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45" r:id="rId5"/>
    <p:sldMasterId id="2147483794" r:id="rId6"/>
  </p:sldMasterIdLst>
  <p:notesMasterIdLst>
    <p:notesMasterId r:id="rId39"/>
  </p:notesMasterIdLst>
  <p:handoutMasterIdLst>
    <p:handoutMasterId r:id="rId40"/>
  </p:handoutMasterIdLst>
  <p:sldIdLst>
    <p:sldId id="256" r:id="rId7"/>
    <p:sldId id="355" r:id="rId8"/>
    <p:sldId id="324" r:id="rId9"/>
    <p:sldId id="399" r:id="rId10"/>
    <p:sldId id="353" r:id="rId11"/>
    <p:sldId id="444" r:id="rId12"/>
    <p:sldId id="380" r:id="rId13"/>
    <p:sldId id="460" r:id="rId14"/>
    <p:sldId id="343" r:id="rId15"/>
    <p:sldId id="438" r:id="rId16"/>
    <p:sldId id="425" r:id="rId17"/>
    <p:sldId id="358" r:id="rId18"/>
    <p:sldId id="445" r:id="rId19"/>
    <p:sldId id="446" r:id="rId20"/>
    <p:sldId id="470" r:id="rId21"/>
    <p:sldId id="447" r:id="rId22"/>
    <p:sldId id="461" r:id="rId23"/>
    <p:sldId id="471" r:id="rId24"/>
    <p:sldId id="462" r:id="rId25"/>
    <p:sldId id="463" r:id="rId26"/>
    <p:sldId id="469" r:id="rId27"/>
    <p:sldId id="466" r:id="rId28"/>
    <p:sldId id="467" r:id="rId29"/>
    <p:sldId id="468" r:id="rId30"/>
    <p:sldId id="427" r:id="rId31"/>
    <p:sldId id="429" r:id="rId32"/>
    <p:sldId id="428" r:id="rId33"/>
    <p:sldId id="349" r:id="rId34"/>
    <p:sldId id="350" r:id="rId35"/>
    <p:sldId id="459" r:id="rId36"/>
    <p:sldId id="335" r:id="rId37"/>
    <p:sldId id="345" r:id="rId38"/>
  </p:sldIdLst>
  <p:sldSz cx="9144000" cy="6858000" type="screen4x3"/>
  <p:notesSz cx="6808788" cy="9940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lashé Lundall" initials="LL" lastIdx="5" clrIdx="0"/>
  <p:cmAuthor id="1" name="Nicola Symington" initials="N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83E"/>
    <a:srgbClr val="ED2BD6"/>
    <a:srgbClr val="996633"/>
    <a:srgbClr val="009242"/>
    <a:srgbClr val="D7736B"/>
    <a:srgbClr val="F892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4522" autoAdjust="0"/>
  </p:normalViewPr>
  <p:slideViewPr>
    <p:cSldViewPr snapToGrid="0">
      <p:cViewPr>
        <p:scale>
          <a:sx n="91" d="100"/>
          <a:sy n="91" d="100"/>
        </p:scale>
        <p:origin x="-540" y="-47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718"/>
    </p:cViewPr>
  </p:sorterViewPr>
  <p:notesViewPr>
    <p:cSldViewPr snapToGrid="0">
      <p:cViewPr varScale="1">
        <p:scale>
          <a:sx n="77" d="100"/>
          <a:sy n="77" d="100"/>
        </p:scale>
        <p:origin x="-2190" y="-90"/>
      </p:cViewPr>
      <p:guideLst>
        <p:guide orient="horz" pos="3132"/>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1" Type="http://schemas.openxmlformats.org/officeDocument/2006/relationships/image" Target="NULL"/></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55777" y="9441816"/>
            <a:ext cx="2951392" cy="497524"/>
          </a:xfrm>
          <a:prstGeom prst="rect">
            <a:avLst/>
          </a:prstGeom>
        </p:spPr>
        <p:txBody>
          <a:bodyPr vert="horz" lIns="91442" tIns="45721" rIns="91442" bIns="45721" rtlCol="0" anchor="b"/>
          <a:lstStyle>
            <a:lvl1pPr algn="r" fontAlgn="auto">
              <a:spcBef>
                <a:spcPts val="0"/>
              </a:spcBef>
              <a:spcAft>
                <a:spcPts val="0"/>
              </a:spcAft>
              <a:defRPr sz="1200">
                <a:latin typeface="+mn-lt"/>
              </a:defRPr>
            </a:lvl1pPr>
          </a:lstStyle>
          <a:p>
            <a:pPr>
              <a:defRPr/>
            </a:pPr>
            <a:fld id="{924F0001-9A20-4D4D-8806-FE43A3CE0D53}" type="slidenum">
              <a:rPr lang="en-ZA"/>
              <a:pPr>
                <a:defRPr/>
              </a:pPr>
              <a:t>‹#›</a:t>
            </a:fld>
            <a:endParaRPr lang="en-ZA" dirty="0"/>
          </a:p>
        </p:txBody>
      </p:sp>
      <p:sp>
        <p:nvSpPr>
          <p:cNvPr id="6" name="Footer Placeholder 5"/>
          <p:cNvSpPr>
            <a:spLocks noGrp="1"/>
          </p:cNvSpPr>
          <p:nvPr>
            <p:ph type="ftr" sz="quarter" idx="2"/>
          </p:nvPr>
        </p:nvSpPr>
        <p:spPr>
          <a:xfrm>
            <a:off x="2" y="9442284"/>
            <a:ext cx="2951217" cy="497046"/>
          </a:xfrm>
          <a:prstGeom prst="rect">
            <a:avLst/>
          </a:prstGeom>
        </p:spPr>
        <p:txBody>
          <a:bodyPr vert="horz" lIns="92254" tIns="46127" rIns="92254" bIns="46127" rtlCol="0" anchor="b"/>
          <a:lstStyle>
            <a:lvl1pPr algn="l">
              <a:defRPr sz="1200"/>
            </a:lvl1pPr>
          </a:lstStyle>
          <a:p>
            <a:endParaRPr lang="en-ZA" dirty="0"/>
          </a:p>
        </p:txBody>
      </p:sp>
    </p:spTree>
    <p:extLst>
      <p:ext uri="{BB962C8B-B14F-4D97-AF65-F5344CB8AC3E}">
        <p14:creationId xmlns:p14="http://schemas.microsoft.com/office/powerpoint/2010/main" val="388289946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3"/>
            <a:ext cx="2951393" cy="497524"/>
          </a:xfrm>
          <a:prstGeom prst="rect">
            <a:avLst/>
          </a:prstGeom>
        </p:spPr>
        <p:txBody>
          <a:bodyPr vert="horz" lIns="91442" tIns="45721" rIns="91442" bIns="45721" rtlCol="0"/>
          <a:lstStyle>
            <a:lvl1pPr algn="l" fontAlgn="auto">
              <a:spcBef>
                <a:spcPts val="0"/>
              </a:spcBef>
              <a:spcAft>
                <a:spcPts val="0"/>
              </a:spcAft>
              <a:defRPr sz="1200">
                <a:latin typeface="+mn-lt"/>
              </a:defRPr>
            </a:lvl1pPr>
          </a:lstStyle>
          <a:p>
            <a:pPr>
              <a:defRPr/>
            </a:pPr>
            <a:endParaRPr lang="en-ZA" dirty="0"/>
          </a:p>
        </p:txBody>
      </p:sp>
      <p:sp>
        <p:nvSpPr>
          <p:cNvPr id="3" name="Date Placeholder 2"/>
          <p:cNvSpPr>
            <a:spLocks noGrp="1"/>
          </p:cNvSpPr>
          <p:nvPr>
            <p:ph type="dt" idx="1"/>
          </p:nvPr>
        </p:nvSpPr>
        <p:spPr>
          <a:xfrm>
            <a:off x="3855777" y="3"/>
            <a:ext cx="2951392" cy="497524"/>
          </a:xfrm>
          <a:prstGeom prst="rect">
            <a:avLst/>
          </a:prstGeom>
        </p:spPr>
        <p:txBody>
          <a:bodyPr vert="horz" lIns="91442" tIns="45721" rIns="91442" bIns="45721" rtlCol="0"/>
          <a:lstStyle>
            <a:lvl1pPr algn="r" fontAlgn="auto">
              <a:spcBef>
                <a:spcPts val="0"/>
              </a:spcBef>
              <a:spcAft>
                <a:spcPts val="0"/>
              </a:spcAft>
              <a:defRPr sz="1200">
                <a:latin typeface="+mn-lt"/>
              </a:defRPr>
            </a:lvl1pPr>
          </a:lstStyle>
          <a:p>
            <a:pPr>
              <a:defRPr/>
            </a:pPr>
            <a:r>
              <a:rPr lang="en-US" dirty="0"/>
              <a:t>08/07/2010</a:t>
            </a:r>
            <a:endParaRPr lang="en-ZA" dirty="0"/>
          </a:p>
        </p:txBody>
      </p:sp>
      <p:sp>
        <p:nvSpPr>
          <p:cNvPr id="4" name="Slide Image Placeholder 3"/>
          <p:cNvSpPr>
            <a:spLocks noGrp="1" noRot="1" noChangeAspect="1"/>
          </p:cNvSpPr>
          <p:nvPr>
            <p:ph type="sldImg" idx="2"/>
          </p:nvPr>
        </p:nvSpPr>
        <p:spPr>
          <a:xfrm>
            <a:off x="922338" y="746125"/>
            <a:ext cx="4967287" cy="3725863"/>
          </a:xfrm>
          <a:prstGeom prst="rect">
            <a:avLst/>
          </a:prstGeom>
          <a:noFill/>
          <a:ln w="12700">
            <a:solidFill>
              <a:prstClr val="black"/>
            </a:solidFill>
          </a:ln>
        </p:spPr>
        <p:txBody>
          <a:bodyPr vert="horz" lIns="91442" tIns="45721" rIns="91442" bIns="45721" rtlCol="0" anchor="ctr"/>
          <a:lstStyle/>
          <a:p>
            <a:pPr lvl="0"/>
            <a:endParaRPr lang="en-ZA" noProof="0" dirty="0"/>
          </a:p>
        </p:txBody>
      </p:sp>
      <p:sp>
        <p:nvSpPr>
          <p:cNvPr id="5" name="Notes Placeholder 4"/>
          <p:cNvSpPr>
            <a:spLocks noGrp="1"/>
          </p:cNvSpPr>
          <p:nvPr>
            <p:ph type="body" sz="quarter" idx="3"/>
          </p:nvPr>
        </p:nvSpPr>
        <p:spPr>
          <a:xfrm>
            <a:off x="680719" y="4722500"/>
            <a:ext cx="5447354" cy="4472939"/>
          </a:xfrm>
          <a:prstGeom prst="rect">
            <a:avLst/>
          </a:prstGeom>
        </p:spPr>
        <p:txBody>
          <a:bodyPr vert="horz" lIns="91442" tIns="45721" rIns="91442" bIns="4572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a:p>
        </p:txBody>
      </p:sp>
      <p:sp>
        <p:nvSpPr>
          <p:cNvPr id="6" name="Footer Placeholder 5"/>
          <p:cNvSpPr>
            <a:spLocks noGrp="1"/>
          </p:cNvSpPr>
          <p:nvPr>
            <p:ph type="ftr" sz="quarter" idx="4"/>
          </p:nvPr>
        </p:nvSpPr>
        <p:spPr>
          <a:xfrm>
            <a:off x="1" y="9441816"/>
            <a:ext cx="2951393" cy="497524"/>
          </a:xfrm>
          <a:prstGeom prst="rect">
            <a:avLst/>
          </a:prstGeom>
        </p:spPr>
        <p:txBody>
          <a:bodyPr vert="horz" lIns="91442" tIns="45721" rIns="91442" bIns="45721" rtlCol="0" anchor="b"/>
          <a:lstStyle>
            <a:lvl1pPr algn="l" fontAlgn="auto">
              <a:spcBef>
                <a:spcPts val="0"/>
              </a:spcBef>
              <a:spcAft>
                <a:spcPts val="0"/>
              </a:spcAft>
              <a:defRPr sz="1200">
                <a:latin typeface="+mn-lt"/>
              </a:defRPr>
            </a:lvl1pPr>
          </a:lstStyle>
          <a:p>
            <a:pPr>
              <a:defRPr/>
            </a:pPr>
            <a:endParaRPr lang="en-ZA" dirty="0"/>
          </a:p>
        </p:txBody>
      </p:sp>
      <p:sp>
        <p:nvSpPr>
          <p:cNvPr id="7" name="Slide Number Placeholder 6"/>
          <p:cNvSpPr>
            <a:spLocks noGrp="1"/>
          </p:cNvSpPr>
          <p:nvPr>
            <p:ph type="sldNum" sz="quarter" idx="5"/>
          </p:nvPr>
        </p:nvSpPr>
        <p:spPr>
          <a:xfrm>
            <a:off x="3855777" y="9441816"/>
            <a:ext cx="2951392" cy="497524"/>
          </a:xfrm>
          <a:prstGeom prst="rect">
            <a:avLst/>
          </a:prstGeom>
        </p:spPr>
        <p:txBody>
          <a:bodyPr vert="horz" lIns="91442" tIns="45721" rIns="91442" bIns="45721" rtlCol="0" anchor="b"/>
          <a:lstStyle>
            <a:lvl1pPr algn="r" fontAlgn="auto">
              <a:spcBef>
                <a:spcPts val="0"/>
              </a:spcBef>
              <a:spcAft>
                <a:spcPts val="0"/>
              </a:spcAft>
              <a:defRPr sz="1200">
                <a:latin typeface="+mn-lt"/>
              </a:defRPr>
            </a:lvl1pPr>
          </a:lstStyle>
          <a:p>
            <a:pPr>
              <a:defRPr/>
            </a:pPr>
            <a:fld id="{F9E74D0E-94CF-46E7-9A66-C54E7F85D869}" type="slidenum">
              <a:rPr lang="en-ZA"/>
              <a:pPr>
                <a:defRPr/>
              </a:pPr>
              <a:t>‹#›</a:t>
            </a:fld>
            <a:endParaRPr lang="en-ZA" dirty="0"/>
          </a:p>
        </p:txBody>
      </p:sp>
    </p:spTree>
    <p:extLst>
      <p:ext uri="{BB962C8B-B14F-4D97-AF65-F5344CB8AC3E}">
        <p14:creationId xmlns:p14="http://schemas.microsoft.com/office/powerpoint/2010/main" val="2388366024"/>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E92060-C4AC-49BE-BF8A-C2435EA113BF}" type="slidenum">
              <a:rPr lang="en-ZA" smtClean="0"/>
              <a:pPr fontAlgn="base">
                <a:spcBef>
                  <a:spcPct val="0"/>
                </a:spcBef>
                <a:spcAft>
                  <a:spcPct val="0"/>
                </a:spcAft>
                <a:defRPr/>
              </a:pPr>
              <a:t>1</a:t>
            </a:fld>
            <a:endParaRPr lang="en-ZA" dirty="0" smtClean="0"/>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dirty="0" smtClean="0"/>
              <a:t>08/07/2010</a:t>
            </a:r>
            <a:endParaRPr lang="en-ZA" dirty="0" smtClean="0"/>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ZA"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12</a:t>
            </a:fld>
            <a:endParaRPr lang="en-ZA"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13</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solidFill>
                <a:prstClr val="black"/>
              </a:solidFill>
            </a:endParaRPr>
          </a:p>
        </p:txBody>
      </p:sp>
      <p:sp>
        <p:nvSpPr>
          <p:cNvPr id="5" name="Date Placeholder 4"/>
          <p:cNvSpPr>
            <a:spLocks noGrp="1"/>
          </p:cNvSpPr>
          <p:nvPr>
            <p:ph type="dt" idx="11"/>
          </p:nvPr>
        </p:nvSpPr>
        <p:spPr/>
        <p:txBody>
          <a:bodyPr/>
          <a:lstStyle/>
          <a:p>
            <a:pPr>
              <a:defRPr/>
            </a:pPr>
            <a:r>
              <a:rPr lang="en-US" dirty="0" smtClean="0">
                <a:solidFill>
                  <a:prstClr val="black"/>
                </a:solidFill>
              </a:rPr>
              <a:t>08/07/2010</a:t>
            </a:r>
            <a:endParaRPr lang="en-ZA" dirty="0">
              <a:solidFill>
                <a:prstClr val="black"/>
              </a:solidFill>
            </a:endParaRPr>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solidFill>
                  <a:prstClr val="black"/>
                </a:solidFill>
              </a:rPr>
              <a:pPr>
                <a:defRPr/>
              </a:pPr>
              <a:t>14</a:t>
            </a:fld>
            <a:endParaRPr lang="en-ZA" dirty="0">
              <a:solidFill>
                <a:prstClr val="black"/>
              </a:solidFill>
            </a:endParaRPr>
          </a:p>
        </p:txBody>
      </p:sp>
    </p:spTree>
    <p:extLst>
      <p:ext uri="{BB962C8B-B14F-4D97-AF65-F5344CB8AC3E}">
        <p14:creationId xmlns:p14="http://schemas.microsoft.com/office/powerpoint/2010/main" val="34541553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solidFill>
                <a:prstClr val="black"/>
              </a:solidFill>
            </a:endParaRPr>
          </a:p>
        </p:txBody>
      </p:sp>
      <p:sp>
        <p:nvSpPr>
          <p:cNvPr id="5" name="Date Placeholder 4"/>
          <p:cNvSpPr>
            <a:spLocks noGrp="1"/>
          </p:cNvSpPr>
          <p:nvPr>
            <p:ph type="dt" idx="11"/>
          </p:nvPr>
        </p:nvSpPr>
        <p:spPr/>
        <p:txBody>
          <a:bodyPr/>
          <a:lstStyle/>
          <a:p>
            <a:pPr>
              <a:defRPr/>
            </a:pPr>
            <a:r>
              <a:rPr lang="en-US" dirty="0" smtClean="0">
                <a:solidFill>
                  <a:prstClr val="black"/>
                </a:solidFill>
              </a:rPr>
              <a:t>08/07/2010</a:t>
            </a:r>
            <a:endParaRPr lang="en-ZA" dirty="0">
              <a:solidFill>
                <a:prstClr val="black"/>
              </a:solidFill>
            </a:endParaRPr>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solidFill>
                  <a:prstClr val="black"/>
                </a:solidFill>
              </a:rPr>
              <a:pPr>
                <a:defRPr/>
              </a:pPr>
              <a:t>15</a:t>
            </a:fld>
            <a:endParaRPr lang="en-ZA" dirty="0">
              <a:solidFill>
                <a:prstClr val="black"/>
              </a:solidFill>
            </a:endParaRPr>
          </a:p>
        </p:txBody>
      </p:sp>
    </p:spTree>
    <p:extLst>
      <p:ext uri="{BB962C8B-B14F-4D97-AF65-F5344CB8AC3E}">
        <p14:creationId xmlns:p14="http://schemas.microsoft.com/office/powerpoint/2010/main" val="34541553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16</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920750" y="746125"/>
            <a:ext cx="4967288" cy="3725863"/>
          </a:xfrm>
          <a:ln/>
        </p:spPr>
      </p:sp>
      <p:sp>
        <p:nvSpPr>
          <p:cNvPr id="30723" name="Notes Placeholder 2"/>
          <p:cNvSpPr>
            <a:spLocks noGrp="1"/>
          </p:cNvSpPr>
          <p:nvPr>
            <p:ph type="body" idx="1"/>
          </p:nvPr>
        </p:nvSpPr>
        <p:spPr>
          <a:noFill/>
          <a:ln/>
        </p:spPr>
        <p:txBody>
          <a:bodyPr/>
          <a:lstStyle/>
          <a:p>
            <a:endParaRPr lang="en-ZA" smtClean="0"/>
          </a:p>
        </p:txBody>
      </p:sp>
      <p:sp>
        <p:nvSpPr>
          <p:cNvPr id="30724"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0725" name="Slide Number Placeholder 4"/>
          <p:cNvSpPr>
            <a:spLocks noGrp="1"/>
          </p:cNvSpPr>
          <p:nvPr>
            <p:ph type="sldNum" sz="quarter" idx="5"/>
          </p:nvPr>
        </p:nvSpPr>
        <p:spPr>
          <a:noFill/>
        </p:spPr>
        <p:txBody>
          <a:bodyPr/>
          <a:lstStyle/>
          <a:p>
            <a:fld id="{6B897F07-BF30-475E-BFEC-949B6D7BF998}" type="slidenum">
              <a:rPr lang="en-GB" smtClean="0">
                <a:solidFill>
                  <a:prstClr val="black"/>
                </a:solidFill>
              </a:rPr>
              <a:pPr/>
              <a:t>17</a:t>
            </a:fld>
            <a:endParaRPr lang="en-GB" smtClean="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18</a:t>
            </a:fld>
            <a:endParaRPr lang="en-ZA" dirty="0"/>
          </a:p>
        </p:txBody>
      </p:sp>
    </p:spTree>
    <p:extLst>
      <p:ext uri="{BB962C8B-B14F-4D97-AF65-F5344CB8AC3E}">
        <p14:creationId xmlns:p14="http://schemas.microsoft.com/office/powerpoint/2010/main" val="18898507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920750" y="746125"/>
            <a:ext cx="4967288" cy="3725863"/>
          </a:xfrm>
          <a:ln/>
        </p:spPr>
      </p:sp>
      <p:sp>
        <p:nvSpPr>
          <p:cNvPr id="31747" name="Notes Placeholder 2"/>
          <p:cNvSpPr>
            <a:spLocks noGrp="1"/>
          </p:cNvSpPr>
          <p:nvPr>
            <p:ph type="body" idx="1"/>
          </p:nvPr>
        </p:nvSpPr>
        <p:spPr>
          <a:noFill/>
          <a:ln/>
        </p:spPr>
        <p:txBody>
          <a:bodyPr/>
          <a:lstStyle/>
          <a:p>
            <a:endParaRPr lang="en-ZA" dirty="0" smtClean="0"/>
          </a:p>
        </p:txBody>
      </p:sp>
      <p:sp>
        <p:nvSpPr>
          <p:cNvPr id="31748"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1749" name="Slide Number Placeholder 4"/>
          <p:cNvSpPr>
            <a:spLocks noGrp="1"/>
          </p:cNvSpPr>
          <p:nvPr>
            <p:ph type="sldNum" sz="quarter" idx="5"/>
          </p:nvPr>
        </p:nvSpPr>
        <p:spPr>
          <a:noFill/>
        </p:spPr>
        <p:txBody>
          <a:bodyPr/>
          <a:lstStyle/>
          <a:p>
            <a:fld id="{5085D536-2164-43FA-8EAC-B320B68B81AF}" type="slidenum">
              <a:rPr lang="en-GB" smtClean="0">
                <a:solidFill>
                  <a:prstClr val="black"/>
                </a:solidFill>
              </a:rPr>
              <a:pPr/>
              <a:t>19</a:t>
            </a:fld>
            <a:endParaRPr lang="en-GB" smtClean="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87E243B-8C99-4048-B95C-EB4C982FA301}" type="slidenum">
              <a:rPr lang="en-ZA" smtClean="0"/>
              <a:t>20</a:t>
            </a:fld>
            <a:endParaRPr lang="en-ZA"/>
          </a:p>
        </p:txBody>
      </p:sp>
    </p:spTree>
    <p:extLst>
      <p:ext uri="{BB962C8B-B14F-4D97-AF65-F5344CB8AC3E}">
        <p14:creationId xmlns:p14="http://schemas.microsoft.com/office/powerpoint/2010/main" val="466835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25</a:t>
            </a:fld>
            <a:endParaRPr lang="en-Z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a:t>
            </a:fld>
            <a:endParaRPr lang="en-ZA"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27</a:t>
            </a:fld>
            <a:endParaRPr lang="en-ZA"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28</a:t>
            </a:fld>
            <a:endParaRPr lang="en-ZA"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29</a:t>
            </a:fld>
            <a:endParaRPr lang="en-ZA"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30</a:t>
            </a:fld>
            <a:endParaRPr lang="en-ZA"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32</a:t>
            </a:fld>
            <a:endParaRPr lang="en-ZA" dirty="0"/>
          </a:p>
        </p:txBody>
      </p:sp>
    </p:spTree>
    <p:extLst>
      <p:ext uri="{BB962C8B-B14F-4D97-AF65-F5344CB8AC3E}">
        <p14:creationId xmlns:p14="http://schemas.microsoft.com/office/powerpoint/2010/main" val="149426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4</a:t>
            </a:fld>
            <a:endParaRPr lang="en-Z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6</a:t>
            </a:fld>
            <a:endParaRPr lang="en-Z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7</a:t>
            </a:fld>
            <a:endParaRPr lang="en-ZA" dirty="0"/>
          </a:p>
        </p:txBody>
      </p:sp>
    </p:spTree>
    <p:extLst>
      <p:ext uri="{BB962C8B-B14F-4D97-AF65-F5344CB8AC3E}">
        <p14:creationId xmlns:p14="http://schemas.microsoft.com/office/powerpoint/2010/main" val="3231144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8</a:t>
            </a:fld>
            <a:endParaRPr lang="en-ZA" dirty="0"/>
          </a:p>
        </p:txBody>
      </p:sp>
    </p:spTree>
    <p:extLst>
      <p:ext uri="{BB962C8B-B14F-4D97-AF65-F5344CB8AC3E}">
        <p14:creationId xmlns:p14="http://schemas.microsoft.com/office/powerpoint/2010/main" val="32311440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9</a:t>
            </a:fld>
            <a:endParaRPr lang="en-ZA"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10</a:t>
            </a:fld>
            <a:endParaRPr lang="en-ZA"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583">
              <a:defRPr/>
            </a:pPr>
            <a:r>
              <a:rPr lang="en-ZA" dirty="0" smtClean="0"/>
              <a:t>Bradley’s notes 16 June 2014</a:t>
            </a:r>
          </a:p>
          <a:p>
            <a:endParaRPr lang="en-ZA" dirty="0" smtClean="0"/>
          </a:p>
          <a:p>
            <a:pPr marL="171484" indent="-171484">
              <a:buFontTx/>
              <a:buChar char="-"/>
            </a:pPr>
            <a:r>
              <a:rPr lang="en-ZA" baseline="0" dirty="0" smtClean="0"/>
              <a:t>The implementation plan phase 1 needs to be high level in terms of duration, resources required + other. Exact dates and times will be dictated by SARS CCO Leadership</a:t>
            </a:r>
          </a:p>
          <a:p>
            <a:pPr marL="171484" indent="-171484">
              <a:buFontTx/>
              <a:buChar char="-"/>
            </a:pPr>
            <a:r>
              <a:rPr lang="en-ZA" dirty="0" smtClean="0"/>
              <a:t>The method</a:t>
            </a:r>
            <a:r>
              <a:rPr lang="en-ZA" baseline="0" dirty="0" smtClean="0"/>
              <a:t> of delivery should explain how the trainer plans to relay information. The tools he will be utilizing in class, the process deployed to teach adults, and how continuous assessment is used to develop learners.</a:t>
            </a:r>
          </a:p>
          <a:p>
            <a:pPr marL="171484" indent="-171484">
              <a:buFontTx/>
              <a:buChar char="-"/>
            </a:pPr>
            <a:r>
              <a:rPr lang="en-ZA" baseline="0" dirty="0" smtClean="0"/>
              <a:t>Special needs refer to visually impaired staff, slow learners, etc... </a:t>
            </a:r>
          </a:p>
          <a:p>
            <a:pPr marL="171484" indent="-171484">
              <a:buFontTx/>
              <a:buChar char="-"/>
            </a:pPr>
            <a:r>
              <a:rPr lang="en-ZA" baseline="0" dirty="0" smtClean="0"/>
              <a:t>Provide SARS with clear recommendations on staff unable to grasp new learnings being taught ??</a:t>
            </a:r>
          </a:p>
          <a:p>
            <a:pPr marL="171484" indent="-171484">
              <a:buFontTx/>
              <a:buChar char="-"/>
            </a:pPr>
            <a:r>
              <a:rPr lang="en-ZA" baseline="0" dirty="0" smtClean="0"/>
              <a:t>Multiple training venues example = 2 x venues per 4 sites (regions) = 8 simultaneous sessions...</a:t>
            </a:r>
          </a:p>
          <a:p>
            <a:pPr marL="171484" indent="-171484">
              <a:buFontTx/>
              <a:buChar char="-"/>
            </a:pPr>
            <a:r>
              <a:rPr lang="en-ZA" baseline="0" dirty="0" smtClean="0"/>
              <a:t>On the job support means</a:t>
            </a:r>
          </a:p>
          <a:p>
            <a:pPr marL="628776" lvl="1" indent="-171484">
              <a:buFontTx/>
              <a:buChar char="-"/>
            </a:pPr>
            <a:r>
              <a:rPr lang="en-ZA" baseline="0" dirty="0" smtClean="0"/>
              <a:t>Teaching QA’s how to interpret good /bad quality and recommend improvement, more so the interventions required to improve performance</a:t>
            </a:r>
          </a:p>
          <a:p>
            <a:pPr marL="628776" lvl="1" indent="-171484">
              <a:buFontTx/>
              <a:buChar char="-"/>
            </a:pPr>
            <a:r>
              <a:rPr lang="en-ZA" baseline="0" dirty="0" smtClean="0"/>
              <a:t>Side by Side assistance and support offered by trainers to Agents</a:t>
            </a:r>
          </a:p>
          <a:p>
            <a:pPr marL="628776" lvl="1" indent="-171484" defTabSz="914583">
              <a:buFontTx/>
              <a:buChar char="-"/>
              <a:defRPr/>
            </a:pPr>
            <a:r>
              <a:rPr lang="en-ZA" baseline="0" dirty="0" smtClean="0"/>
              <a:t>Side by Side assistance and support offered by trainers to ops Managers </a:t>
            </a:r>
          </a:p>
          <a:p>
            <a:pPr marL="628776" lvl="1" indent="-171484" defTabSz="914583">
              <a:buFontTx/>
              <a:buChar char="-"/>
              <a:defRPr/>
            </a:pPr>
            <a:r>
              <a:rPr lang="en-ZA" baseline="0" dirty="0" smtClean="0"/>
              <a:t>Facilitate focus groups and performing root cause analysis supporting management with post on the job quality </a:t>
            </a:r>
          </a:p>
          <a:p>
            <a:pPr marL="628776" lvl="1" indent="-171484">
              <a:buFontTx/>
              <a:buChar char="-"/>
            </a:pPr>
            <a:endParaRPr lang="en-ZA" baseline="0" dirty="0" smtClean="0"/>
          </a:p>
          <a:p>
            <a:pPr marL="628776" lvl="1" indent="-171484">
              <a:buFontTx/>
              <a:buChar char="-"/>
            </a:pPr>
            <a:endParaRPr lang="en-GB"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11</a:t>
            </a:fld>
            <a:endParaRPr lang="en-ZA" dirty="0"/>
          </a:p>
        </p:txBody>
      </p:sp>
    </p:spTree>
    <p:extLst>
      <p:ext uri="{BB962C8B-B14F-4D97-AF65-F5344CB8AC3E}">
        <p14:creationId xmlns:p14="http://schemas.microsoft.com/office/powerpoint/2010/main" val="29508278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9.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image" Target="../media/image2.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10.xml"/><Relationship Id="rId1" Type="http://schemas.openxmlformats.org/officeDocument/2006/relationships/vmlDrawing" Target="../drawings/vmlDrawing6.vml"/><Relationship Id="rId5" Type="http://schemas.openxmlformats.org/officeDocument/2006/relationships/oleObject" Target="../embeddings/oleObject6.bin"/><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41482" r:id="rId5" imgW="0" imgH="0" progId="">
                  <p:embed/>
                </p:oleObj>
              </mc:Choice>
              <mc:Fallback>
                <p:oleObj r:id="rId5" imgW="0" imgH="0" progId="">
                  <p:embed/>
                  <p:pic>
                    <p:nvPicPr>
                      <p:cNvPr id="0" name="Rectangle 1059"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latin typeface="+mn-lt"/>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latin typeface="+mn-lt"/>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chemeClr val="bg1"/>
                </a:solidFill>
                <a:latin typeface="+mn-lt"/>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Last Modified 2008/08/03 23:52:45 South Africa Standard Time</a:t>
            </a:r>
            <a:endParaRPr lang="en-US" sz="1200" dirty="0">
              <a:solidFill>
                <a:schemeClr val="bg1"/>
              </a:solidFill>
              <a:latin typeface="+mn-lt"/>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Printed 2008/07/21 10:16:55 South Africa Standard Time</a:t>
            </a:r>
            <a:endParaRPr lang="en-US" sz="1200" dirty="0">
              <a:solidFill>
                <a:schemeClr val="bg1"/>
              </a:solidFill>
              <a:latin typeface="+mn-lt"/>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pPr>
                <a:defRPr/>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pPr>
                <a:defRPr/>
              </a:pPr>
              <a:t>‹#›</a:t>
            </a:fld>
            <a:endParaRPr lang="en-Z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80772"/>
            <a:ext cx="7772400" cy="369332"/>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36933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extLst>
      <p:ext uri="{BB962C8B-B14F-4D97-AF65-F5344CB8AC3E}">
        <p14:creationId xmlns:p14="http://schemas.microsoft.com/office/powerpoint/2010/main" val="4137487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549573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231106"/>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435" y="4099123"/>
            <a:ext cx="7772400" cy="30777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89123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6023"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2516"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608201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61472"/>
            <a:ext cx="8229600" cy="369332"/>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436211"/>
            <a:ext cx="4040066"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270" y="1436211"/>
            <a:ext cx="4041531"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055395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extLst>
      <p:ext uri="{BB962C8B-B14F-4D97-AF65-F5344CB8AC3E}">
        <p14:creationId xmlns:p14="http://schemas.microsoft.com/office/powerpoint/2010/main" val="19596227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0343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19547"/>
            <a:ext cx="3008435" cy="615553"/>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538" y="273051"/>
            <a:ext cx="5111262" cy="240065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1"/>
            <a:ext cx="3008435"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60113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pPr>
                <a:defRPr/>
              </a:pPr>
              <a:t>‹#›</a:t>
            </a:fld>
            <a:endParaRPr lang="en-ZA"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5059561"/>
            <a:ext cx="5486400" cy="307777"/>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166" y="612775"/>
            <a:ext cx="5486400" cy="4924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1792166" y="5367338"/>
            <a:ext cx="5486400"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42772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4855680" y="1298575"/>
            <a:ext cx="4062651" cy="16312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442272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49960" y="166689"/>
            <a:ext cx="738664" cy="27463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9029" y="166689"/>
            <a:ext cx="2000548" cy="2746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10208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5077" r:id="rId5" imgW="0" imgH="0" progId="">
                  <p:embed/>
                </p:oleObj>
              </mc:Choice>
              <mc:Fallback>
                <p:oleObj r:id="rId5"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solidFill>
                    <a:srgbClr val="000000"/>
                  </a:solidFill>
                  <a:latin typeface="Arial"/>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rgbClr val="FFFFFF"/>
                </a:solidFill>
                <a:latin typeface="Arial"/>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Last Modified 2008/08/03 23:52:45 South Africa Standard Time</a:t>
            </a:r>
            <a:endParaRPr lang="en-US" sz="1200" dirty="0">
              <a:solidFill>
                <a:srgbClr val="FFFFFF"/>
              </a:solidFill>
              <a:latin typeface="Arial"/>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Printed 2008/07/21 10:16:55 South Africa Standard Time</a:t>
            </a:r>
            <a:endParaRPr lang="en-US" sz="1200" dirty="0">
              <a:solidFill>
                <a:srgbClr val="FFFFFF"/>
              </a:solidFill>
              <a:latin typeface="Arial"/>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solidFill>
                <a:srgbClr val="6AAED8"/>
              </a:solidFill>
            </a:endParaRPr>
          </a:p>
        </p:txBody>
      </p:sp>
    </p:spTree>
    <p:extLst>
      <p:ext uri="{BB962C8B-B14F-4D97-AF65-F5344CB8AC3E}">
        <p14:creationId xmlns:p14="http://schemas.microsoft.com/office/powerpoint/2010/main" val="20271462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502994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7719890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5514856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4727629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2144937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22220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pPr>
                <a:defRPr/>
              </a:pPr>
              <a:t>‹#›</a:t>
            </a:fld>
            <a:endParaRPr lang="en-ZA"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6354057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4187363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9773383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866835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Bulleted Slide">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4">
            <a:extLst>
              <a:ext uri="{28A0092B-C50C-407E-A947-70E740481C1C}">
                <a14:useLocalDpi xmlns:a14="http://schemas.microsoft.com/office/drawing/2010/main" val="0"/>
              </a:ext>
            </a:extLst>
          </a:blip>
          <a:srcRect/>
          <a:stretch>
            <a:fillRect/>
          </a:stretch>
        </p:blipFill>
        <p:spPr bwMode="auto">
          <a:xfrm>
            <a:off x="1632" y="-3239"/>
            <a:ext cx="9143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6348" y="542615"/>
            <a:ext cx="8792494" cy="6287850"/>
            <a:chOff x="79" y="342"/>
            <a:chExt cx="5539" cy="3961"/>
          </a:xfrm>
        </p:grpSpPr>
        <p:sp>
          <p:nvSpPr>
            <p:cNvPr id="6" name="McK Measure" hidden="1"/>
            <p:cNvSpPr txBox="1">
              <a:spLocks noChangeArrowheads="1"/>
            </p:cNvSpPr>
            <p:nvPr userDrawn="1"/>
          </p:nvSpPr>
          <p:spPr bwMode="gray">
            <a:xfrm>
              <a:off x="79" y="342"/>
              <a:ext cx="5539"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52488" eaLnBrk="0" hangingPunct="0">
                <a:defRPr sz="2400">
                  <a:solidFill>
                    <a:schemeClr val="tx1"/>
                  </a:solidFill>
                  <a:latin typeface="Arial" charset="0"/>
                </a:defRPr>
              </a:lvl1pPr>
              <a:lvl2pPr marL="742950" indent="-285750" defTabSz="852488" eaLnBrk="0" hangingPunct="0">
                <a:defRPr sz="2400">
                  <a:solidFill>
                    <a:schemeClr val="tx1"/>
                  </a:solidFill>
                  <a:latin typeface="Arial" charset="0"/>
                </a:defRPr>
              </a:lvl2pPr>
              <a:lvl3pPr marL="1143000" indent="-228600" defTabSz="852488" eaLnBrk="0" hangingPunct="0">
                <a:defRPr sz="2400">
                  <a:solidFill>
                    <a:schemeClr val="tx1"/>
                  </a:solidFill>
                  <a:latin typeface="Arial" charset="0"/>
                </a:defRPr>
              </a:lvl3pPr>
              <a:lvl4pPr marL="1600200" indent="-228600" defTabSz="852488" eaLnBrk="0" hangingPunct="0">
                <a:defRPr sz="2400">
                  <a:solidFill>
                    <a:schemeClr val="tx1"/>
                  </a:solidFill>
                  <a:latin typeface="Arial" charset="0"/>
                </a:defRPr>
              </a:lvl4pPr>
              <a:lvl5pPr marL="2057400" indent="-228600" defTabSz="852488" eaLnBrk="0" hangingPunct="0">
                <a:defRPr sz="2400">
                  <a:solidFill>
                    <a:schemeClr val="tx1"/>
                  </a:solidFill>
                  <a:latin typeface="Arial" charset="0"/>
                </a:defRPr>
              </a:lvl5pPr>
              <a:lvl6pPr marL="2514600" indent="-228600" defTabSz="852488" eaLnBrk="0" fontAlgn="base" hangingPunct="0">
                <a:spcBef>
                  <a:spcPct val="0"/>
                </a:spcBef>
                <a:spcAft>
                  <a:spcPct val="0"/>
                </a:spcAft>
                <a:defRPr sz="2400">
                  <a:solidFill>
                    <a:schemeClr val="tx1"/>
                  </a:solidFill>
                  <a:latin typeface="Arial" charset="0"/>
                </a:defRPr>
              </a:lvl6pPr>
              <a:lvl7pPr marL="2971800" indent="-228600" defTabSz="852488" eaLnBrk="0" fontAlgn="base" hangingPunct="0">
                <a:spcBef>
                  <a:spcPct val="0"/>
                </a:spcBef>
                <a:spcAft>
                  <a:spcPct val="0"/>
                </a:spcAft>
                <a:defRPr sz="2400">
                  <a:solidFill>
                    <a:schemeClr val="tx1"/>
                  </a:solidFill>
                  <a:latin typeface="Arial" charset="0"/>
                </a:defRPr>
              </a:lvl7pPr>
              <a:lvl8pPr marL="3429000" indent="-228600" defTabSz="852488" eaLnBrk="0" fontAlgn="base" hangingPunct="0">
                <a:spcBef>
                  <a:spcPct val="0"/>
                </a:spcBef>
                <a:spcAft>
                  <a:spcPct val="0"/>
                </a:spcAft>
                <a:defRPr sz="2400">
                  <a:solidFill>
                    <a:schemeClr val="tx1"/>
                  </a:solidFill>
                  <a:latin typeface="Arial" charset="0"/>
                </a:defRPr>
              </a:lvl8pPr>
              <a:lvl9pPr marL="3886200" indent="-228600" defTabSz="852488" eaLnBrk="0" fontAlgn="base" hangingPunct="0">
                <a:spcBef>
                  <a:spcPct val="0"/>
                </a:spcBef>
                <a:spcAft>
                  <a:spcPct val="0"/>
                </a:spcAft>
                <a:defRPr sz="2400">
                  <a:solidFill>
                    <a:schemeClr val="tx1"/>
                  </a:solidFill>
                  <a:latin typeface="Arial" charset="0"/>
                </a:defRPr>
              </a:lvl9pPr>
            </a:lstStyle>
            <a:p>
              <a:pPr eaLnBrk="1" fontAlgn="base" hangingPunct="1">
                <a:spcBef>
                  <a:spcPct val="0"/>
                </a:spcBef>
                <a:spcAft>
                  <a:spcPct val="0"/>
                </a:spcAft>
                <a:defRPr/>
              </a:pPr>
              <a:r>
                <a:rPr lang="en-GB" sz="1500" smtClean="0">
                  <a:solidFill>
                    <a:srgbClr val="000000"/>
                  </a:solidFill>
                  <a:cs typeface="Arial" pitchFamily="34" charset="0"/>
                </a:rPr>
                <a:t>Unit of measure</a:t>
              </a:r>
            </a:p>
          </p:txBody>
        </p:sp>
        <p:sp>
          <p:nvSpPr>
            <p:cNvPr id="8" name="McK Footnote" hidden="1"/>
            <p:cNvSpPr txBox="1">
              <a:spLocks noChangeArrowheads="1"/>
            </p:cNvSpPr>
            <p:nvPr userDrawn="1"/>
          </p:nvSpPr>
          <p:spPr bwMode="gray">
            <a:xfrm>
              <a:off x="81" y="4064"/>
              <a:ext cx="5249"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47688" indent="-547688" defTabSz="852488" eaLnBrk="0" hangingPunct="0">
                <a:tabLst>
                  <a:tab pos="508000" algn="r"/>
                </a:tabLst>
                <a:defRPr sz="2400">
                  <a:solidFill>
                    <a:schemeClr val="tx1"/>
                  </a:solidFill>
                  <a:latin typeface="Arial" charset="0"/>
                </a:defRPr>
              </a:lvl1pPr>
              <a:lvl2pPr marL="742950" indent="-285750" defTabSz="852488" eaLnBrk="0" hangingPunct="0">
                <a:tabLst>
                  <a:tab pos="508000" algn="r"/>
                </a:tabLst>
                <a:defRPr sz="2400">
                  <a:solidFill>
                    <a:schemeClr val="tx1"/>
                  </a:solidFill>
                  <a:latin typeface="Arial" charset="0"/>
                </a:defRPr>
              </a:lvl2pPr>
              <a:lvl3pPr marL="1143000" indent="-228600" defTabSz="852488" eaLnBrk="0" hangingPunct="0">
                <a:tabLst>
                  <a:tab pos="508000" algn="r"/>
                </a:tabLst>
                <a:defRPr sz="2400">
                  <a:solidFill>
                    <a:schemeClr val="tx1"/>
                  </a:solidFill>
                  <a:latin typeface="Arial" charset="0"/>
                </a:defRPr>
              </a:lvl3pPr>
              <a:lvl4pPr marL="1600200" indent="-228600" defTabSz="852488" eaLnBrk="0" hangingPunct="0">
                <a:tabLst>
                  <a:tab pos="508000" algn="r"/>
                </a:tabLst>
                <a:defRPr sz="2400">
                  <a:solidFill>
                    <a:schemeClr val="tx1"/>
                  </a:solidFill>
                  <a:latin typeface="Arial" charset="0"/>
                </a:defRPr>
              </a:lvl4pPr>
              <a:lvl5pPr marL="2057400" indent="-228600" defTabSz="852488" eaLnBrk="0" hangingPunct="0">
                <a:tabLst>
                  <a:tab pos="508000" algn="r"/>
                </a:tabLst>
                <a:defRPr sz="2400">
                  <a:solidFill>
                    <a:schemeClr val="tx1"/>
                  </a:solidFill>
                  <a:latin typeface="Arial" charset="0"/>
                </a:defRPr>
              </a:lvl5pPr>
              <a:lvl6pPr marL="2514600" indent="-228600" defTabSz="852488" eaLnBrk="0" fontAlgn="base" hangingPunct="0">
                <a:spcBef>
                  <a:spcPct val="0"/>
                </a:spcBef>
                <a:spcAft>
                  <a:spcPct val="0"/>
                </a:spcAft>
                <a:tabLst>
                  <a:tab pos="508000" algn="r"/>
                </a:tabLst>
                <a:defRPr sz="2400">
                  <a:solidFill>
                    <a:schemeClr val="tx1"/>
                  </a:solidFill>
                  <a:latin typeface="Arial" charset="0"/>
                </a:defRPr>
              </a:lvl6pPr>
              <a:lvl7pPr marL="2971800" indent="-228600" defTabSz="852488" eaLnBrk="0" fontAlgn="base" hangingPunct="0">
                <a:spcBef>
                  <a:spcPct val="0"/>
                </a:spcBef>
                <a:spcAft>
                  <a:spcPct val="0"/>
                </a:spcAft>
                <a:tabLst>
                  <a:tab pos="508000" algn="r"/>
                </a:tabLst>
                <a:defRPr sz="2400">
                  <a:solidFill>
                    <a:schemeClr val="tx1"/>
                  </a:solidFill>
                  <a:latin typeface="Arial" charset="0"/>
                </a:defRPr>
              </a:lvl7pPr>
              <a:lvl8pPr marL="3429000" indent="-228600" defTabSz="852488" eaLnBrk="0" fontAlgn="base" hangingPunct="0">
                <a:spcBef>
                  <a:spcPct val="0"/>
                </a:spcBef>
                <a:spcAft>
                  <a:spcPct val="0"/>
                </a:spcAft>
                <a:tabLst>
                  <a:tab pos="508000" algn="r"/>
                </a:tabLst>
                <a:defRPr sz="2400">
                  <a:solidFill>
                    <a:schemeClr val="tx1"/>
                  </a:solidFill>
                  <a:latin typeface="Arial" charset="0"/>
                </a:defRPr>
              </a:lvl8pPr>
              <a:lvl9pPr marL="3886200" indent="-228600" defTabSz="852488" eaLnBrk="0" fontAlgn="base" hangingPunct="0">
                <a:spcBef>
                  <a:spcPct val="0"/>
                </a:spcBef>
                <a:spcAft>
                  <a:spcPct val="0"/>
                </a:spcAft>
                <a:tabLst>
                  <a:tab pos="508000" algn="r"/>
                </a:tabLst>
                <a:defRPr sz="2400">
                  <a:solidFill>
                    <a:schemeClr val="tx1"/>
                  </a:solidFill>
                  <a:latin typeface="Arial" charset="0"/>
                </a:defRPr>
              </a:lvl9pPr>
            </a:lstStyle>
            <a:p>
              <a:pPr eaLnBrk="1" fontAlgn="base" hangingPunct="1">
                <a:spcBef>
                  <a:spcPct val="0"/>
                </a:spcBef>
                <a:spcAft>
                  <a:spcPct val="0"/>
                </a:spcAft>
                <a:defRPr/>
              </a:pPr>
              <a:r>
                <a:rPr lang="en-GB" sz="1100" smtClean="0">
                  <a:solidFill>
                    <a:srgbClr val="000000"/>
                  </a:solidFill>
                  <a:cs typeface="Arial" pitchFamily="34" charset="0"/>
                </a:rPr>
                <a:t>	*	Footnote</a:t>
              </a:r>
            </a:p>
            <a:p>
              <a:pPr eaLnBrk="1" fontAlgn="base" hangingPunct="1">
                <a:spcBef>
                  <a:spcPct val="20000"/>
                </a:spcBef>
                <a:spcAft>
                  <a:spcPct val="0"/>
                </a:spcAft>
                <a:defRPr/>
              </a:pPr>
              <a:r>
                <a:rPr lang="en-GB" sz="1100" smtClean="0">
                  <a:solidFill>
                    <a:srgbClr val="000000"/>
                  </a:solidFill>
                  <a:cs typeface="Arial" pitchFamily="34" charset="0"/>
                </a:rPr>
                <a:t>Source:		Source</a:t>
              </a:r>
            </a:p>
          </p:txBody>
        </p:sp>
      </p:grpSp>
      <p:graphicFrame>
        <p:nvGraphicFramePr>
          <p:cNvPr id="9" name="Rectangle 9" hidden="1"/>
          <p:cNvGraphicFramePr>
            <a:graphicFrameLocks/>
          </p:cNvGraphicFramePr>
          <p:nvPr/>
        </p:nvGraphicFramePr>
        <p:xfrm>
          <a:off x="6491" y="0"/>
          <a:ext cx="149025" cy="161974"/>
        </p:xfrm>
        <a:graphic>
          <a:graphicData uri="http://schemas.openxmlformats.org/presentationml/2006/ole">
            <mc:AlternateContent xmlns:mc="http://schemas.openxmlformats.org/markup-compatibility/2006">
              <mc:Choice xmlns:v="urn:schemas-microsoft-com:vml" Requires="v">
                <p:oleObj spid="_x0000_s89122"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491" y="0"/>
                        <a:ext cx="149025" cy="16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 Placeholder 6"/>
          <p:cNvSpPr>
            <a:spLocks noGrp="1"/>
          </p:cNvSpPr>
          <p:nvPr>
            <p:ph type="body" sz="quarter" idx="10"/>
          </p:nvPr>
        </p:nvSpPr>
        <p:spPr>
          <a:xfrm>
            <a:off x="159528" y="1255714"/>
            <a:ext cx="8799635" cy="1271814"/>
          </a:xfrm>
          <a:prstGeom prst="rect">
            <a:avLst/>
          </a:prstGeom>
        </p:spPr>
        <p:txBody>
          <a:bodyPr/>
          <a:lstStyle>
            <a:lvl1pPr>
              <a:defRPr sz="1700"/>
            </a:lvl1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Title 1"/>
          <p:cNvSpPr>
            <a:spLocks noGrp="1"/>
          </p:cNvSpPr>
          <p:nvPr>
            <p:ph type="title"/>
          </p:nvPr>
        </p:nvSpPr>
        <p:spPr>
          <a:xfrm>
            <a:off x="172922" y="503299"/>
            <a:ext cx="8853854" cy="298327"/>
          </a:xfrm>
        </p:spPr>
        <p:txBody>
          <a:bodyPr/>
          <a:lstStyle/>
          <a:p>
            <a:r>
              <a:rPr lang="en-US" noProof="0" smtClean="0"/>
              <a:t>Click to edit Master title style</a:t>
            </a:r>
            <a:endParaRPr lang="en-GB" noProof="0"/>
          </a:p>
        </p:txBody>
      </p:sp>
    </p:spTree>
    <p:extLst>
      <p:ext uri="{BB962C8B-B14F-4D97-AF65-F5344CB8AC3E}">
        <p14:creationId xmlns:p14="http://schemas.microsoft.com/office/powerpoint/2010/main" val="3143176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pPr>
                <a:defRPr/>
              </a:pPr>
              <a:t>‹#›</a:t>
            </a:fld>
            <a:endParaRPr lang="en-Z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pPr>
                <a:defRPr/>
              </a:pPr>
              <a:t>‹#›</a:t>
            </a:fld>
            <a:endParaRPr lang="en-Z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pPr>
                <a:defRPr/>
              </a:pPr>
              <a:t>‹#›</a:t>
            </a:fld>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pPr>
                <a:defRPr/>
              </a:pPr>
              <a:t>‹#›</a:t>
            </a:fld>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pPr>
                <a:defRPr/>
              </a:pPr>
              <a:t>‹#›</a:t>
            </a:fld>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3.vml"/><Relationship Id="rId18" Type="http://schemas.openxmlformats.org/officeDocument/2006/relationships/oleObject" Target="../embeddings/oleObject3.bin"/><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3.jpeg"/><Relationship Id="rId2" Type="http://schemas.openxmlformats.org/officeDocument/2006/relationships/slideLayout" Target="../slideLayouts/slideLayout13.xml"/><Relationship Id="rId16" Type="http://schemas.openxmlformats.org/officeDocument/2006/relationships/tags" Target="../tags/tag6.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5.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18" Type="http://schemas.openxmlformats.org/officeDocument/2006/relationships/oleObject" Target="../embeddings/oleObject4.bin"/><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image" Target="../media/image1.jpeg"/><Relationship Id="rId2" Type="http://schemas.openxmlformats.org/officeDocument/2006/relationships/slideLayout" Target="../slideLayouts/slideLayout24.xml"/><Relationship Id="rId16" Type="http://schemas.openxmlformats.org/officeDocument/2006/relationships/tags" Target="../tags/tag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ags" Target="../tags/tag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vmlDrawing" Target="../drawings/vmlDrawing4.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latin typeface="+mn-lt"/>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mn-lt"/>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mn-lt"/>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pPr>
                <a:defRPr/>
              </a:pPr>
              <a:t>‹#›</a:t>
            </a:fld>
            <a:endParaRPr lang="en-ZA" dirty="0"/>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546" r:id="rId17" imgW="0" imgH="0" progId="">
                  <p:embed/>
                </p:oleObj>
              </mc:Choice>
              <mc:Fallback>
                <p:oleObj r:id="rId17" imgW="0" imgH="0" progId="">
                  <p:embed/>
                  <p:pic>
                    <p:nvPicPr>
                      <p:cNvPr id="0" name="Rectangle 34"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8" name="Picture 2" descr="capa-1 copy"/>
          <p:cNvPicPr>
            <a:picLocks noChangeAspect="1" noChangeArrowheads="1"/>
          </p:cNvPicPr>
          <p:nvPr/>
        </p:nvPicPr>
        <p:blipFill>
          <a:blip r:embed="rId17"/>
          <a:srcRect/>
          <a:stretch>
            <a:fillRect/>
          </a:stretch>
        </p:blipFill>
        <p:spPr bwMode="auto">
          <a:xfrm>
            <a:off x="0" y="0"/>
            <a:ext cx="9144000" cy="6858000"/>
          </a:xfrm>
          <a:prstGeom prst="rect">
            <a:avLst/>
          </a:prstGeom>
          <a:noFill/>
          <a:ln w="9525">
            <a:noFill/>
            <a:miter lim="800000"/>
            <a:headEnd/>
            <a:tailEnd/>
          </a:ln>
        </p:spPr>
      </p:pic>
      <p:graphicFrame>
        <p:nvGraphicFramePr>
          <p:cNvPr id="1026" name="Rectangle 3" hidden="1"/>
          <p:cNvGraphicFramePr>
            <a:graphicFrameLocks/>
          </p:cNvGraphicFramePr>
          <p:nvPr/>
        </p:nvGraphicFramePr>
        <p:xfrm>
          <a:off x="5862" y="1"/>
          <a:ext cx="149469" cy="161925"/>
        </p:xfrm>
        <a:graphic>
          <a:graphicData uri="http://schemas.openxmlformats.org/presentationml/2006/ole">
            <mc:AlternateContent xmlns:mc="http://schemas.openxmlformats.org/markup-compatibility/2006">
              <mc:Choice xmlns:v="urn:schemas-microsoft-com:vml" Requires="v">
                <p:oleObj spid="_x0000_s72845" r:id="rId18" imgW="0" imgH="0" progId="">
                  <p:embed/>
                </p:oleObj>
              </mc:Choice>
              <mc:Fallback>
                <p:oleObj r:id="rId18"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5862" y="1"/>
                        <a:ext cx="149469"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29" name="McK Title Elements"/>
          <p:cNvGrpSpPr>
            <a:grpSpLocks/>
          </p:cNvGrpSpPr>
          <p:nvPr/>
        </p:nvGrpSpPr>
        <p:grpSpPr bwMode="auto">
          <a:xfrm>
            <a:off x="2693377" y="2182813"/>
            <a:ext cx="5130312" cy="4602162"/>
            <a:chOff x="1663" y="1348"/>
            <a:chExt cx="3167" cy="2841"/>
          </a:xfrm>
        </p:grpSpPr>
        <p:sp>
          <p:nvSpPr>
            <p:cNvPr id="13"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CONFIDENTIAL</a:t>
              </a:r>
            </a:p>
          </p:txBody>
        </p:sp>
        <p:sp>
          <p:nvSpPr>
            <p:cNvPr id="14" name="McK Document" hidden="1"/>
            <p:cNvSpPr txBox="1">
              <a:spLocks noChangeArrowheads="1"/>
            </p:cNvSpPr>
            <p:nvPr/>
          </p:nvSpPr>
          <p:spPr bwMode="gray">
            <a:xfrm>
              <a:off x="1663" y="3038"/>
              <a:ext cx="3167" cy="133"/>
            </a:xfrm>
            <a:prstGeom prst="rect">
              <a:avLst/>
            </a:prstGeom>
            <a:noFill/>
            <a:ln w="9525">
              <a:noFill/>
              <a:miter lim="800000"/>
              <a:headEnd/>
              <a:tailEnd/>
            </a:ln>
            <a:effectLst/>
          </p:spPr>
          <p:txBody>
            <a:bodyPr lIns="0" tIns="0" rIns="0" bIns="0" anchor="b">
              <a:spAutoFit/>
            </a:bodyPr>
            <a:lstStyle/>
            <a:p>
              <a:pPr defTabSz="933450">
                <a:defRPr/>
              </a:pPr>
              <a:r>
                <a:rPr lang="en-GB" sz="1400" dirty="0">
                  <a:solidFill>
                    <a:srgbClr val="000000"/>
                  </a:solidFill>
                  <a:latin typeface="Arial"/>
                </a:rPr>
                <a:t>Document</a:t>
              </a:r>
            </a:p>
          </p:txBody>
        </p:sp>
        <p:sp>
          <p:nvSpPr>
            <p:cNvPr id="15"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Date</a:t>
              </a:r>
            </a:p>
          </p:txBody>
        </p:sp>
        <p:sp>
          <p:nvSpPr>
            <p:cNvPr id="16" name="McK Disclaimer" hidden="1"/>
            <p:cNvSpPr>
              <a:spLocks noChangeArrowheads="1"/>
            </p:cNvSpPr>
            <p:nvPr>
              <p:custDataLst>
                <p:tags r:id="rId16"/>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0738" eaLnBrk="0" hangingPunct="0">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7" name="Working Draft Text" hidden="1"/>
          <p:cNvSpPr>
            <a:spLocks noChangeArrowheads="1"/>
          </p:cNvSpPr>
          <p:nvPr/>
        </p:nvSpPr>
        <p:spPr bwMode="gray">
          <a:xfrm>
            <a:off x="414705" y="504825"/>
            <a:ext cx="3109546" cy="276999"/>
          </a:xfrm>
          <a:prstGeom prst="rect">
            <a:avLst/>
          </a:prstGeom>
          <a:noFill/>
          <a:ln w="9525">
            <a:noFill/>
            <a:miter lim="800000"/>
            <a:headEnd/>
            <a:tailEnd/>
          </a:ln>
          <a:effectLst/>
        </p:spPr>
        <p:txBody>
          <a:bodyPr lIns="0" tIns="0" rIns="0" bIns="0">
            <a:spAutoFit/>
          </a:bodyPr>
          <a:lstStyle/>
          <a:p>
            <a:pPr defTabSz="912813">
              <a:defRPr/>
            </a:pPr>
            <a:r>
              <a:rPr lang="en-US" dirty="0">
                <a:solidFill>
                  <a:srgbClr val="000000"/>
                </a:solidFill>
                <a:latin typeface="Arial"/>
              </a:rPr>
              <a:t>Working Draft    </a:t>
            </a:r>
          </a:p>
        </p:txBody>
      </p:sp>
      <p:sp>
        <p:nvSpPr>
          <p:cNvPr id="18" name="Working Draft" hidden="1"/>
          <p:cNvSpPr txBox="1">
            <a:spLocks noChangeArrowheads="1"/>
          </p:cNvSpPr>
          <p:nvPr/>
        </p:nvSpPr>
        <p:spPr bwMode="gray">
          <a:xfrm>
            <a:off x="414704" y="749301"/>
            <a:ext cx="4043479" cy="184666"/>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Last Modified 09/20/2007 10:49:20 AM India Standard Time</a:t>
            </a:r>
          </a:p>
        </p:txBody>
      </p:sp>
      <p:sp>
        <p:nvSpPr>
          <p:cNvPr id="19" name="Printed" hidden="1"/>
          <p:cNvSpPr txBox="1">
            <a:spLocks noChangeArrowheads="1"/>
          </p:cNvSpPr>
          <p:nvPr/>
        </p:nvSpPr>
        <p:spPr bwMode="gray">
          <a:xfrm>
            <a:off x="414705" y="971551"/>
            <a:ext cx="3905250" cy="187325"/>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Printed 06/08/2007 18:26:04 South Africa Standard Time</a:t>
            </a:r>
          </a:p>
        </p:txBody>
      </p:sp>
      <p:sp>
        <p:nvSpPr>
          <p:cNvPr id="1033" name="Rectangle 3"/>
          <p:cNvSpPr>
            <a:spLocks noGrp="1" noChangeArrowheads="1"/>
          </p:cNvSpPr>
          <p:nvPr>
            <p:ph type="title"/>
            <p:custDataLst>
              <p:tags r:id="rId14"/>
            </p:custDataLst>
          </p:nvPr>
        </p:nvSpPr>
        <p:spPr bwMode="gray">
          <a:xfrm>
            <a:off x="121628" y="164586"/>
            <a:ext cx="8793773" cy="369332"/>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smtClean="0"/>
              <a:t>Click to edit Master title style</a:t>
            </a:r>
          </a:p>
        </p:txBody>
      </p:sp>
      <p:sp>
        <p:nvSpPr>
          <p:cNvPr id="1034" name="Rectangle 4"/>
          <p:cNvSpPr>
            <a:spLocks noGrp="1" noChangeArrowheads="1"/>
          </p:cNvSpPr>
          <p:nvPr>
            <p:ph type="body" idx="1"/>
            <p:custDataLst>
              <p:tags r:id="rId15"/>
            </p:custDataLst>
          </p:nvPr>
        </p:nvSpPr>
        <p:spPr bwMode="gray">
          <a:xfrm>
            <a:off x="126023" y="1298575"/>
            <a:ext cx="8792308" cy="163121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extLst>
      <p:ext uri="{BB962C8B-B14F-4D97-AF65-F5344CB8AC3E}">
        <p14:creationId xmlns:p14="http://schemas.microsoft.com/office/powerpoint/2010/main" val="308089933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iming>
    <p:tnLst>
      <p:par>
        <p:cTn id="1" dur="indefinite" restart="never" nodeType="tmRoot"/>
      </p:par>
    </p:tnLst>
  </p:timing>
  <p:hf hdr="0" dt="0"/>
  <p:txStyles>
    <p:titleStyle>
      <a:lvl1pPr algn="l" defTabSz="912813" rtl="0" eaLnBrk="0" fontAlgn="base" hangingPunct="0">
        <a:spcBef>
          <a:spcPct val="0"/>
        </a:spcBef>
        <a:spcAft>
          <a:spcPct val="0"/>
        </a:spcAft>
        <a:defRPr sz="2400" b="1">
          <a:solidFill>
            <a:schemeClr val="bg1"/>
          </a:solidFill>
          <a:latin typeface="+mj-lt"/>
          <a:ea typeface="+mj-ea"/>
          <a:cs typeface="+mj-cs"/>
        </a:defRPr>
      </a:lvl1pPr>
      <a:lvl2pPr algn="l" defTabSz="912813" rtl="0" eaLnBrk="0" fontAlgn="base" hangingPunct="0">
        <a:spcBef>
          <a:spcPct val="0"/>
        </a:spcBef>
        <a:spcAft>
          <a:spcPct val="0"/>
        </a:spcAft>
        <a:defRPr sz="2400" b="1">
          <a:solidFill>
            <a:schemeClr val="bg1"/>
          </a:solidFill>
          <a:latin typeface="Arial Rounded MT Bold" pitchFamily="34" charset="0"/>
        </a:defRPr>
      </a:lvl2pPr>
      <a:lvl3pPr algn="l" defTabSz="912813" rtl="0" eaLnBrk="0" fontAlgn="base" hangingPunct="0">
        <a:spcBef>
          <a:spcPct val="0"/>
        </a:spcBef>
        <a:spcAft>
          <a:spcPct val="0"/>
        </a:spcAft>
        <a:defRPr sz="2400" b="1">
          <a:solidFill>
            <a:schemeClr val="bg1"/>
          </a:solidFill>
          <a:latin typeface="Arial Rounded MT Bold" pitchFamily="34" charset="0"/>
        </a:defRPr>
      </a:lvl3pPr>
      <a:lvl4pPr algn="l" defTabSz="912813" rtl="0" eaLnBrk="0" fontAlgn="base" hangingPunct="0">
        <a:spcBef>
          <a:spcPct val="0"/>
        </a:spcBef>
        <a:spcAft>
          <a:spcPct val="0"/>
        </a:spcAft>
        <a:defRPr sz="2400" b="1">
          <a:solidFill>
            <a:schemeClr val="bg1"/>
          </a:solidFill>
          <a:latin typeface="Arial Rounded MT Bold" pitchFamily="34" charset="0"/>
        </a:defRPr>
      </a:lvl4pPr>
      <a:lvl5pPr algn="l" defTabSz="912813" rtl="0" eaLnBrk="0" fontAlgn="base" hangingPunct="0">
        <a:spcBef>
          <a:spcPct val="0"/>
        </a:spcBef>
        <a:spcAft>
          <a:spcPct val="0"/>
        </a:spcAft>
        <a:defRPr sz="2400" b="1">
          <a:solidFill>
            <a:schemeClr val="bg1"/>
          </a:solidFill>
          <a:latin typeface="Arial Rounded MT Bold" pitchFamily="34" charset="0"/>
        </a:defRPr>
      </a:lvl5pPr>
      <a:lvl6pPr marL="457200" algn="l" defTabSz="912813" rtl="0" eaLnBrk="0" fontAlgn="base" hangingPunct="0">
        <a:spcBef>
          <a:spcPct val="0"/>
        </a:spcBef>
        <a:spcAft>
          <a:spcPct val="0"/>
        </a:spcAft>
        <a:defRPr sz="2400" b="1">
          <a:solidFill>
            <a:schemeClr val="bg1"/>
          </a:solidFill>
          <a:latin typeface="Arial Rounded MT Bold" pitchFamily="34" charset="0"/>
        </a:defRPr>
      </a:lvl6pPr>
      <a:lvl7pPr marL="914400" algn="l" defTabSz="912813" rtl="0" eaLnBrk="0" fontAlgn="base" hangingPunct="0">
        <a:spcBef>
          <a:spcPct val="0"/>
        </a:spcBef>
        <a:spcAft>
          <a:spcPct val="0"/>
        </a:spcAft>
        <a:defRPr sz="2400" b="1">
          <a:solidFill>
            <a:schemeClr val="bg1"/>
          </a:solidFill>
          <a:latin typeface="Arial Rounded MT Bold" pitchFamily="34" charset="0"/>
        </a:defRPr>
      </a:lvl7pPr>
      <a:lvl8pPr marL="1371600" algn="l" defTabSz="912813" rtl="0" eaLnBrk="0" fontAlgn="base" hangingPunct="0">
        <a:spcBef>
          <a:spcPct val="0"/>
        </a:spcBef>
        <a:spcAft>
          <a:spcPct val="0"/>
        </a:spcAft>
        <a:defRPr sz="2400" b="1">
          <a:solidFill>
            <a:schemeClr val="bg1"/>
          </a:solidFill>
          <a:latin typeface="Arial Rounded MT Bold" pitchFamily="34" charset="0"/>
        </a:defRPr>
      </a:lvl8pPr>
      <a:lvl9pPr marL="1828800" algn="l" defTabSz="912813" rtl="0" eaLnBrk="0" fontAlgn="base" hangingPunct="0">
        <a:spcBef>
          <a:spcPct val="0"/>
        </a:spcBef>
        <a:spcAft>
          <a:spcPct val="0"/>
        </a:spcAft>
        <a:defRPr sz="2400" b="1">
          <a:solidFill>
            <a:schemeClr val="bg1"/>
          </a:solidFill>
          <a:latin typeface="Arial Rounded MT Bold" pitchFamily="34" charset="0"/>
        </a:defRPr>
      </a:lvl9pPr>
    </p:titleStyle>
    <p:bodyStyle>
      <a:lvl1pPr marL="342900" indent="-342900" algn="l" defTabSz="950913" rtl="0" eaLnBrk="0" fontAlgn="base" hangingPunct="0">
        <a:spcBef>
          <a:spcPct val="0"/>
        </a:spcBef>
        <a:spcAft>
          <a:spcPct val="0"/>
        </a:spcAft>
        <a:buSzPct val="120000"/>
        <a:buChar char="•"/>
        <a:defRPr sz="2400">
          <a:solidFill>
            <a:schemeClr val="tx1"/>
          </a:solidFill>
          <a:latin typeface="+mn-lt"/>
          <a:ea typeface="+mn-ea"/>
          <a:cs typeface="+mn-cs"/>
        </a:defRPr>
      </a:lvl1pPr>
      <a:lvl2pPr marL="153988" indent="-152400" algn="l" defTabSz="950913" rtl="0" eaLnBrk="0" fontAlgn="base" hangingPunct="0">
        <a:spcBef>
          <a:spcPct val="0"/>
        </a:spcBef>
        <a:spcAft>
          <a:spcPct val="0"/>
        </a:spcAft>
        <a:buClr>
          <a:schemeClr val="tx2"/>
        </a:buClr>
        <a:buSzPct val="120000"/>
        <a:buChar char="•"/>
        <a:defRPr sz="2200">
          <a:solidFill>
            <a:schemeClr val="tx1"/>
          </a:solidFill>
          <a:latin typeface="+mn-lt"/>
        </a:defRPr>
      </a:lvl2pPr>
      <a:lvl3pPr marL="314325" indent="-158750" algn="l" defTabSz="950913" rtl="0" eaLnBrk="0" fontAlgn="base" hangingPunct="0">
        <a:spcBef>
          <a:spcPct val="0"/>
        </a:spcBef>
        <a:spcAft>
          <a:spcPct val="0"/>
        </a:spcAft>
        <a:buClr>
          <a:schemeClr val="tx2"/>
        </a:buClr>
        <a:buFont typeface="Times New Roman" pitchFamily="18" charset="0"/>
        <a:buChar char="–"/>
        <a:defRPr sz="2000">
          <a:solidFill>
            <a:schemeClr val="tx1"/>
          </a:solidFill>
          <a:latin typeface="+mn-lt"/>
        </a:defRPr>
      </a:lvl3pPr>
      <a:lvl4pPr marL="460375" indent="-144463" algn="l" defTabSz="950913" rtl="0" eaLnBrk="0" fontAlgn="base" hangingPunct="0">
        <a:spcBef>
          <a:spcPct val="0"/>
        </a:spcBef>
        <a:spcAft>
          <a:spcPct val="0"/>
        </a:spcAft>
        <a:buClr>
          <a:schemeClr val="tx2"/>
        </a:buClr>
        <a:buSzPct val="89000"/>
        <a:buChar char="•"/>
        <a:defRPr sz="2000">
          <a:solidFill>
            <a:schemeClr val="tx1"/>
          </a:solidFill>
          <a:latin typeface="+mn-lt"/>
        </a:defRPr>
      </a:lvl4pPr>
      <a:lvl5pPr marL="6191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5pPr>
      <a:lvl6pPr marL="10763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6pPr>
      <a:lvl7pPr marL="15335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7pPr>
      <a:lvl8pPr marL="19907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8pPr>
      <a:lvl9pPr marL="24479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5"/>
            </p:custDataLst>
          </p:nvPr>
        </p:nvPicPr>
        <p:blipFill>
          <a:blip r:embed="rId17"/>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solidFill>
                <a:srgbClr val="6AAED8"/>
              </a:solidFill>
            </a:endParaRPr>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6"/>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solidFill>
                    <a:srgbClr val="000000"/>
                  </a:solidFill>
                  <a:latin typeface="Arial"/>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Arial"/>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Arial"/>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solidFill>
                  <a:srgbClr val="FFFFFF"/>
                </a:solidFill>
              </a:rPr>
              <a:pPr>
                <a:defRPr/>
              </a:pPr>
              <a:t>‹#›</a:t>
            </a:fld>
            <a:endParaRPr lang="en-ZA" dirty="0">
              <a:solidFill>
                <a:srgbClr val="FFFFFF"/>
              </a:solidFill>
            </a:endParaRPr>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4053" r:id="rId18" imgW="0" imgH="0" progId="">
                  <p:embed/>
                </p:oleObj>
              </mc:Choice>
              <mc:Fallback>
                <p:oleObj r:id="rId18"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48571123"/>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Lst>
  <p:timing>
    <p:tnLst>
      <p:par>
        <p:cTn id="1" dur="indefinite" restart="never" nodeType="tmRoot"/>
      </p:par>
    </p:tnLst>
  </p:timing>
  <p:hf hd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9.xml"/><Relationship Id="rId1" Type="http://schemas.openxmlformats.org/officeDocument/2006/relationships/vmlDrawing" Target="../drawings/vmlDrawing8.vml"/><Relationship Id="rId5" Type="http://schemas.openxmlformats.org/officeDocument/2006/relationships/image" Target="../media/image7.wmf"/><Relationship Id="rId4" Type="http://schemas.openxmlformats.org/officeDocument/2006/relationships/package" Target="../embeddings/Microsoft_Excel_Worksheet1.xlsx"/></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9.xml"/><Relationship Id="rId1" Type="http://schemas.openxmlformats.org/officeDocument/2006/relationships/vmlDrawing" Target="../drawings/vmlDrawing9.vml"/><Relationship Id="rId5" Type="http://schemas.openxmlformats.org/officeDocument/2006/relationships/image" Target="../media/image8.wmf"/><Relationship Id="rId4" Type="http://schemas.openxmlformats.org/officeDocument/2006/relationships/oleObject" Target="../embeddings/oleObject8.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8.xml"/><Relationship Id="rId1" Type="http://schemas.openxmlformats.org/officeDocument/2006/relationships/vmlDrawing" Target="../drawings/vmlDrawing10.vml"/><Relationship Id="rId5" Type="http://schemas.openxmlformats.org/officeDocument/2006/relationships/image" Target="../media/image9.emf"/><Relationship Id="rId4" Type="http://schemas.openxmlformats.org/officeDocument/2006/relationships/package" Target="../embeddings/Microsoft_Word_Document2.docx"/></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3" Type="http://schemas.openxmlformats.org/officeDocument/2006/relationships/package" Target="../embeddings/Microsoft_Word_Document3.docx"/><Relationship Id="rId2" Type="http://schemas.openxmlformats.org/officeDocument/2006/relationships/slideLayout" Target="../slideLayouts/slideLayout28.xml"/><Relationship Id="rId1" Type="http://schemas.openxmlformats.org/officeDocument/2006/relationships/vmlDrawing" Target="../drawings/vmlDrawing11.vml"/><Relationship Id="rId4" Type="http://schemas.openxmlformats.org/officeDocument/2006/relationships/image" Target="../media/image10.emf"/></Relationships>
</file>

<file path=ppt/slides/_rels/slide22.xml.rels><?xml version="1.0" encoding="UTF-8" standalone="yes"?>
<Relationships xmlns="http://schemas.openxmlformats.org/package/2006/relationships"><Relationship Id="rId3" Type="http://schemas.openxmlformats.org/officeDocument/2006/relationships/package" Target="../embeddings/Microsoft_Word_Document4.docx"/><Relationship Id="rId2" Type="http://schemas.openxmlformats.org/officeDocument/2006/relationships/slideLayout" Target="../slideLayouts/slideLayout28.xml"/><Relationship Id="rId1" Type="http://schemas.openxmlformats.org/officeDocument/2006/relationships/vmlDrawing" Target="../drawings/vmlDrawing12.vml"/><Relationship Id="rId4" Type="http://schemas.openxmlformats.org/officeDocument/2006/relationships/image" Target="../media/image11.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hyperlink" Target="mailto:rft-professionalservices@sars.gov.za" TargetMode="External"/><Relationship Id="rId4" Type="http://schemas.openxmlformats.org/officeDocument/2006/relationships/hyperlink" Target="mailto:tenderoffice@sars.gov.za"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5.wmf"/><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575" y="620159"/>
            <a:ext cx="8240485" cy="923330"/>
          </a:xfrm>
        </p:spPr>
        <p:txBody>
          <a:bodyPr/>
          <a:lstStyle/>
          <a:p>
            <a:pPr marL="0" lvl="0" indent="0" algn="ctr">
              <a:lnSpc>
                <a:spcPct val="150000"/>
              </a:lnSpc>
              <a:buNone/>
            </a:pPr>
            <a:r>
              <a:rPr lang="en-ZA" sz="2000" b="1" dirty="0">
                <a:cs typeface="Arial" charset="0"/>
              </a:rPr>
              <a:t>RFP </a:t>
            </a:r>
            <a:r>
              <a:rPr lang="en-ZA" sz="2000" b="1" dirty="0" smtClean="0">
                <a:cs typeface="Arial" charset="0"/>
              </a:rPr>
              <a:t>33/2017: </a:t>
            </a:r>
            <a:r>
              <a:rPr lang="en-ZA" sz="2000" b="1" dirty="0"/>
              <a:t>PROVISION OF PRE-EMPLOYMENT SCREENING AND RELATED SERVICES</a:t>
            </a:r>
          </a:p>
        </p:txBody>
      </p:sp>
      <p:sp>
        <p:nvSpPr>
          <p:cNvPr id="8" name="Subtitle 3"/>
          <p:cNvSpPr txBox="1">
            <a:spLocks/>
          </p:cNvSpPr>
          <p:nvPr/>
        </p:nvSpPr>
        <p:spPr bwMode="auto">
          <a:xfrm>
            <a:off x="1524002" y="2590496"/>
            <a:ext cx="6942082" cy="10156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Briefing Session	</a:t>
            </a:r>
            <a:r>
              <a:rPr lang="en-ZA" sz="2000" b="1" kern="0" dirty="0">
                <a:solidFill>
                  <a:schemeClr val="bg1"/>
                </a:solidFill>
                <a:cs typeface="Arial" charset="0"/>
              </a:rPr>
              <a:t>14 March 2018 at 11H00</a:t>
            </a:r>
          </a:p>
          <a:p>
            <a:pPr lvl="0" defTabSz="912813" eaLnBrk="0" hangingPunct="0">
              <a:lnSpc>
                <a:spcPct val="150000"/>
              </a:lnSpc>
              <a:buSzPct val="120000"/>
              <a:defRPr/>
            </a:pPr>
            <a:r>
              <a:rPr lang="en-ZA" sz="2000" b="1" kern="0" dirty="0">
                <a:solidFill>
                  <a:schemeClr val="bg1"/>
                </a:solidFill>
                <a:cs typeface="Arial" charset="0"/>
              </a:rPr>
              <a:t>Venue			</a:t>
            </a:r>
            <a:r>
              <a:rPr lang="en-ZA" sz="2000" b="1" kern="0" dirty="0" smtClean="0">
                <a:solidFill>
                  <a:schemeClr val="bg1"/>
                </a:solidFill>
                <a:cs typeface="Arial" charset="0"/>
              </a:rPr>
              <a:t>Boardroom 2.2 Linton House</a:t>
            </a:r>
            <a:endParaRPr lang="en-ZA" sz="2000" b="1" kern="0" dirty="0">
              <a:solidFill>
                <a:schemeClr val="bg1"/>
              </a:solidFill>
              <a:cs typeface="Arial" charset="0"/>
            </a:endParaRPr>
          </a:p>
        </p:txBody>
      </p:sp>
      <p:sp>
        <p:nvSpPr>
          <p:cNvPr id="4" name="Footer Placeholder 3"/>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6868428"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10</a:t>
            </a:fld>
            <a:endParaRPr lang="en-ZA" dirty="0">
              <a:solidFill>
                <a:schemeClr val="tx1"/>
              </a:solidFill>
            </a:endParaRPr>
          </a:p>
        </p:txBody>
      </p:sp>
      <p:sp>
        <p:nvSpPr>
          <p:cNvPr id="6" name="Rectangle 11"/>
          <p:cNvSpPr>
            <a:spLocks noChangeArrowheads="1"/>
          </p:cNvSpPr>
          <p:nvPr/>
        </p:nvSpPr>
        <p:spPr bwMode="auto">
          <a:xfrm>
            <a:off x="552540" y="1417308"/>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Pre-Qualification</a:t>
            </a:r>
          </a:p>
        </p:txBody>
      </p:sp>
      <p:sp>
        <p:nvSpPr>
          <p:cNvPr id="7" name="AutoShape 74"/>
          <p:cNvSpPr>
            <a:spLocks noChangeArrowheads="1"/>
          </p:cNvSpPr>
          <p:nvPr/>
        </p:nvSpPr>
        <p:spPr bwMode="auto">
          <a:xfrm>
            <a:off x="273269" y="758100"/>
            <a:ext cx="2985932" cy="195056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9" name="Text Box 75"/>
          <p:cNvSpPr txBox="1">
            <a:spLocks noChangeArrowheads="1"/>
          </p:cNvSpPr>
          <p:nvPr/>
        </p:nvSpPr>
        <p:spPr bwMode="auto">
          <a:xfrm>
            <a:off x="639770" y="967197"/>
            <a:ext cx="1048271"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0</a:t>
            </a:r>
            <a:endParaRPr lang="en-GB" b="1" dirty="0">
              <a:solidFill>
                <a:schemeClr val="tx2"/>
              </a:solidFill>
            </a:endParaRPr>
          </a:p>
        </p:txBody>
      </p:sp>
      <p:sp>
        <p:nvSpPr>
          <p:cNvPr id="10" name="Rectangle 12"/>
          <p:cNvSpPr>
            <a:spLocks noChangeArrowheads="1"/>
          </p:cNvSpPr>
          <p:nvPr/>
        </p:nvSpPr>
        <p:spPr bwMode="auto">
          <a:xfrm>
            <a:off x="560917" y="5485859"/>
            <a:ext cx="1518490" cy="45650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smtClean="0">
                <a:solidFill>
                  <a:schemeClr val="tx2"/>
                </a:solidFill>
                <a:cs typeface="+mn-cs"/>
              </a:rPr>
              <a:t>BBBEE </a:t>
            </a:r>
            <a:r>
              <a:rPr lang="en-US" sz="1200" dirty="0" smtClean="0">
                <a:solidFill>
                  <a:schemeClr val="tx2"/>
                </a:solidFill>
                <a:cs typeface="+mn-cs"/>
              </a:rPr>
              <a:t>=</a:t>
            </a:r>
            <a:r>
              <a:rPr lang="en-US" sz="1200" b="1" dirty="0" smtClean="0">
                <a:solidFill>
                  <a:schemeClr val="tx2"/>
                </a:solidFill>
                <a:cs typeface="+mn-cs"/>
              </a:rPr>
              <a:t> 20</a:t>
            </a:r>
            <a:endParaRPr lang="en-US" sz="1200" b="1" dirty="0">
              <a:solidFill>
                <a:schemeClr val="tx2"/>
              </a:solidFill>
              <a:cs typeface="+mn-cs"/>
            </a:endParaRPr>
          </a:p>
        </p:txBody>
      </p:sp>
      <p:sp>
        <p:nvSpPr>
          <p:cNvPr id="11" name="Rectangle 11"/>
          <p:cNvSpPr>
            <a:spLocks noChangeArrowheads="1"/>
          </p:cNvSpPr>
          <p:nvPr/>
        </p:nvSpPr>
        <p:spPr bwMode="auto">
          <a:xfrm>
            <a:off x="2170489" y="5709766"/>
            <a:ext cx="928695" cy="447814"/>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100" b="1" dirty="0" smtClean="0">
                <a:solidFill>
                  <a:schemeClr val="tx2"/>
                </a:solidFill>
                <a:cs typeface="+mn-cs"/>
              </a:rPr>
              <a:t>100 points</a:t>
            </a:r>
            <a:endParaRPr lang="en-US" sz="1100" b="1" dirty="0">
              <a:solidFill>
                <a:schemeClr val="tx2"/>
              </a:solidFill>
              <a:cs typeface="+mn-cs"/>
            </a:endParaRPr>
          </a:p>
        </p:txBody>
      </p:sp>
      <p:sp>
        <p:nvSpPr>
          <p:cNvPr id="12" name="AutoShape 90"/>
          <p:cNvSpPr>
            <a:spLocks noChangeArrowheads="1"/>
          </p:cNvSpPr>
          <p:nvPr/>
        </p:nvSpPr>
        <p:spPr bwMode="auto">
          <a:xfrm>
            <a:off x="273270" y="4906709"/>
            <a:ext cx="3018268" cy="1613014"/>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13" name="Text Box 91"/>
          <p:cNvSpPr txBox="1">
            <a:spLocks noChangeArrowheads="1"/>
          </p:cNvSpPr>
          <p:nvPr/>
        </p:nvSpPr>
        <p:spPr bwMode="auto">
          <a:xfrm>
            <a:off x="639770" y="5076436"/>
            <a:ext cx="1193856"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2</a:t>
            </a:r>
            <a:endParaRPr lang="en-GB" b="1" dirty="0">
              <a:solidFill>
                <a:schemeClr val="tx2"/>
              </a:solidFill>
            </a:endParaRPr>
          </a:p>
        </p:txBody>
      </p:sp>
      <p:sp>
        <p:nvSpPr>
          <p:cNvPr id="16" name="Text Box 98"/>
          <p:cNvSpPr txBox="1">
            <a:spLocks noChangeArrowheads="1"/>
          </p:cNvSpPr>
          <p:nvPr/>
        </p:nvSpPr>
        <p:spPr bwMode="auto">
          <a:xfrm>
            <a:off x="3500989" y="732601"/>
            <a:ext cx="5627518" cy="2092881"/>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lgn="just">
              <a:buFont typeface="Arial" panose="020B0604020202020204" pitchFamily="34" charset="0"/>
              <a:buChar char="•"/>
            </a:pPr>
            <a:r>
              <a:rPr lang="en-ZA" sz="1000" b="1" dirty="0" smtClean="0">
                <a:solidFill>
                  <a:schemeClr val="tx2"/>
                </a:solidFill>
              </a:rPr>
              <a:t>Invitation </a:t>
            </a:r>
            <a:r>
              <a:rPr lang="en-ZA" sz="1000" b="1" dirty="0">
                <a:solidFill>
                  <a:schemeClr val="tx2"/>
                </a:solidFill>
              </a:rPr>
              <a:t>to Bid SBD </a:t>
            </a:r>
            <a:r>
              <a:rPr lang="en-ZA" sz="1000" b="1" dirty="0" smtClean="0">
                <a:solidFill>
                  <a:schemeClr val="tx2"/>
                </a:solidFill>
              </a:rPr>
              <a:t>1</a:t>
            </a:r>
          </a:p>
          <a:p>
            <a:pPr marL="171450" indent="-171450" algn="just">
              <a:buFont typeface="Arial" panose="020B0604020202020204" pitchFamily="34" charset="0"/>
              <a:buChar char="•"/>
            </a:pPr>
            <a:r>
              <a:rPr lang="en-ZA" sz="1000" b="1" dirty="0" smtClean="0">
                <a:solidFill>
                  <a:schemeClr val="tx2"/>
                </a:solidFill>
              </a:rPr>
              <a:t>Tax Compliance status pin</a:t>
            </a:r>
          </a:p>
          <a:p>
            <a:pPr marL="173038" indent="-173038" algn="just">
              <a:buFontTx/>
              <a:buChar char="•"/>
            </a:pPr>
            <a:r>
              <a:rPr lang="en-ZA" sz="1000" b="1" dirty="0" smtClean="0">
                <a:solidFill>
                  <a:schemeClr val="tx2"/>
                </a:solidFill>
              </a:rPr>
              <a:t>Central </a:t>
            </a:r>
            <a:r>
              <a:rPr lang="en-ZA" sz="1000" b="1" dirty="0">
                <a:solidFill>
                  <a:schemeClr val="tx2"/>
                </a:solidFill>
              </a:rPr>
              <a:t>Registration Report (Central Database System) </a:t>
            </a:r>
            <a:r>
              <a:rPr lang="en-ZA" sz="1000" b="1" dirty="0" smtClean="0">
                <a:solidFill>
                  <a:schemeClr val="tx2"/>
                </a:solidFill>
              </a:rPr>
              <a:t>from NT                       </a:t>
            </a:r>
          </a:p>
          <a:p>
            <a:pPr algn="just">
              <a:buFontTx/>
              <a:buChar char="•"/>
            </a:pPr>
            <a:r>
              <a:rPr lang="en-ZA" sz="1000" b="1" dirty="0" smtClean="0">
                <a:solidFill>
                  <a:schemeClr val="tx2"/>
                </a:solidFill>
              </a:rPr>
              <a:t>   GCC </a:t>
            </a:r>
          </a:p>
          <a:p>
            <a:pPr algn="just">
              <a:buFontTx/>
              <a:buChar char="•"/>
            </a:pPr>
            <a:r>
              <a:rPr lang="en-ZA" sz="1000" b="1" dirty="0" smtClean="0">
                <a:solidFill>
                  <a:schemeClr val="tx2"/>
                </a:solidFill>
              </a:rPr>
              <a:t>   SARS </a:t>
            </a:r>
            <a:r>
              <a:rPr lang="en-ZA" sz="1000" b="1" dirty="0">
                <a:solidFill>
                  <a:schemeClr val="tx2"/>
                </a:solidFill>
              </a:rPr>
              <a:t>Oath of </a:t>
            </a:r>
            <a:r>
              <a:rPr lang="en-ZA" sz="1000" b="1" dirty="0" smtClean="0">
                <a:solidFill>
                  <a:schemeClr val="tx2"/>
                </a:solidFill>
              </a:rPr>
              <a:t>Secrecy</a:t>
            </a:r>
          </a:p>
          <a:p>
            <a:pPr algn="just">
              <a:buFontTx/>
              <a:buChar char="•"/>
            </a:pPr>
            <a:r>
              <a:rPr lang="en-ZA" sz="1000" b="1" dirty="0" smtClean="0">
                <a:solidFill>
                  <a:schemeClr val="tx2"/>
                </a:solidFill>
              </a:rPr>
              <a:t>    Pricing Schedule </a:t>
            </a:r>
            <a:r>
              <a:rPr lang="en-ZA" sz="1000" b="1" dirty="0">
                <a:solidFill>
                  <a:schemeClr val="tx2"/>
                </a:solidFill>
              </a:rPr>
              <a:t>SBD 3.3</a:t>
            </a:r>
          </a:p>
          <a:p>
            <a:pPr algn="just">
              <a:buFontTx/>
              <a:buChar char="•"/>
            </a:pPr>
            <a:r>
              <a:rPr lang="en-ZA" sz="1000" b="1" dirty="0">
                <a:solidFill>
                  <a:schemeClr val="tx2"/>
                </a:solidFill>
              </a:rPr>
              <a:t> </a:t>
            </a:r>
            <a:r>
              <a:rPr lang="en-ZA" sz="1000" b="1" dirty="0" smtClean="0">
                <a:solidFill>
                  <a:schemeClr val="tx2"/>
                </a:solidFill>
              </a:rPr>
              <a:t>  Declaration </a:t>
            </a:r>
            <a:r>
              <a:rPr lang="en-ZA" sz="1000" b="1" dirty="0">
                <a:solidFill>
                  <a:schemeClr val="tx2"/>
                </a:solidFill>
              </a:rPr>
              <a:t>of </a:t>
            </a:r>
            <a:r>
              <a:rPr lang="en-ZA" sz="1000" b="1" dirty="0" smtClean="0">
                <a:solidFill>
                  <a:schemeClr val="tx2"/>
                </a:solidFill>
              </a:rPr>
              <a:t>interest </a:t>
            </a:r>
            <a:r>
              <a:rPr lang="en-ZA" sz="1000" b="1" dirty="0">
                <a:solidFill>
                  <a:schemeClr val="tx2"/>
                </a:solidFill>
              </a:rPr>
              <a:t>SBD </a:t>
            </a:r>
            <a:r>
              <a:rPr lang="en-ZA" sz="1000" b="1" dirty="0" smtClean="0">
                <a:solidFill>
                  <a:schemeClr val="tx2"/>
                </a:solidFill>
              </a:rPr>
              <a:t>4</a:t>
            </a:r>
          </a:p>
          <a:p>
            <a:pPr algn="just">
              <a:buFontTx/>
              <a:buChar char="•"/>
            </a:pPr>
            <a:r>
              <a:rPr lang="en-ZA" sz="1000" b="1" dirty="0">
                <a:solidFill>
                  <a:schemeClr val="tx2"/>
                </a:solidFill>
              </a:rPr>
              <a:t> </a:t>
            </a:r>
            <a:r>
              <a:rPr lang="en-ZA" sz="1000" b="1" dirty="0" smtClean="0">
                <a:solidFill>
                  <a:schemeClr val="tx2"/>
                </a:solidFill>
              </a:rPr>
              <a:t>  Preference Point Claim form- SBD 6.1</a:t>
            </a:r>
            <a:endParaRPr lang="en-ZA" sz="1000" b="1" dirty="0">
              <a:solidFill>
                <a:schemeClr val="tx2"/>
              </a:solidFill>
            </a:endParaRPr>
          </a:p>
          <a:p>
            <a:pPr algn="just">
              <a:buFontTx/>
              <a:buChar char="•"/>
            </a:pPr>
            <a:r>
              <a:rPr lang="en-ZA" sz="1000" b="1" dirty="0">
                <a:solidFill>
                  <a:schemeClr val="tx2"/>
                </a:solidFill>
                <a:cs typeface="Times New Roman" pitchFamily="18" charset="0"/>
              </a:rPr>
              <a:t> </a:t>
            </a:r>
            <a:r>
              <a:rPr lang="en-ZA" sz="1000" b="1" dirty="0" smtClean="0">
                <a:solidFill>
                  <a:schemeClr val="tx2"/>
                </a:solidFill>
                <a:cs typeface="Times New Roman" pitchFamily="18" charset="0"/>
              </a:rPr>
              <a:t>  Declaration </a:t>
            </a:r>
            <a:r>
              <a:rPr lang="en-ZA" sz="1000" b="1" dirty="0">
                <a:solidFill>
                  <a:schemeClr val="tx2"/>
                </a:solidFill>
                <a:cs typeface="Times New Roman" pitchFamily="18" charset="0"/>
              </a:rPr>
              <a:t>of </a:t>
            </a:r>
            <a:r>
              <a:rPr lang="en-ZA" sz="1000" b="1" dirty="0" smtClean="0">
                <a:solidFill>
                  <a:schemeClr val="tx2"/>
                </a:solidFill>
                <a:cs typeface="Times New Roman" pitchFamily="18" charset="0"/>
              </a:rPr>
              <a:t>Bidder’s </a:t>
            </a:r>
            <a:r>
              <a:rPr lang="en-ZA" sz="1000" b="1" dirty="0">
                <a:solidFill>
                  <a:schemeClr val="tx2"/>
                </a:solidFill>
                <a:cs typeface="Times New Roman" pitchFamily="18" charset="0"/>
              </a:rPr>
              <a:t>Past </a:t>
            </a:r>
            <a:r>
              <a:rPr lang="en-ZA" sz="1000" b="1" dirty="0" smtClean="0">
                <a:solidFill>
                  <a:schemeClr val="tx2"/>
                </a:solidFill>
                <a:cs typeface="Times New Roman" pitchFamily="18" charset="0"/>
              </a:rPr>
              <a:t>SCM </a:t>
            </a:r>
            <a:r>
              <a:rPr lang="en-ZA" sz="1000" b="1" dirty="0">
                <a:solidFill>
                  <a:schemeClr val="tx2"/>
                </a:solidFill>
                <a:cs typeface="Times New Roman" pitchFamily="18" charset="0"/>
              </a:rPr>
              <a:t>Practices – SBD 8</a:t>
            </a:r>
          </a:p>
          <a:p>
            <a:pPr algn="just">
              <a:buFontTx/>
              <a:buChar char="•"/>
            </a:pPr>
            <a:r>
              <a:rPr lang="en-ZA" sz="1000" b="1" dirty="0">
                <a:solidFill>
                  <a:schemeClr val="tx2"/>
                </a:solidFill>
                <a:cs typeface="Times New Roman" pitchFamily="18" charset="0"/>
              </a:rPr>
              <a:t> </a:t>
            </a:r>
            <a:r>
              <a:rPr lang="en-ZA" sz="1000" b="1" dirty="0" smtClean="0">
                <a:solidFill>
                  <a:schemeClr val="tx2"/>
                </a:solidFill>
                <a:cs typeface="Times New Roman" pitchFamily="18" charset="0"/>
              </a:rPr>
              <a:t>  Certificate </a:t>
            </a:r>
            <a:r>
              <a:rPr lang="en-ZA" sz="1000" b="1" dirty="0">
                <a:solidFill>
                  <a:schemeClr val="tx2"/>
                </a:solidFill>
                <a:cs typeface="Times New Roman" pitchFamily="18" charset="0"/>
              </a:rPr>
              <a:t>of </a:t>
            </a:r>
            <a:r>
              <a:rPr lang="en-ZA" sz="1000" b="1" dirty="0" smtClean="0">
                <a:solidFill>
                  <a:schemeClr val="tx2"/>
                </a:solidFill>
                <a:cs typeface="Times New Roman" pitchFamily="18" charset="0"/>
              </a:rPr>
              <a:t>Independent Bid </a:t>
            </a:r>
            <a:r>
              <a:rPr lang="en-ZA" sz="1000" b="1" dirty="0">
                <a:solidFill>
                  <a:schemeClr val="tx2"/>
                </a:solidFill>
                <a:cs typeface="Times New Roman" pitchFamily="18" charset="0"/>
              </a:rPr>
              <a:t>Determination – SBD </a:t>
            </a:r>
            <a:r>
              <a:rPr lang="en-ZA" sz="1000" b="1" dirty="0" smtClean="0">
                <a:solidFill>
                  <a:schemeClr val="tx2"/>
                </a:solidFill>
                <a:cs typeface="Times New Roman" pitchFamily="18" charset="0"/>
              </a:rPr>
              <a:t>9</a:t>
            </a:r>
          </a:p>
          <a:p>
            <a:pPr algn="just">
              <a:buFontTx/>
              <a:buChar char="•"/>
            </a:pPr>
            <a:r>
              <a:rPr lang="en-ZA" sz="1000" b="1" dirty="0" smtClean="0">
                <a:solidFill>
                  <a:schemeClr val="tx2"/>
                </a:solidFill>
                <a:cs typeface="Times New Roman" pitchFamily="18" charset="0"/>
              </a:rPr>
              <a:t>  </a:t>
            </a:r>
            <a:r>
              <a:rPr lang="en-ZA" sz="1000" b="1" dirty="0" smtClean="0">
                <a:solidFill>
                  <a:schemeClr val="tx2"/>
                </a:solidFill>
                <a:cs typeface="Times New Roman" pitchFamily="18" charset="0"/>
              </a:rPr>
              <a:t> Supplier </a:t>
            </a:r>
            <a:r>
              <a:rPr lang="en-ZA" sz="1000" b="1" dirty="0" smtClean="0">
                <a:solidFill>
                  <a:schemeClr val="tx2"/>
                </a:solidFill>
                <a:cs typeface="Times New Roman" pitchFamily="18" charset="0"/>
              </a:rPr>
              <a:t>cost and risk assessment questionnaire</a:t>
            </a:r>
          </a:p>
          <a:p>
            <a:pPr algn="just">
              <a:buFontTx/>
              <a:buChar char="•"/>
            </a:pPr>
            <a:r>
              <a:rPr lang="en-ZA" sz="1000" b="1" dirty="0">
                <a:solidFill>
                  <a:schemeClr val="tx2"/>
                </a:solidFill>
                <a:cs typeface="Times New Roman" pitchFamily="18" charset="0"/>
              </a:rPr>
              <a:t> </a:t>
            </a:r>
            <a:r>
              <a:rPr lang="en-ZA" sz="1000" b="1" dirty="0" smtClean="0">
                <a:solidFill>
                  <a:schemeClr val="tx2"/>
                </a:solidFill>
                <a:cs typeface="Times New Roman" pitchFamily="18" charset="0"/>
              </a:rPr>
              <a:t>  </a:t>
            </a:r>
            <a:r>
              <a:rPr lang="en-ZA" sz="1000" b="1" dirty="0" smtClean="0">
                <a:solidFill>
                  <a:schemeClr val="tx2"/>
                </a:solidFill>
                <a:cs typeface="Times New Roman" pitchFamily="18" charset="0"/>
              </a:rPr>
              <a:t>Three </a:t>
            </a:r>
            <a:r>
              <a:rPr lang="en-ZA" sz="1000" b="1" dirty="0">
                <a:solidFill>
                  <a:schemeClr val="tx2"/>
                </a:solidFill>
                <a:cs typeface="Times New Roman" pitchFamily="18" charset="0"/>
              </a:rPr>
              <a:t>(3) most recent Financial Statements</a:t>
            </a:r>
            <a:endParaRPr lang="en-ZA" sz="1000" b="1" dirty="0" smtClean="0">
              <a:solidFill>
                <a:schemeClr val="tx2"/>
              </a:solidFill>
              <a:cs typeface="Times New Roman" pitchFamily="18" charset="0"/>
            </a:endParaRPr>
          </a:p>
          <a:p>
            <a:pPr algn="just">
              <a:buFontTx/>
              <a:buChar char="•"/>
            </a:pPr>
            <a:r>
              <a:rPr lang="en-ZA" sz="1000" b="1" dirty="0" smtClean="0">
                <a:solidFill>
                  <a:srgbClr val="FF0000"/>
                </a:solidFill>
                <a:cs typeface="Times New Roman" pitchFamily="18" charset="0"/>
              </a:rPr>
              <a:t>    B-BBEE </a:t>
            </a:r>
            <a:r>
              <a:rPr lang="en-ZA" sz="1000" b="1" dirty="0" smtClean="0">
                <a:solidFill>
                  <a:srgbClr val="FF0000"/>
                </a:solidFill>
                <a:cs typeface="Times New Roman" pitchFamily="18" charset="0"/>
              </a:rPr>
              <a:t>certificate/affidavit level 3</a:t>
            </a:r>
          </a:p>
        </p:txBody>
      </p:sp>
      <p:sp>
        <p:nvSpPr>
          <p:cNvPr id="17" name="Text Box 99"/>
          <p:cNvSpPr txBox="1">
            <a:spLocks noChangeArrowheads="1"/>
          </p:cNvSpPr>
          <p:nvPr/>
        </p:nvSpPr>
        <p:spPr bwMode="auto">
          <a:xfrm>
            <a:off x="5975130" y="3231286"/>
            <a:ext cx="3143216" cy="1277273"/>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buFont typeface="Arial" pitchFamily="34" charset="0"/>
              <a:buChar char="•"/>
            </a:pPr>
            <a:r>
              <a:rPr lang="en-ZA" sz="1100" b="1" dirty="0">
                <a:solidFill>
                  <a:schemeClr val="accent2">
                    <a:lumMod val="50000"/>
                  </a:schemeClr>
                </a:solidFill>
              </a:rPr>
              <a:t>Company Profile, Experience and </a:t>
            </a:r>
            <a:r>
              <a:rPr lang="en-ZA" sz="1100" b="1" dirty="0" smtClean="0">
                <a:solidFill>
                  <a:schemeClr val="accent2">
                    <a:lumMod val="50000"/>
                  </a:schemeClr>
                </a:solidFill>
              </a:rPr>
              <a:t>Resources </a:t>
            </a:r>
          </a:p>
          <a:p>
            <a:pPr marL="171450" indent="-171450">
              <a:buFont typeface="Arial" pitchFamily="34" charset="0"/>
              <a:buChar char="•"/>
            </a:pPr>
            <a:r>
              <a:rPr lang="en-ZA" sz="1100" b="1" dirty="0">
                <a:solidFill>
                  <a:schemeClr val="accent2">
                    <a:lumMod val="50000"/>
                  </a:schemeClr>
                </a:solidFill>
              </a:rPr>
              <a:t>Testimonials </a:t>
            </a:r>
            <a:endParaRPr lang="en-ZA" sz="1100" b="1" dirty="0" smtClean="0">
              <a:solidFill>
                <a:schemeClr val="accent2">
                  <a:lumMod val="50000"/>
                </a:schemeClr>
              </a:solidFill>
            </a:endParaRPr>
          </a:p>
          <a:p>
            <a:pPr marL="171450" indent="-171450">
              <a:buFont typeface="Arial" pitchFamily="34" charset="0"/>
              <a:buChar char="•"/>
            </a:pPr>
            <a:r>
              <a:rPr lang="en-ZA" sz="1100" b="1" dirty="0" smtClean="0">
                <a:solidFill>
                  <a:schemeClr val="accent2">
                    <a:lumMod val="50000"/>
                  </a:schemeClr>
                </a:solidFill>
              </a:rPr>
              <a:t>Capability</a:t>
            </a:r>
          </a:p>
          <a:p>
            <a:pPr marL="171450" indent="-171450">
              <a:buFont typeface="Arial" pitchFamily="34" charset="0"/>
              <a:buChar char="•"/>
            </a:pPr>
            <a:r>
              <a:rPr lang="en-ZA" sz="1100" b="1" dirty="0">
                <a:solidFill>
                  <a:schemeClr val="accent2">
                    <a:lumMod val="50000"/>
                  </a:schemeClr>
                </a:solidFill>
              </a:rPr>
              <a:t>Turnaround Time </a:t>
            </a:r>
            <a:endParaRPr lang="en-ZA" sz="1100" b="1" dirty="0" smtClean="0">
              <a:solidFill>
                <a:schemeClr val="accent2">
                  <a:lumMod val="50000"/>
                </a:schemeClr>
              </a:solidFill>
            </a:endParaRPr>
          </a:p>
          <a:p>
            <a:pPr marL="171450" indent="-171450">
              <a:buFont typeface="Arial" pitchFamily="34" charset="0"/>
              <a:buChar char="•"/>
            </a:pPr>
            <a:r>
              <a:rPr lang="en-ZA" sz="1100" b="1" dirty="0">
                <a:solidFill>
                  <a:schemeClr val="accent2">
                    <a:lumMod val="50000"/>
                  </a:schemeClr>
                </a:solidFill>
              </a:rPr>
              <a:t>System Capability Evaluation Criteria</a:t>
            </a:r>
          </a:p>
          <a:p>
            <a:endParaRPr lang="en-ZA" sz="1100" b="1" dirty="0" smtClean="0">
              <a:solidFill>
                <a:schemeClr val="accent2">
                  <a:lumMod val="50000"/>
                </a:schemeClr>
              </a:solidFill>
            </a:endParaRPr>
          </a:p>
        </p:txBody>
      </p:sp>
      <p:sp>
        <p:nvSpPr>
          <p:cNvPr id="18" name="AutoShape 90"/>
          <p:cNvSpPr>
            <a:spLocks noChangeArrowheads="1"/>
          </p:cNvSpPr>
          <p:nvPr/>
        </p:nvSpPr>
        <p:spPr bwMode="auto">
          <a:xfrm>
            <a:off x="136906" y="3147615"/>
            <a:ext cx="5498055" cy="1656517"/>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19" name="Rectangle 12"/>
          <p:cNvSpPr>
            <a:spLocks noChangeArrowheads="1"/>
          </p:cNvSpPr>
          <p:nvPr/>
        </p:nvSpPr>
        <p:spPr bwMode="auto">
          <a:xfrm>
            <a:off x="286954" y="3516946"/>
            <a:ext cx="2066415" cy="1180819"/>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lgn="just">
              <a:defRPr/>
            </a:pPr>
            <a:r>
              <a:rPr lang="en-US" sz="1050" b="1" dirty="0" smtClean="0">
                <a:solidFill>
                  <a:schemeClr val="tx2"/>
                </a:solidFill>
                <a:cs typeface="Times New Roman" pitchFamily="18" charset="0"/>
              </a:rPr>
              <a:t> </a:t>
            </a:r>
            <a:r>
              <a:rPr lang="en-US" sz="1200" b="1" dirty="0" smtClean="0">
                <a:solidFill>
                  <a:schemeClr val="tx2"/>
                </a:solidFill>
                <a:cs typeface="Times New Roman" pitchFamily="18" charset="0"/>
              </a:rPr>
              <a:t>Technical Evaluation</a:t>
            </a:r>
          </a:p>
          <a:p>
            <a:pPr marL="176213" indent="-176213" algn="just">
              <a:defRPr/>
            </a:pPr>
            <a:endParaRPr lang="en-US" sz="1200" b="1" dirty="0" smtClean="0">
              <a:solidFill>
                <a:schemeClr val="tx2"/>
              </a:solidFill>
              <a:cs typeface="Times New Roman" pitchFamily="18" charset="0"/>
            </a:endParaRPr>
          </a:p>
          <a:p>
            <a:pPr marL="176213" indent="-176213" algn="just">
              <a:defRPr/>
            </a:pPr>
            <a:r>
              <a:rPr lang="en-ZA" sz="1200" b="1" dirty="0" smtClean="0">
                <a:solidFill>
                  <a:schemeClr val="tx2"/>
                </a:solidFill>
                <a:cs typeface="Times New Roman" pitchFamily="18" charset="0"/>
              </a:rPr>
              <a:t>Desktop evaluations=55</a:t>
            </a:r>
          </a:p>
          <a:p>
            <a:pPr marL="176213" indent="-176213" algn="just">
              <a:defRPr/>
            </a:pPr>
            <a:r>
              <a:rPr lang="en-ZA" sz="1200" b="1" dirty="0" smtClean="0">
                <a:solidFill>
                  <a:schemeClr val="tx2"/>
                </a:solidFill>
                <a:cs typeface="Times New Roman" pitchFamily="18" charset="0"/>
              </a:rPr>
              <a:t>Presentations=45</a:t>
            </a:r>
          </a:p>
          <a:p>
            <a:pPr marL="176213" indent="-176213" algn="just">
              <a:defRPr/>
            </a:pPr>
            <a:r>
              <a:rPr lang="en-ZA" sz="1200" b="1" dirty="0" smtClean="0">
                <a:solidFill>
                  <a:schemeClr val="tx2"/>
                </a:solidFill>
                <a:cs typeface="Times New Roman" pitchFamily="18" charset="0"/>
              </a:rPr>
              <a:t> </a:t>
            </a:r>
            <a:endParaRPr lang="en-US" sz="1200" b="1" dirty="0">
              <a:solidFill>
                <a:schemeClr val="tx2"/>
              </a:solidFill>
              <a:cs typeface="Times New Roman" pitchFamily="18" charset="0"/>
            </a:endParaRPr>
          </a:p>
        </p:txBody>
      </p:sp>
      <p:sp>
        <p:nvSpPr>
          <p:cNvPr id="20" name="Rectangle 11"/>
          <p:cNvSpPr>
            <a:spLocks noChangeArrowheads="1"/>
          </p:cNvSpPr>
          <p:nvPr/>
        </p:nvSpPr>
        <p:spPr bwMode="auto">
          <a:xfrm>
            <a:off x="2514599" y="3773214"/>
            <a:ext cx="928695" cy="441434"/>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lgn="ctr">
              <a:defRPr/>
            </a:pPr>
            <a:r>
              <a:rPr lang="en-US" sz="1200" b="1" dirty="0" smtClean="0">
                <a:solidFill>
                  <a:schemeClr val="tx2"/>
                </a:solidFill>
              </a:rPr>
              <a:t>100 points</a:t>
            </a:r>
            <a:endParaRPr lang="en-US" sz="1200" b="1" dirty="0">
              <a:solidFill>
                <a:schemeClr val="tx2"/>
              </a:solidFill>
            </a:endParaRPr>
          </a:p>
        </p:txBody>
      </p:sp>
      <p:sp>
        <p:nvSpPr>
          <p:cNvPr id="21" name="Text Box 91"/>
          <p:cNvSpPr txBox="1">
            <a:spLocks noChangeArrowheads="1"/>
          </p:cNvSpPr>
          <p:nvPr/>
        </p:nvSpPr>
        <p:spPr bwMode="auto">
          <a:xfrm>
            <a:off x="584669" y="3147615"/>
            <a:ext cx="1238557"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1</a:t>
            </a:r>
            <a:endParaRPr lang="en-GB" b="1" dirty="0">
              <a:solidFill>
                <a:schemeClr val="tx2"/>
              </a:solidFill>
            </a:endParaRPr>
          </a:p>
        </p:txBody>
      </p:sp>
      <p:sp>
        <p:nvSpPr>
          <p:cNvPr id="26" name="Title 1"/>
          <p:cNvSpPr txBox="1">
            <a:spLocks/>
          </p:cNvSpPr>
          <p:nvPr/>
        </p:nvSpPr>
        <p:spPr>
          <a:xfrm>
            <a:off x="0" y="285750"/>
            <a:ext cx="9144000" cy="261938"/>
          </a:xfrm>
          <a:prstGeom prst="rect">
            <a:avLst/>
          </a:prstGeom>
        </p:spPr>
        <p:txBody>
          <a:bodyPr lIns="360000"/>
          <a:lstStyle/>
          <a:p>
            <a:pPr lvl="0">
              <a:lnSpc>
                <a:spcPct val="85000"/>
              </a:lnSpc>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a:t>
            </a:r>
            <a:r>
              <a:rPr kumimoji="0" lang="en-ZA"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a:t>
            </a:r>
            <a:r>
              <a:rPr lang="en-ZA" sz="2000" noProof="0" dirty="0"/>
              <a:t> </a:t>
            </a:r>
            <a:r>
              <a:rPr lang="en-ZA" sz="2000" noProof="0" dirty="0" smtClean="0"/>
              <a:t>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Refer </a:t>
            </a:r>
            <a:r>
              <a:rPr lang="en-ZA" sz="2000" b="1" dirty="0">
                <a:solidFill>
                  <a:schemeClr val="bg1"/>
                </a:solidFill>
                <a:effectLst>
                  <a:outerShdw blurRad="38100" dist="38100" dir="2700000" algn="tl">
                    <a:srgbClr val="000000">
                      <a:alpha val="43137"/>
                    </a:srgbClr>
                  </a:outerShdw>
                </a:effectLst>
                <a:latin typeface="+mj-lt"/>
                <a:ea typeface="+mj-ea"/>
                <a:cs typeface="+mj-cs"/>
              </a:rPr>
              <a:t>to section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11 </a:t>
            </a:r>
            <a:r>
              <a:rPr lang="en-ZA" sz="2000" b="1" dirty="0">
                <a:solidFill>
                  <a:schemeClr val="bg1"/>
                </a:solidFill>
                <a:effectLst>
                  <a:outerShdw blurRad="38100" dist="38100" dir="2700000" algn="tl">
                    <a:srgbClr val="000000">
                      <a:alpha val="43137"/>
                    </a:srgbClr>
                  </a:outerShdw>
                </a:effectLst>
                <a:latin typeface="+mj-lt"/>
                <a:ea typeface="+mj-ea"/>
                <a:cs typeface="+mj-cs"/>
              </a:rPr>
              <a:t>of the RFP doc</a:t>
            </a:r>
          </a:p>
        </p:txBody>
      </p:sp>
      <p:cxnSp>
        <p:nvCxnSpPr>
          <p:cNvPr id="4" name="Straight Connector 3"/>
          <p:cNvCxnSpPr/>
          <p:nvPr/>
        </p:nvCxnSpPr>
        <p:spPr bwMode="auto">
          <a:xfrm>
            <a:off x="136906" y="3131117"/>
            <a:ext cx="8991600" cy="0"/>
          </a:xfrm>
          <a:prstGeom prst="line">
            <a:avLst/>
          </a:prstGeom>
          <a:solidFill>
            <a:schemeClr val="bg1"/>
          </a:solidFill>
          <a:ln w="38100" cap="flat" cmpd="sng" algn="ctr">
            <a:solidFill>
              <a:schemeClr val="tx2"/>
            </a:solidFill>
            <a:prstDash val="dash"/>
            <a:round/>
            <a:headEnd type="none" w="med" len="med"/>
            <a:tailEnd type="none" w="med" len="med"/>
          </a:ln>
          <a:effectLst/>
        </p:spPr>
      </p:cxnSp>
      <p:cxnSp>
        <p:nvCxnSpPr>
          <p:cNvPr id="25" name="Straight Connector 24"/>
          <p:cNvCxnSpPr/>
          <p:nvPr/>
        </p:nvCxnSpPr>
        <p:spPr bwMode="auto">
          <a:xfrm>
            <a:off x="136906" y="4906709"/>
            <a:ext cx="8981440" cy="0"/>
          </a:xfrm>
          <a:prstGeom prst="line">
            <a:avLst/>
          </a:prstGeom>
          <a:solidFill>
            <a:schemeClr val="bg1"/>
          </a:solidFill>
          <a:ln w="38100" cap="flat" cmpd="sng" algn="ctr">
            <a:solidFill>
              <a:schemeClr val="tx2"/>
            </a:solidFill>
            <a:prstDash val="dash"/>
            <a:round/>
            <a:headEnd type="none" w="med" len="med"/>
            <a:tailEnd type="none" w="med" len="med"/>
          </a:ln>
          <a:effectLst/>
        </p:spPr>
      </p:cxnSp>
      <p:sp>
        <p:nvSpPr>
          <p:cNvPr id="29" name="Rectangle 11"/>
          <p:cNvSpPr>
            <a:spLocks noChangeArrowheads="1"/>
          </p:cNvSpPr>
          <p:nvPr/>
        </p:nvSpPr>
        <p:spPr bwMode="auto">
          <a:xfrm>
            <a:off x="3500989" y="3179795"/>
            <a:ext cx="1802280" cy="151797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t" anchorCtr="1"/>
          <a:lstStyle/>
          <a:p>
            <a:pPr marL="176213" indent="-176213" algn="ctr">
              <a:defRPr/>
            </a:pPr>
            <a:endParaRPr lang="en-US" sz="1200" b="1" dirty="0" smtClean="0"/>
          </a:p>
          <a:p>
            <a:pPr marL="176213" indent="-176213" algn="ctr">
              <a:defRPr/>
            </a:pPr>
            <a:endParaRPr lang="en-US" sz="1200" b="1" dirty="0"/>
          </a:p>
          <a:p>
            <a:pPr marL="176213" indent="-176213" algn="ctr">
              <a:defRPr/>
            </a:pPr>
            <a:r>
              <a:rPr lang="en-US" sz="1200" b="1" dirty="0" smtClean="0">
                <a:solidFill>
                  <a:schemeClr val="tx2"/>
                </a:solidFill>
              </a:rPr>
              <a:t>Achieve  overall score of 70 out of 100 points to proceed to Gate 2</a:t>
            </a:r>
            <a:endParaRPr lang="en-US" sz="1200" b="1" dirty="0">
              <a:solidFill>
                <a:schemeClr val="tx2"/>
              </a:solidFill>
            </a:endParaRPr>
          </a:p>
        </p:txBody>
      </p:sp>
      <p:sp>
        <p:nvSpPr>
          <p:cNvPr id="22" name="Rectangle 12"/>
          <p:cNvSpPr>
            <a:spLocks noChangeArrowheads="1"/>
          </p:cNvSpPr>
          <p:nvPr/>
        </p:nvSpPr>
        <p:spPr bwMode="auto">
          <a:xfrm>
            <a:off x="552541" y="6030329"/>
            <a:ext cx="1518489" cy="45650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smtClean="0">
                <a:solidFill>
                  <a:schemeClr val="tx2"/>
                </a:solidFill>
              </a:rPr>
              <a:t>Price </a:t>
            </a:r>
            <a:r>
              <a:rPr lang="en-US" sz="1200" dirty="0" smtClean="0">
                <a:solidFill>
                  <a:schemeClr val="tx2"/>
                </a:solidFill>
              </a:rPr>
              <a:t>=</a:t>
            </a:r>
            <a:r>
              <a:rPr lang="en-US" sz="1200" b="1" dirty="0" smtClean="0">
                <a:solidFill>
                  <a:schemeClr val="tx2"/>
                </a:solidFill>
              </a:rPr>
              <a:t> 80</a:t>
            </a:r>
            <a:endParaRPr lang="en-US" sz="1200" b="1" dirty="0">
              <a:solidFill>
                <a:schemeClr val="tx2"/>
              </a:solidFill>
            </a:endParaRPr>
          </a:p>
        </p:txBody>
      </p:sp>
      <p:sp>
        <p:nvSpPr>
          <p:cNvPr id="2" name="Footer Placeholder 1"/>
          <p:cNvSpPr>
            <a:spLocks noGrp="1"/>
          </p:cNvSpPr>
          <p:nvPr>
            <p:ph type="ftr" sz="quarter" idx="10"/>
          </p:nvPr>
        </p:nvSpPr>
        <p:spPr/>
        <p:txBody>
          <a:bodyPr/>
          <a:lstStyle/>
          <a:p>
            <a:pPr>
              <a:defRPr/>
            </a:pPr>
            <a:endParaRPr lang="en-ZA" dirty="0"/>
          </a:p>
        </p:txBody>
      </p:sp>
      <p:sp>
        <p:nvSpPr>
          <p:cNvPr id="23" name="Rectangle 11"/>
          <p:cNvSpPr>
            <a:spLocks noChangeArrowheads="1"/>
          </p:cNvSpPr>
          <p:nvPr/>
        </p:nvSpPr>
        <p:spPr bwMode="auto">
          <a:xfrm>
            <a:off x="560917" y="2046086"/>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M</a:t>
            </a:r>
            <a:r>
              <a:rPr lang="en-US" sz="1200" b="1" dirty="0" smtClean="0">
                <a:solidFill>
                  <a:schemeClr val="tx2"/>
                </a:solidFill>
              </a:rPr>
              <a:t>andatory requirements</a:t>
            </a:r>
            <a:endParaRPr lang="en-US" sz="1200" b="1" dirty="0">
              <a:solidFill>
                <a:schemeClr val="tx2"/>
              </a:solidFill>
            </a:endParaRPr>
          </a:p>
        </p:txBody>
      </p:sp>
    </p:spTree>
    <p:extLst>
      <p:ext uri="{BB962C8B-B14F-4D97-AF65-F5344CB8AC3E}">
        <p14:creationId xmlns:p14="http://schemas.microsoft.com/office/powerpoint/2010/main" val="35341766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18446"/>
            <a:ext cx="8793162" cy="261610"/>
          </a:xfrm>
          <a:noFill/>
          <a:ln w="9525">
            <a:noFill/>
            <a:miter lim="800000"/>
            <a:headEnd/>
            <a:tailEnd/>
          </a:ln>
        </p:spPr>
        <p:txBody>
          <a:bodyPr vert="horz" wrap="square" lIns="360000" tIns="0" rIns="0" bIns="0" numCol="1" anchor="ctr" anchorCtr="0" compatLnSpc="1">
            <a:prstTxWarp prst="textNoShape">
              <a:avLst/>
            </a:prstTxWarp>
            <a:spAutoFit/>
          </a:bodyPr>
          <a:lstStyle/>
          <a:p>
            <a:pPr defTabSz="914400" eaLnBrk="1" hangingPunct="1"/>
            <a:r>
              <a:rPr lang="en-ZA" sz="2000" kern="1200" dirty="0">
                <a:effectLst>
                  <a:outerShdw blurRad="38100" dist="38100" dir="2700000" algn="tl">
                    <a:srgbClr val="000000">
                      <a:alpha val="43137"/>
                    </a:srgbClr>
                  </a:outerShdw>
                </a:effectLst>
              </a:rPr>
              <a:t>Technical Requirements</a:t>
            </a:r>
          </a:p>
        </p:txBody>
      </p:sp>
      <p:sp>
        <p:nvSpPr>
          <p:cNvPr id="3" name="Content Placeholder 2"/>
          <p:cNvSpPr>
            <a:spLocks noGrp="1"/>
          </p:cNvSpPr>
          <p:nvPr>
            <p:ph idx="1"/>
          </p:nvPr>
        </p:nvSpPr>
        <p:spPr>
          <a:xfrm>
            <a:off x="1" y="760094"/>
            <a:ext cx="9144000" cy="3323987"/>
          </a:xfrm>
        </p:spPr>
        <p:txBody>
          <a:bodyPr/>
          <a:lstStyle/>
          <a:p>
            <a:pPr marL="180975" indent="-3175">
              <a:lnSpc>
                <a:spcPct val="150000"/>
              </a:lnSpc>
              <a:buNone/>
            </a:pPr>
            <a:r>
              <a:rPr lang="en-GB" b="1" kern="1200" dirty="0">
                <a:solidFill>
                  <a:schemeClr val="tx2"/>
                </a:solidFill>
                <a:latin typeface="Arial" charset="0"/>
              </a:rPr>
              <a:t>Bidders are required to </a:t>
            </a:r>
            <a:r>
              <a:rPr lang="en-ZA" b="1" kern="1200" dirty="0">
                <a:solidFill>
                  <a:schemeClr val="tx2"/>
                </a:solidFill>
                <a:latin typeface="Arial" charset="0"/>
              </a:rPr>
              <a:t>complete Annexure A2 to assist the evaluators to locate technical responses.</a:t>
            </a:r>
          </a:p>
          <a:p>
            <a:pPr marL="180975" indent="-3175">
              <a:lnSpc>
                <a:spcPct val="150000"/>
              </a:lnSpc>
              <a:buNone/>
            </a:pPr>
            <a:endParaRPr lang="en-ZA" sz="1400" kern="1200" dirty="0">
              <a:solidFill>
                <a:srgbClr val="FF0000"/>
              </a:solidFill>
              <a:latin typeface="Arial" charset="0"/>
              <a:cs typeface="Arial" panose="020B0604020202020204" pitchFamily="34" charset="0"/>
            </a:endParaRPr>
          </a:p>
          <a:p>
            <a:pPr marL="180975" indent="-3175">
              <a:lnSpc>
                <a:spcPct val="150000"/>
              </a:lnSpc>
              <a:buNone/>
            </a:pPr>
            <a:endParaRPr lang="en-ZA" sz="1400" kern="1200" dirty="0" smtClean="0">
              <a:solidFill>
                <a:srgbClr val="FF0000"/>
              </a:solidFill>
              <a:latin typeface="Arial" charset="0"/>
              <a:cs typeface="Arial" panose="020B0604020202020204" pitchFamily="34" charset="0"/>
            </a:endParaRPr>
          </a:p>
          <a:p>
            <a:pPr marL="180975" indent="-3175">
              <a:lnSpc>
                <a:spcPct val="150000"/>
              </a:lnSpc>
              <a:buNone/>
            </a:pPr>
            <a:endParaRPr lang="en-ZA" sz="1400" kern="1200" dirty="0">
              <a:solidFill>
                <a:srgbClr val="FF0000"/>
              </a:solidFill>
              <a:latin typeface="Arial" charset="0"/>
              <a:cs typeface="Arial" panose="020B0604020202020204" pitchFamily="34" charset="0"/>
            </a:endParaRPr>
          </a:p>
          <a:p>
            <a:pPr marL="180975" indent="-3175">
              <a:lnSpc>
                <a:spcPct val="150000"/>
              </a:lnSpc>
              <a:buNone/>
            </a:pPr>
            <a:endParaRPr lang="en-ZA" sz="1400" kern="1200" dirty="0" smtClean="0">
              <a:solidFill>
                <a:srgbClr val="FF0000"/>
              </a:solidFill>
              <a:latin typeface="Arial" charset="0"/>
              <a:cs typeface="Arial" panose="020B0604020202020204" pitchFamily="34" charset="0"/>
            </a:endParaRPr>
          </a:p>
          <a:p>
            <a:pPr marL="180975" indent="-3175">
              <a:lnSpc>
                <a:spcPct val="150000"/>
              </a:lnSpc>
              <a:buNone/>
            </a:pPr>
            <a:endParaRPr lang="en-ZA" sz="1400" kern="1200" dirty="0">
              <a:solidFill>
                <a:srgbClr val="FF0000"/>
              </a:solidFill>
              <a:latin typeface="Arial" charset="0"/>
              <a:cs typeface="Arial" panose="020B0604020202020204" pitchFamily="34" charset="0"/>
            </a:endParaRPr>
          </a:p>
          <a:p>
            <a:pPr marL="180975" indent="-3175">
              <a:lnSpc>
                <a:spcPct val="150000"/>
              </a:lnSpc>
              <a:buNone/>
            </a:pPr>
            <a:endParaRPr lang="en-ZA" sz="1400" kern="1200" dirty="0" smtClean="0">
              <a:solidFill>
                <a:srgbClr val="FF0000"/>
              </a:solidFill>
              <a:latin typeface="Arial" charset="0"/>
              <a:cs typeface="Arial" panose="020B0604020202020204" pitchFamily="34" charset="0"/>
            </a:endParaRPr>
          </a:p>
          <a:p>
            <a:pPr marL="180975" indent="-3175">
              <a:lnSpc>
                <a:spcPct val="150000"/>
              </a:lnSpc>
              <a:buNone/>
            </a:pPr>
            <a:endParaRPr lang="en-ZA" sz="1400" kern="1200" dirty="0">
              <a:solidFill>
                <a:srgbClr val="FF0000"/>
              </a:solidFill>
              <a:latin typeface="Arial" charset="0"/>
              <a:cs typeface="Arial" panose="020B0604020202020204" pitchFamily="34" charset="0"/>
            </a:endParaRPr>
          </a:p>
          <a:p>
            <a:pPr marL="180975" indent="-3175">
              <a:lnSpc>
                <a:spcPct val="150000"/>
              </a:lnSpc>
              <a:buNone/>
            </a:pPr>
            <a:endParaRPr lang="en-ZA" sz="1400" dirty="0">
              <a:solidFill>
                <a:srgbClr val="FF0000"/>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1"/>
          </p:nvPr>
        </p:nvSpPr>
        <p:spPr/>
        <p:txBody>
          <a:bodyPr/>
          <a:lstStyle/>
          <a:p>
            <a:pPr>
              <a:defRPr/>
            </a:pPr>
            <a:fld id="{7ABC2798-EB18-44DC-8EE5-F31FF9AF6718}" type="slidenum">
              <a:rPr lang="en-ZA" smtClean="0"/>
              <a:pPr>
                <a:defRPr/>
              </a:pPr>
              <a:t>11</a:t>
            </a:fld>
            <a:endParaRPr lang="en-ZA" dirty="0"/>
          </a:p>
        </p:txBody>
      </p:sp>
      <p:sp>
        <p:nvSpPr>
          <p:cNvPr id="8" name="Slide Number Placeholder 7"/>
          <p:cNvSpPr txBox="1">
            <a:spLocks/>
          </p:cNvSpPr>
          <p:nvPr/>
        </p:nvSpPr>
        <p:spPr bwMode="gray">
          <a:xfrm>
            <a:off x="6963021" y="6519723"/>
            <a:ext cx="862012"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US"/>
            </a:defPPr>
            <a:lvl1pPr algn="r" rtl="0" fontAlgn="base">
              <a:spcBef>
                <a:spcPct val="0"/>
              </a:spcBef>
              <a:spcAft>
                <a:spcPct val="0"/>
              </a:spcAft>
              <a:defRPr sz="1200" kern="1200">
                <a:solidFill>
                  <a:schemeClr val="bg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11</a:t>
            </a:fld>
            <a:endParaRPr lang="en-ZA" dirty="0">
              <a:solidFill>
                <a:schemeClr val="tx1"/>
              </a:solidFill>
            </a:endParaRPr>
          </a:p>
        </p:txBody>
      </p:sp>
      <p:sp>
        <p:nvSpPr>
          <p:cNvPr id="11" name="Footer Placeholder 10"/>
          <p:cNvSpPr>
            <a:spLocks noGrp="1"/>
          </p:cNvSpPr>
          <p:nvPr>
            <p:ph type="ftr" sz="quarter" idx="10"/>
          </p:nvPr>
        </p:nvSpPr>
        <p:spPr/>
        <p:txBody>
          <a:bodyPr/>
          <a:lstStyle/>
          <a:p>
            <a:pPr>
              <a:defRPr/>
            </a:pPr>
            <a:endParaRPr lang="en-ZA"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317" y="1639615"/>
            <a:ext cx="7472855" cy="4375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67114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12</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a:solidFill>
                  <a:srgbClr val="BFBFBF"/>
                </a:solidFill>
              </a:rPr>
              <a:t>4</a:t>
            </a:r>
            <a:r>
              <a:rPr lang="en-ZA" sz="2000" b="1" dirty="0" smtClean="0">
                <a:solidFill>
                  <a:srgbClr val="BFBFBF"/>
                </a:solidFill>
              </a:rPr>
              <a:t>. </a:t>
            </a:r>
            <a:r>
              <a:rPr lang="en-ZA" sz="2000" b="1" dirty="0">
                <a:solidFill>
                  <a:srgbClr val="BFBFBF"/>
                </a:solidFill>
              </a:rPr>
              <a:t>Bid </a:t>
            </a:r>
            <a:r>
              <a:rPr lang="en-ZA" sz="2000" b="1" dirty="0" smtClean="0">
                <a:solidFill>
                  <a:srgbClr val="BFBFBF"/>
                </a:solidFill>
              </a:rPr>
              <a:t>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FF0000"/>
                </a:solidFill>
              </a:rPr>
              <a:t>5</a:t>
            </a:r>
            <a:r>
              <a:rPr lang="en-ZA" sz="2000" b="1" dirty="0" smtClean="0">
                <a:solidFill>
                  <a:srgbClr val="FF0000"/>
                </a:solidFill>
              </a:rPr>
              <a:t>. PRICE &amp; BBBEE</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SLA</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lvl1pPr defTabSz="914400" eaLnBrk="1" hangingPunct="1">
              <a:lnSpc>
                <a:spcPct val="85000"/>
              </a:lnSpc>
              <a:defRPr sz="2000" b="1">
                <a:solidFill>
                  <a:schemeClr val="bg1"/>
                </a:solidFill>
                <a:effectLst>
                  <a:outerShdw blurRad="38100" dist="38100" dir="2700000" algn="tl">
                    <a:srgbClr val="000000">
                      <a:alpha val="43137"/>
                    </a:srgbClr>
                  </a:outerShdw>
                </a:effectLst>
                <a:latin typeface="+mj-lt"/>
                <a:ea typeface="+mj-ea"/>
                <a:cs typeface="+mj-cs"/>
              </a:defRPr>
            </a:lvl1pPr>
            <a:lvl2pPr defTabSz="912813" eaLnBrk="0" hangingPunct="0">
              <a:lnSpc>
                <a:spcPct val="85000"/>
              </a:lnSpc>
              <a:defRPr sz="4400" b="1">
                <a:solidFill>
                  <a:schemeClr val="bg1"/>
                </a:solidFill>
              </a:defRPr>
            </a:lvl2pPr>
            <a:lvl3pPr defTabSz="912813" eaLnBrk="0" hangingPunct="0">
              <a:lnSpc>
                <a:spcPct val="85000"/>
              </a:lnSpc>
              <a:defRPr sz="4400" b="1">
                <a:solidFill>
                  <a:schemeClr val="bg1"/>
                </a:solidFill>
              </a:defRPr>
            </a:lvl3pPr>
            <a:lvl4pPr defTabSz="912813" eaLnBrk="0" hangingPunct="0">
              <a:lnSpc>
                <a:spcPct val="85000"/>
              </a:lnSpc>
              <a:defRPr sz="4400" b="1">
                <a:solidFill>
                  <a:schemeClr val="bg1"/>
                </a:solidFill>
              </a:defRPr>
            </a:lvl4pPr>
            <a:lvl5pPr defTabSz="912813" eaLnBrk="0" hangingPunct="0">
              <a:lnSpc>
                <a:spcPct val="85000"/>
              </a:lnSpc>
              <a:defRPr sz="4400" b="1">
                <a:solidFill>
                  <a:schemeClr val="bg1"/>
                </a:solidFill>
              </a:defRPr>
            </a:lvl5pPr>
            <a:lvl6pPr marL="466481" defTabSz="913526" fontAlgn="base">
              <a:lnSpc>
                <a:spcPct val="85000"/>
              </a:lnSpc>
              <a:spcBef>
                <a:spcPct val="0"/>
              </a:spcBef>
              <a:spcAft>
                <a:spcPct val="0"/>
              </a:spcAft>
              <a:defRPr b="1">
                <a:solidFill>
                  <a:schemeClr val="bg1"/>
                </a:solidFill>
              </a:defRPr>
            </a:lvl6pPr>
            <a:lvl7pPr marL="932962" defTabSz="913526" fontAlgn="base">
              <a:lnSpc>
                <a:spcPct val="85000"/>
              </a:lnSpc>
              <a:spcBef>
                <a:spcPct val="0"/>
              </a:spcBef>
              <a:spcAft>
                <a:spcPct val="0"/>
              </a:spcAft>
              <a:defRPr b="1">
                <a:solidFill>
                  <a:schemeClr val="bg1"/>
                </a:solidFill>
              </a:defRPr>
            </a:lvl7pPr>
            <a:lvl8pPr marL="1399443" defTabSz="913526" fontAlgn="base">
              <a:lnSpc>
                <a:spcPct val="85000"/>
              </a:lnSpc>
              <a:spcBef>
                <a:spcPct val="0"/>
              </a:spcBef>
              <a:spcAft>
                <a:spcPct val="0"/>
              </a:spcAft>
              <a:defRPr b="1">
                <a:solidFill>
                  <a:schemeClr val="bg1"/>
                </a:solidFill>
              </a:defRPr>
            </a:lvl8pPr>
            <a:lvl9pPr marL="1865925" defTabSz="913526" fontAlgn="base">
              <a:lnSpc>
                <a:spcPct val="85000"/>
              </a:lnSpc>
              <a:spcBef>
                <a:spcPct val="0"/>
              </a:spcBef>
              <a:spcAft>
                <a:spcPct val="0"/>
              </a:spcAft>
              <a:defRPr b="1">
                <a:solidFill>
                  <a:schemeClr val="bg1"/>
                </a:solidFill>
              </a:defRPr>
            </a:lvl9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a:t>
            </a:r>
            <a:r>
              <a:rPr lang="en-ZA" sz="2000" b="1" dirty="0" smtClean="0">
                <a:effectLst>
                  <a:outerShdw blurRad="38100" dist="38100" dir="2700000" algn="tl">
                    <a:srgbClr val="000000">
                      <a:alpha val="43137"/>
                    </a:srgbClr>
                  </a:outerShdw>
                </a:effectLst>
              </a:rPr>
              <a:t>2 (Price &amp; BBBEE) </a:t>
            </a:r>
          </a:p>
          <a:p>
            <a:pPr marL="0" indent="0" algn="ctr">
              <a:buNone/>
            </a:pPr>
            <a:endParaRPr lang="en-ZA" sz="2000" b="1" dirty="0" smtClean="0"/>
          </a:p>
          <a:p>
            <a:pPr marL="0" indent="0" algn="ctr">
              <a:buNone/>
            </a:pPr>
            <a:r>
              <a:rPr lang="en-ZA" sz="2000" b="1" dirty="0" smtClean="0"/>
              <a:t>PRICING </a:t>
            </a:r>
            <a:endParaRPr lang="en-ZA" sz="2000" b="1" dirty="0"/>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4314096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14</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rPr>
              <a:t>Bid Evaluation Process  Gate </a:t>
            </a:r>
            <a:r>
              <a:rPr lang="en-ZA" sz="2000" b="1" dirty="0" smtClean="0">
                <a:solidFill>
                  <a:srgbClr val="FFFFFF"/>
                </a:solidFill>
                <a:effectLst>
                  <a:outerShdw blurRad="38100" dist="38100" dir="2700000" algn="tl">
                    <a:srgbClr val="000000">
                      <a:alpha val="43137"/>
                    </a:srgbClr>
                  </a:outerShdw>
                </a:effectLst>
              </a:rPr>
              <a:t>2 </a:t>
            </a:r>
            <a:r>
              <a:rPr lang="en-ZA" sz="2000" b="1" dirty="0">
                <a:solidFill>
                  <a:srgbClr val="FFFFFF"/>
                </a:solidFill>
                <a:effectLst>
                  <a:outerShdw blurRad="38100" dist="38100" dir="2700000" algn="tl">
                    <a:srgbClr val="000000">
                      <a:alpha val="43137"/>
                    </a:srgbClr>
                  </a:outerShdw>
                </a:effectLst>
              </a:rPr>
              <a:t>– </a:t>
            </a:r>
            <a:r>
              <a:rPr lang="en-ZA" sz="2000" b="1" dirty="0" smtClean="0">
                <a:solidFill>
                  <a:srgbClr val="FFFFFF"/>
                </a:solidFill>
                <a:effectLst>
                  <a:outerShdw blurRad="38100" dist="38100" dir="2700000" algn="tl">
                    <a:srgbClr val="000000">
                      <a:alpha val="43137"/>
                    </a:srgbClr>
                  </a:outerShdw>
                </a:effectLst>
                <a:latin typeface="Arial"/>
              </a:rPr>
              <a:t>Price</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112871" y="1422166"/>
            <a:ext cx="8844915" cy="461665"/>
          </a:xfrm>
          <a:prstGeom prst="rect">
            <a:avLst/>
          </a:prstGeom>
        </p:spPr>
        <p:txBody>
          <a:bodyPr wrap="square">
            <a:spAutoFit/>
          </a:bodyPr>
          <a:lstStyle/>
          <a:p>
            <a:pPr algn="just">
              <a:lnSpc>
                <a:spcPct val="150000"/>
              </a:lnSpc>
            </a:pPr>
            <a:r>
              <a:rPr lang="en-ZA" sz="1400" b="1" u="sng" dirty="0" smtClean="0">
                <a:solidFill>
                  <a:srgbClr val="003366"/>
                </a:solidFill>
                <a:ea typeface="Times New Roman" pitchFamily="18" charset="0"/>
                <a:cs typeface="Tahoma" pitchFamily="34" charset="0"/>
              </a:rPr>
              <a:t>Stage </a:t>
            </a:r>
            <a:r>
              <a:rPr lang="en-ZA" sz="1400" b="1" u="sng" dirty="0">
                <a:solidFill>
                  <a:srgbClr val="003366"/>
                </a:solidFill>
                <a:ea typeface="Times New Roman" pitchFamily="18" charset="0"/>
                <a:cs typeface="Tahoma" pitchFamily="34" charset="0"/>
              </a:rPr>
              <a:t>1</a:t>
            </a:r>
            <a:r>
              <a:rPr lang="en-ZA" sz="1400" b="1" u="sng" dirty="0" smtClean="0">
                <a:solidFill>
                  <a:srgbClr val="003366"/>
                </a:solidFill>
                <a:ea typeface="Times New Roman" pitchFamily="18" charset="0"/>
                <a:cs typeface="Tahoma" pitchFamily="34" charset="0"/>
              </a:rPr>
              <a:t>: Price </a:t>
            </a:r>
            <a:r>
              <a:rPr lang="en-ZA" sz="1400" b="1" u="sng" dirty="0">
                <a:solidFill>
                  <a:srgbClr val="003366"/>
                </a:solidFill>
                <a:ea typeface="Times New Roman" pitchFamily="18" charset="0"/>
                <a:cs typeface="Tahoma" pitchFamily="34" charset="0"/>
              </a:rPr>
              <a:t>Evaluation </a:t>
            </a:r>
            <a:r>
              <a:rPr lang="en-ZA" sz="1400" b="1" u="sng" dirty="0" smtClean="0">
                <a:solidFill>
                  <a:srgbClr val="003366"/>
                </a:solidFill>
                <a:ea typeface="Times New Roman" pitchFamily="18" charset="0"/>
                <a:cs typeface="Tahoma" pitchFamily="34" charset="0"/>
              </a:rPr>
              <a:t>(80 </a:t>
            </a:r>
            <a:r>
              <a:rPr lang="en-ZA" sz="1400" b="1" u="sng" dirty="0">
                <a:solidFill>
                  <a:srgbClr val="003366"/>
                </a:solidFill>
                <a:ea typeface="Times New Roman" pitchFamily="18" charset="0"/>
                <a:cs typeface="Tahoma" pitchFamily="34" charset="0"/>
              </a:rPr>
              <a:t>points)</a:t>
            </a:r>
            <a:r>
              <a:rPr lang="en-ZA" sz="1600" b="1" u="sng" dirty="0">
                <a:solidFill>
                  <a:srgbClr val="003366"/>
                </a:solidFill>
                <a:ea typeface="Times New Roman" pitchFamily="18" charset="0"/>
                <a:cs typeface="Tahoma" pitchFamily="34" charset="0"/>
              </a:rPr>
              <a:t> </a:t>
            </a:r>
            <a:endParaRPr lang="en-ZA" sz="1600" b="1" u="sng" dirty="0" smtClean="0">
              <a:solidFill>
                <a:srgbClr val="003366"/>
              </a:solidFill>
              <a:ea typeface="Times New Roman" pitchFamily="18" charset="0"/>
              <a:cs typeface="Tahoma" pitchFamily="34" charset="0"/>
            </a:endParaRPr>
          </a:p>
        </p:txBody>
      </p:sp>
      <p:sp>
        <p:nvSpPr>
          <p:cNvPr id="9" name="Rectangle 8"/>
          <p:cNvSpPr/>
          <p:nvPr/>
        </p:nvSpPr>
        <p:spPr>
          <a:xfrm>
            <a:off x="112871" y="723449"/>
            <a:ext cx="8594408" cy="698717"/>
          </a:xfrm>
          <a:prstGeom prst="rect">
            <a:avLst/>
          </a:prstGeom>
        </p:spPr>
        <p:txBody>
          <a:bodyPr wrap="square">
            <a:spAutoFit/>
          </a:bodyPr>
          <a:lstStyle/>
          <a:p>
            <a:pPr>
              <a:lnSpc>
                <a:spcPct val="150000"/>
              </a:lnSpc>
            </a:pPr>
            <a:r>
              <a:rPr lang="en-ZA" sz="1400" dirty="0" smtClean="0">
                <a:solidFill>
                  <a:srgbClr val="003366"/>
                </a:solidFill>
                <a:ea typeface="Times New Roman" pitchFamily="18" charset="0"/>
                <a:cs typeface="Tahoma" pitchFamily="34" charset="0"/>
              </a:rPr>
              <a:t>The </a:t>
            </a:r>
            <a:r>
              <a:rPr lang="en-ZA" sz="1400" dirty="0">
                <a:solidFill>
                  <a:srgbClr val="003366"/>
                </a:solidFill>
                <a:ea typeface="Times New Roman" pitchFamily="18" charset="0"/>
                <a:cs typeface="Tahoma" pitchFamily="34" charset="0"/>
              </a:rPr>
              <a:t>Price and B-BBEE points will be added together to determine each bidder’s overall score out of 100 points. </a:t>
            </a:r>
          </a:p>
        </p:txBody>
      </p:sp>
      <p:sp>
        <p:nvSpPr>
          <p:cNvPr id="10" name="Rectangle 9"/>
          <p:cNvSpPr/>
          <p:nvPr/>
        </p:nvSpPr>
        <p:spPr>
          <a:xfrm>
            <a:off x="112871" y="1929184"/>
            <a:ext cx="8667750" cy="4616648"/>
          </a:xfrm>
          <a:prstGeom prst="rect">
            <a:avLst/>
          </a:prstGeom>
        </p:spPr>
        <p:txBody>
          <a:bodyPr wrap="square">
            <a:spAutoFit/>
          </a:bodyPr>
          <a:lstStyle/>
          <a:p>
            <a:r>
              <a:rPr lang="en-ZA" sz="1400" dirty="0">
                <a:solidFill>
                  <a:srgbClr val="003366"/>
                </a:solidFill>
                <a:ea typeface="Times New Roman" pitchFamily="18" charset="0"/>
                <a:cs typeface="Tahoma" pitchFamily="34" charset="0"/>
              </a:rPr>
              <a:t>Bidders are required to complete all line items on the Pricing template (Annexure B) under these headings:  </a:t>
            </a:r>
          </a:p>
          <a:p>
            <a:pPr marL="342900" indent="-342900">
              <a:buFontTx/>
              <a:buAutoNum type="arabicPeriod"/>
            </a:pPr>
            <a:r>
              <a:rPr lang="en-ZA" sz="1400" dirty="0">
                <a:solidFill>
                  <a:srgbClr val="003366"/>
                </a:solidFill>
                <a:ea typeface="Times New Roman" pitchFamily="18" charset="0"/>
                <a:cs typeface="Tahoma" pitchFamily="34" charset="0"/>
              </a:rPr>
              <a:t>Matric Qualification (South Africa) - Post 1992</a:t>
            </a:r>
          </a:p>
          <a:p>
            <a:pPr marL="342900" indent="-342900">
              <a:buFontTx/>
              <a:buAutoNum type="arabicPeriod"/>
            </a:pPr>
            <a:r>
              <a:rPr lang="en-ZA" sz="1400" dirty="0">
                <a:solidFill>
                  <a:srgbClr val="003366"/>
                </a:solidFill>
                <a:ea typeface="Times New Roman" pitchFamily="18" charset="0"/>
                <a:cs typeface="Tahoma" pitchFamily="34" charset="0"/>
              </a:rPr>
              <a:t>Matric Qualification (South Africa) - Pre 1992</a:t>
            </a:r>
          </a:p>
          <a:p>
            <a:pPr marL="342900" indent="-342900">
              <a:buFontTx/>
              <a:buAutoNum type="arabicPeriod"/>
            </a:pPr>
            <a:r>
              <a:rPr lang="en-ZA" sz="1400" dirty="0">
                <a:solidFill>
                  <a:srgbClr val="003366"/>
                </a:solidFill>
                <a:ea typeface="Times New Roman" pitchFamily="18" charset="0"/>
                <a:cs typeface="Tahoma" pitchFamily="34" charset="0"/>
              </a:rPr>
              <a:t>Secondary school verification</a:t>
            </a:r>
          </a:p>
          <a:p>
            <a:pPr marL="342900" indent="-342900">
              <a:buFontTx/>
              <a:buAutoNum type="arabicPeriod"/>
            </a:pPr>
            <a:r>
              <a:rPr lang="en-ZA" sz="1400" dirty="0">
                <a:solidFill>
                  <a:srgbClr val="003366"/>
                </a:solidFill>
                <a:ea typeface="Times New Roman" pitchFamily="18" charset="0"/>
                <a:cs typeface="Tahoma" pitchFamily="34" charset="0"/>
              </a:rPr>
              <a:t>Academic Qualification (Local/RSA)</a:t>
            </a:r>
          </a:p>
          <a:p>
            <a:pPr marL="342900" indent="-342900">
              <a:buFontTx/>
              <a:buAutoNum type="arabicPeriod"/>
            </a:pPr>
            <a:r>
              <a:rPr lang="en-ZA" sz="1400" dirty="0">
                <a:solidFill>
                  <a:srgbClr val="003366"/>
                </a:solidFill>
                <a:ea typeface="Times New Roman" pitchFamily="18" charset="0"/>
                <a:cs typeface="Tahoma" pitchFamily="34" charset="0"/>
              </a:rPr>
              <a:t>Academic Qualification (Sub-Saharan)</a:t>
            </a:r>
          </a:p>
          <a:p>
            <a:pPr marL="342900" indent="-342900">
              <a:buFontTx/>
              <a:buAutoNum type="arabicPeriod"/>
            </a:pPr>
            <a:r>
              <a:rPr lang="en-ZA" sz="1400" dirty="0">
                <a:solidFill>
                  <a:srgbClr val="003366"/>
                </a:solidFill>
                <a:ea typeface="Times New Roman" pitchFamily="18" charset="0"/>
                <a:cs typeface="Tahoma" pitchFamily="34" charset="0"/>
              </a:rPr>
              <a:t>Management/Facilitation Fee: Academic Qualification (Global) </a:t>
            </a:r>
          </a:p>
          <a:p>
            <a:pPr marL="342900" indent="-342900">
              <a:buFontTx/>
              <a:buAutoNum type="arabicPeriod"/>
            </a:pPr>
            <a:r>
              <a:rPr lang="en-ZA" sz="1400" dirty="0">
                <a:solidFill>
                  <a:srgbClr val="003366"/>
                </a:solidFill>
                <a:ea typeface="Times New Roman" pitchFamily="18" charset="0"/>
                <a:cs typeface="Tahoma" pitchFamily="34" charset="0"/>
              </a:rPr>
              <a:t>Membership of Professional Association (Local/RSA)</a:t>
            </a:r>
          </a:p>
          <a:p>
            <a:pPr marL="342900" indent="-342900">
              <a:buFontTx/>
              <a:buAutoNum type="arabicPeriod"/>
            </a:pPr>
            <a:r>
              <a:rPr lang="en-ZA" sz="1400" dirty="0">
                <a:solidFill>
                  <a:srgbClr val="003366"/>
                </a:solidFill>
                <a:ea typeface="Times New Roman" pitchFamily="18" charset="0"/>
                <a:cs typeface="Tahoma" pitchFamily="34" charset="0"/>
              </a:rPr>
              <a:t>Management/Facilitation fee: Membership of Professional Association (Global)</a:t>
            </a:r>
          </a:p>
          <a:p>
            <a:pPr marL="342900" indent="-342900">
              <a:buFontTx/>
              <a:buAutoNum type="arabicPeriod"/>
            </a:pPr>
            <a:r>
              <a:rPr lang="en-ZA" sz="1400" dirty="0">
                <a:solidFill>
                  <a:srgbClr val="003366"/>
                </a:solidFill>
                <a:ea typeface="Times New Roman" pitchFamily="18" charset="0"/>
                <a:cs typeface="Tahoma" pitchFamily="34" charset="0"/>
              </a:rPr>
              <a:t>ID Verification with fraud listing</a:t>
            </a:r>
          </a:p>
          <a:p>
            <a:pPr marL="342900" indent="-342900">
              <a:buFontTx/>
              <a:buAutoNum type="arabicPeriod"/>
            </a:pPr>
            <a:r>
              <a:rPr lang="en-ZA" sz="1400" dirty="0">
                <a:solidFill>
                  <a:srgbClr val="003366"/>
                </a:solidFill>
                <a:ea typeface="Times New Roman" pitchFamily="18" charset="0"/>
                <a:cs typeface="Tahoma" pitchFamily="34" charset="0"/>
              </a:rPr>
              <a:t>ID Validation</a:t>
            </a:r>
          </a:p>
          <a:p>
            <a:pPr marL="342900" indent="-342900">
              <a:buFontTx/>
              <a:buAutoNum type="arabicPeriod"/>
            </a:pPr>
            <a:r>
              <a:rPr lang="en-ZA" sz="1400" dirty="0">
                <a:solidFill>
                  <a:srgbClr val="003366"/>
                </a:solidFill>
                <a:ea typeface="Times New Roman" pitchFamily="18" charset="0"/>
                <a:cs typeface="Tahoma" pitchFamily="34" charset="0"/>
              </a:rPr>
              <a:t>Temporary Residence Permit Verification (Passport &amp; Work Permit)</a:t>
            </a:r>
          </a:p>
          <a:p>
            <a:pPr marL="342900" indent="-342900">
              <a:buFontTx/>
              <a:buAutoNum type="arabicPeriod"/>
            </a:pPr>
            <a:r>
              <a:rPr lang="en-ZA" sz="1400" dirty="0">
                <a:solidFill>
                  <a:srgbClr val="003366"/>
                </a:solidFill>
                <a:ea typeface="Times New Roman" pitchFamily="18" charset="0"/>
                <a:cs typeface="Tahoma" pitchFamily="34" charset="0"/>
              </a:rPr>
              <a:t>Permanent Residence Verification </a:t>
            </a:r>
          </a:p>
          <a:p>
            <a:pPr marL="342900" indent="-342900">
              <a:buFontTx/>
              <a:buAutoNum type="arabicPeriod"/>
            </a:pPr>
            <a:r>
              <a:rPr lang="en-ZA" sz="1400" dirty="0">
                <a:solidFill>
                  <a:srgbClr val="003366"/>
                </a:solidFill>
                <a:ea typeface="Times New Roman" pitchFamily="18" charset="0"/>
                <a:cs typeface="Tahoma" pitchFamily="34" charset="0"/>
              </a:rPr>
              <a:t>Asylum / Refugee status verification</a:t>
            </a:r>
          </a:p>
          <a:p>
            <a:pPr marL="342900" indent="-342900">
              <a:buFontTx/>
              <a:buAutoNum type="arabicPeriod"/>
            </a:pPr>
            <a:r>
              <a:rPr lang="en-ZA" sz="1400" dirty="0">
                <a:solidFill>
                  <a:srgbClr val="003366"/>
                </a:solidFill>
                <a:ea typeface="Times New Roman" pitchFamily="18" charset="0"/>
                <a:cs typeface="Tahoma" pitchFamily="34" charset="0"/>
              </a:rPr>
              <a:t>Drivers Licence Verification</a:t>
            </a:r>
          </a:p>
          <a:p>
            <a:pPr marL="342900" indent="-342900">
              <a:buFontTx/>
              <a:buAutoNum type="arabicPeriod"/>
            </a:pPr>
            <a:r>
              <a:rPr lang="en-ZA" sz="1400" dirty="0">
                <a:solidFill>
                  <a:srgbClr val="003366"/>
                </a:solidFill>
                <a:ea typeface="Times New Roman" pitchFamily="18" charset="0"/>
                <a:cs typeface="Tahoma" pitchFamily="34" charset="0"/>
              </a:rPr>
              <a:t>FET Qualification</a:t>
            </a:r>
          </a:p>
          <a:p>
            <a:pPr marL="342900" indent="-342900">
              <a:buFontTx/>
              <a:buAutoNum type="arabicPeriod"/>
            </a:pPr>
            <a:r>
              <a:rPr lang="en-ZA" sz="1400" dirty="0">
                <a:solidFill>
                  <a:srgbClr val="003366"/>
                </a:solidFill>
                <a:ea typeface="Times New Roman" pitchFamily="18" charset="0"/>
                <a:cs typeface="Tahoma" pitchFamily="34" charset="0"/>
              </a:rPr>
              <a:t>Credit checks</a:t>
            </a:r>
          </a:p>
          <a:p>
            <a:pPr marL="342900" indent="-342900">
              <a:buFontTx/>
              <a:buAutoNum type="arabicPeriod"/>
            </a:pPr>
            <a:r>
              <a:rPr lang="en-ZA" sz="1400" dirty="0">
                <a:solidFill>
                  <a:srgbClr val="003366"/>
                </a:solidFill>
                <a:ea typeface="Times New Roman" pitchFamily="18" charset="0"/>
                <a:cs typeface="Tahoma" pitchFamily="34" charset="0"/>
              </a:rPr>
              <a:t>Directorship and company checks</a:t>
            </a:r>
          </a:p>
          <a:p>
            <a:endParaRPr lang="en-ZA" sz="1400" dirty="0">
              <a:solidFill>
                <a:srgbClr val="003366"/>
              </a:solidFill>
              <a:ea typeface="Times New Roman" pitchFamily="18" charset="0"/>
              <a:cs typeface="Tahoma" pitchFamily="34" charset="0"/>
            </a:endParaRPr>
          </a:p>
          <a:p>
            <a:r>
              <a:rPr lang="en-ZA" sz="1400" dirty="0" smtClean="0">
                <a:solidFill>
                  <a:srgbClr val="003366"/>
                </a:solidFill>
                <a:ea typeface="Times New Roman" pitchFamily="18" charset="0"/>
                <a:cs typeface="Tahoma" pitchFamily="34" charset="0"/>
              </a:rPr>
              <a:t>Any </a:t>
            </a:r>
            <a:r>
              <a:rPr lang="en-ZA" sz="1400" dirty="0">
                <a:solidFill>
                  <a:srgbClr val="003366"/>
                </a:solidFill>
                <a:ea typeface="Times New Roman" pitchFamily="18" charset="0"/>
                <a:cs typeface="Tahoma" pitchFamily="34" charset="0"/>
              </a:rPr>
              <a:t>changes to the template or an </a:t>
            </a:r>
            <a:r>
              <a:rPr lang="en-ZA" sz="1400" u="sng" dirty="0">
                <a:solidFill>
                  <a:srgbClr val="003366"/>
                </a:solidFill>
                <a:ea typeface="Times New Roman" pitchFamily="18" charset="0"/>
                <a:cs typeface="Tahoma" pitchFamily="34" charset="0"/>
              </a:rPr>
              <a:t>incomplete </a:t>
            </a:r>
            <a:r>
              <a:rPr lang="en-ZA" sz="1400" u="sng" dirty="0" smtClean="0">
                <a:solidFill>
                  <a:srgbClr val="003366"/>
                </a:solidFill>
                <a:ea typeface="Times New Roman" pitchFamily="18" charset="0"/>
                <a:cs typeface="Tahoma" pitchFamily="34" charset="0"/>
              </a:rPr>
              <a:t>template</a:t>
            </a:r>
            <a:r>
              <a:rPr lang="en-ZA" sz="1400" dirty="0" smtClean="0">
                <a:solidFill>
                  <a:srgbClr val="003366"/>
                </a:solidFill>
                <a:ea typeface="Times New Roman" pitchFamily="18" charset="0"/>
                <a:cs typeface="Tahoma" pitchFamily="34" charset="0"/>
              </a:rPr>
              <a:t> may </a:t>
            </a:r>
            <a:r>
              <a:rPr lang="en-ZA" sz="1400" dirty="0">
                <a:solidFill>
                  <a:srgbClr val="003366"/>
                </a:solidFill>
                <a:ea typeface="Times New Roman" pitchFamily="18" charset="0"/>
                <a:cs typeface="Tahoma" pitchFamily="34" charset="0"/>
              </a:rPr>
              <a:t>results in non-responsive bid</a:t>
            </a:r>
            <a:r>
              <a:rPr lang="en-ZA" sz="1400" dirty="0" smtClean="0">
                <a:solidFill>
                  <a:srgbClr val="000000"/>
                </a:solidFill>
              </a:rPr>
              <a:t>.</a:t>
            </a:r>
            <a:endParaRPr lang="en-ZA" sz="1400" dirty="0">
              <a:solidFill>
                <a:srgbClr val="000000"/>
              </a:solidFill>
            </a:endParaRPr>
          </a:p>
          <a:p>
            <a:pPr marL="342900" indent="-342900">
              <a:buFontTx/>
              <a:buAutoNum type="arabicPeriod"/>
            </a:pPr>
            <a:endParaRPr lang="en-ZA" sz="1400" dirty="0">
              <a:solidFill>
                <a:srgbClr val="003366"/>
              </a:solidFill>
              <a:ea typeface="Times New Roman" pitchFamily="18" charset="0"/>
              <a:cs typeface="Tahoma" pitchFamily="34" charset="0"/>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graphicFrame>
        <p:nvGraphicFramePr>
          <p:cNvPr id="16" name="Object 15"/>
          <p:cNvGraphicFramePr>
            <a:graphicFrameLocks noChangeAspect="1"/>
          </p:cNvGraphicFramePr>
          <p:nvPr>
            <p:extLst>
              <p:ext uri="{D42A27DB-BD31-4B8C-83A1-F6EECF244321}">
                <p14:modId xmlns:p14="http://schemas.microsoft.com/office/powerpoint/2010/main" val="357613208"/>
              </p:ext>
            </p:extLst>
          </p:nvPr>
        </p:nvGraphicFramePr>
        <p:xfrm>
          <a:off x="7267904" y="4262438"/>
          <a:ext cx="914400" cy="771525"/>
        </p:xfrm>
        <a:graphic>
          <a:graphicData uri="http://schemas.openxmlformats.org/presentationml/2006/ole">
            <mc:AlternateContent xmlns:mc="http://schemas.openxmlformats.org/markup-compatibility/2006">
              <mc:Choice xmlns:v="urn:schemas-microsoft-com:vml" Requires="v">
                <p:oleObj spid="_x0000_s95251"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7267904" y="4262438"/>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22134012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15</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rPr>
              <a:t>Bid Evaluation Process  Gate </a:t>
            </a:r>
            <a:r>
              <a:rPr lang="en-ZA" sz="2000" b="1" dirty="0" smtClean="0">
                <a:solidFill>
                  <a:srgbClr val="FFFFFF"/>
                </a:solidFill>
                <a:effectLst>
                  <a:outerShdw blurRad="38100" dist="38100" dir="2700000" algn="tl">
                    <a:srgbClr val="000000">
                      <a:alpha val="43137"/>
                    </a:srgbClr>
                  </a:outerShdw>
                </a:effectLst>
              </a:rPr>
              <a:t>2 </a:t>
            </a:r>
            <a:r>
              <a:rPr lang="en-ZA" sz="2000" b="1" dirty="0">
                <a:solidFill>
                  <a:srgbClr val="FFFFFF"/>
                </a:solidFill>
                <a:effectLst>
                  <a:outerShdw blurRad="38100" dist="38100" dir="2700000" algn="tl">
                    <a:srgbClr val="000000">
                      <a:alpha val="43137"/>
                    </a:srgbClr>
                  </a:outerShdw>
                </a:effectLst>
              </a:rPr>
              <a:t>– </a:t>
            </a:r>
            <a:r>
              <a:rPr lang="en-ZA" sz="2000" b="1" dirty="0" smtClean="0">
                <a:solidFill>
                  <a:srgbClr val="FFFFFF"/>
                </a:solidFill>
                <a:effectLst>
                  <a:outerShdw blurRad="38100" dist="38100" dir="2700000" algn="tl">
                    <a:srgbClr val="000000">
                      <a:alpha val="43137"/>
                    </a:srgbClr>
                  </a:outerShdw>
                </a:effectLst>
                <a:latin typeface="Arial"/>
              </a:rPr>
              <a:t>Price</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248965" y="1107688"/>
            <a:ext cx="8844915" cy="461665"/>
          </a:xfrm>
          <a:prstGeom prst="rect">
            <a:avLst/>
          </a:prstGeom>
        </p:spPr>
        <p:txBody>
          <a:bodyPr wrap="square">
            <a:spAutoFit/>
          </a:bodyPr>
          <a:lstStyle/>
          <a:p>
            <a:pPr algn="just">
              <a:lnSpc>
                <a:spcPct val="150000"/>
              </a:lnSpc>
            </a:pPr>
            <a:r>
              <a:rPr lang="en-ZA" sz="1400" b="1" u="sng" dirty="0" smtClean="0">
                <a:solidFill>
                  <a:srgbClr val="003366"/>
                </a:solidFill>
                <a:ea typeface="Times New Roman" pitchFamily="18" charset="0"/>
                <a:cs typeface="Tahoma" pitchFamily="34" charset="0"/>
              </a:rPr>
              <a:t>Stage </a:t>
            </a:r>
            <a:r>
              <a:rPr lang="en-ZA" sz="1400" b="1" u="sng" dirty="0">
                <a:solidFill>
                  <a:srgbClr val="003366"/>
                </a:solidFill>
                <a:ea typeface="Times New Roman" pitchFamily="18" charset="0"/>
                <a:cs typeface="Tahoma" pitchFamily="34" charset="0"/>
              </a:rPr>
              <a:t>1</a:t>
            </a:r>
            <a:r>
              <a:rPr lang="en-ZA" sz="1400" b="1" u="sng" dirty="0" smtClean="0">
                <a:solidFill>
                  <a:srgbClr val="003366"/>
                </a:solidFill>
                <a:ea typeface="Times New Roman" pitchFamily="18" charset="0"/>
                <a:cs typeface="Tahoma" pitchFamily="34" charset="0"/>
              </a:rPr>
              <a:t>: Price </a:t>
            </a:r>
            <a:r>
              <a:rPr lang="en-ZA" sz="1400" b="1" u="sng" dirty="0">
                <a:solidFill>
                  <a:srgbClr val="003366"/>
                </a:solidFill>
                <a:ea typeface="Times New Roman" pitchFamily="18" charset="0"/>
                <a:cs typeface="Tahoma" pitchFamily="34" charset="0"/>
              </a:rPr>
              <a:t>Evaluation </a:t>
            </a:r>
            <a:r>
              <a:rPr lang="en-ZA" sz="1400" b="1" u="sng" dirty="0" smtClean="0">
                <a:solidFill>
                  <a:srgbClr val="003366"/>
                </a:solidFill>
                <a:ea typeface="Times New Roman" pitchFamily="18" charset="0"/>
                <a:cs typeface="Tahoma" pitchFamily="34" charset="0"/>
              </a:rPr>
              <a:t>(80 </a:t>
            </a:r>
            <a:r>
              <a:rPr lang="en-ZA" sz="1400" b="1" u="sng" dirty="0">
                <a:solidFill>
                  <a:srgbClr val="003366"/>
                </a:solidFill>
                <a:ea typeface="Times New Roman" pitchFamily="18" charset="0"/>
                <a:cs typeface="Tahoma" pitchFamily="34" charset="0"/>
              </a:rPr>
              <a:t>points)</a:t>
            </a:r>
            <a:r>
              <a:rPr lang="en-ZA" sz="1600" b="1" u="sng" dirty="0">
                <a:solidFill>
                  <a:srgbClr val="003366"/>
                </a:solidFill>
                <a:ea typeface="Times New Roman" pitchFamily="18" charset="0"/>
                <a:cs typeface="Tahoma" pitchFamily="34" charset="0"/>
              </a:rPr>
              <a:t> </a:t>
            </a:r>
            <a:endParaRPr lang="en-ZA" sz="1600" b="1" u="sng" dirty="0" smtClean="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736954915"/>
              </p:ext>
            </p:extLst>
          </p:nvPr>
        </p:nvGraphicFramePr>
        <p:xfrm>
          <a:off x="292648" y="2043641"/>
          <a:ext cx="6243161" cy="1548687"/>
        </p:xfrm>
        <a:graphic>
          <a:graphicData uri="http://schemas.openxmlformats.org/drawingml/2006/table">
            <a:tbl>
              <a:tblPr firstRow="1" bandRow="1">
                <a:tableStyleId>{5C22544A-7EE6-4342-B048-85BDC9FD1C3A}</a:tableStyleId>
              </a:tblPr>
              <a:tblGrid>
                <a:gridCol w="3738087"/>
                <a:gridCol w="2505074"/>
              </a:tblGrid>
              <a:tr h="415780">
                <a:tc>
                  <a:txBody>
                    <a:body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Adjudication Criteria</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c>
                  <a:txBody>
                    <a:body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Points</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r>
              <a:tr h="1132907">
                <a:tc>
                  <a:txBody>
                    <a:bodyPr/>
                    <a:lstStyle/>
                    <a:p>
                      <a:pPr marL="0" marR="0" lvl="0" indent="0" algn="l" defTabSz="932962" rtl="0" eaLnBrk="1" fontAlgn="auto" latinLnBrk="0" hangingPunct="1">
                        <a:lnSpc>
                          <a:spcPct val="150000"/>
                        </a:lnSpc>
                        <a:spcBef>
                          <a:spcPts val="0"/>
                        </a:spcBef>
                        <a:spcAft>
                          <a:spcPts val="0"/>
                        </a:spcAft>
                        <a:buClrTx/>
                        <a:buSzTx/>
                        <a:buFont typeface="Arial" pitchFamily="34" charset="0"/>
                        <a:buNone/>
                        <a:tabLst/>
                        <a:defRPr/>
                      </a:pPr>
                      <a:r>
                        <a:rPr lang="en-ZA" sz="1200" b="1" kern="1200" dirty="0">
                          <a:solidFill>
                            <a:schemeClr val="tx2">
                              <a:lumMod val="75000"/>
                            </a:schemeClr>
                          </a:solidFill>
                          <a:latin typeface="+mn-lt"/>
                          <a:ea typeface="+mn-ea"/>
                          <a:cs typeface="+mn-cs"/>
                        </a:rPr>
                        <a:t>Price </a:t>
                      </a:r>
                      <a:r>
                        <a:rPr lang="en-ZA" sz="1200" b="1" kern="1200" dirty="0" smtClean="0">
                          <a:solidFill>
                            <a:schemeClr val="tx2">
                              <a:lumMod val="75000"/>
                            </a:schemeClr>
                          </a:solidFill>
                          <a:latin typeface="+mn-lt"/>
                          <a:ea typeface="+mn-ea"/>
                          <a:cs typeface="+mn-cs"/>
                        </a:rPr>
                        <a:t>Evaluation</a:t>
                      </a:r>
                    </a:p>
                    <a:p>
                      <a:pPr marL="270510" algn="just">
                        <a:lnSpc>
                          <a:spcPct val="150000"/>
                        </a:lnSpc>
                        <a:spcBef>
                          <a:spcPts val="1200"/>
                        </a:spcBef>
                        <a:spcAft>
                          <a:spcPts val="600"/>
                        </a:spcAft>
                      </a:pPr>
                      <a:endParaRPr lang="en-ZA" sz="1100" dirty="0" smtClean="0">
                        <a:effectLst/>
                        <a:latin typeface="Arial"/>
                        <a:ea typeface="Times New Roman"/>
                        <a:cs typeface="Times New Roman"/>
                      </a:endParaRPr>
                    </a:p>
                  </a:txBody>
                  <a:tcPr marL="68580" marR="68580" marT="0" marB="0" anchor="ctr"/>
                </a:tc>
                <a:tc>
                  <a:txBody>
                    <a:bodyPr/>
                    <a:lstStyle/>
                    <a:p>
                      <a:pPr algn="ctr">
                        <a:lnSpc>
                          <a:spcPct val="150000"/>
                        </a:lnSpc>
                        <a:spcBef>
                          <a:spcPts val="1200"/>
                        </a:spcBef>
                        <a:spcAft>
                          <a:spcPts val="600"/>
                        </a:spcAft>
                      </a:pPr>
                      <a:r>
                        <a:rPr lang="en-ZA" sz="1100" dirty="0">
                          <a:effectLst/>
                        </a:rPr>
                        <a:t>8</a:t>
                      </a:r>
                      <a:r>
                        <a:rPr lang="en-ZA" sz="1100" dirty="0" smtClean="0">
                          <a:effectLst/>
                        </a:rPr>
                        <a:t>0</a:t>
                      </a:r>
                      <a:endParaRPr lang="en-ZA" sz="1000" dirty="0">
                        <a:effectLst/>
                        <a:latin typeface="Arial"/>
                        <a:ea typeface="Times New Roman"/>
                        <a:cs typeface="Times New Roman"/>
                      </a:endParaRPr>
                    </a:p>
                  </a:txBody>
                  <a:tcPr marL="68580" marR="68580" marT="0" marB="0" anchor="ctr"/>
                </a:tc>
              </a:tr>
            </a:tbl>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513258876"/>
              </p:ext>
            </p:extLst>
          </p:nvPr>
        </p:nvGraphicFramePr>
        <p:xfrm>
          <a:off x="1752273" y="2722509"/>
          <a:ext cx="1504950" cy="419100"/>
        </p:xfrm>
        <a:graphic>
          <a:graphicData uri="http://schemas.openxmlformats.org/presentationml/2006/ole">
            <mc:AlternateContent xmlns:mc="http://schemas.openxmlformats.org/markup-compatibility/2006">
              <mc:Choice xmlns:v="urn:schemas-microsoft-com:vml" Requires="v">
                <p:oleObj spid="_x0000_s94232" name="Equation" r:id="rId4" imgW="1511280" imgH="431640" progId="Equation.3">
                  <p:embed/>
                </p:oleObj>
              </mc:Choice>
              <mc:Fallback>
                <p:oleObj name="Equation" r:id="rId4" imgW="1511280" imgH="431640" progId="Equation.3">
                  <p:embed/>
                  <p:pic>
                    <p:nvPicPr>
                      <p:cNvPr id="0" name=""/>
                      <p:cNvPicPr>
                        <a:picLocks noChangeAspect="1" noChangeArrowheads="1"/>
                      </p:cNvPicPr>
                      <p:nvPr/>
                    </p:nvPicPr>
                    <p:blipFill>
                      <a:blip r:embed="rId5"/>
                      <a:srcRect/>
                      <a:stretch>
                        <a:fillRect/>
                      </a:stretch>
                    </p:blipFill>
                    <p:spPr bwMode="auto">
                      <a:xfrm>
                        <a:off x="1752273" y="2722509"/>
                        <a:ext cx="15049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7"/>
          <p:cNvSpPr/>
          <p:nvPr/>
        </p:nvSpPr>
        <p:spPr>
          <a:xfrm>
            <a:off x="292648" y="4041784"/>
            <a:ext cx="7505700" cy="738664"/>
          </a:xfrm>
          <a:prstGeom prst="rect">
            <a:avLst/>
          </a:prstGeom>
        </p:spPr>
        <p:txBody>
          <a:bodyPr wrap="square">
            <a:spAutoFit/>
          </a:bodyPr>
          <a:lstStyle/>
          <a:p>
            <a:r>
              <a:rPr lang="en-ZA" sz="1400" dirty="0">
                <a:solidFill>
                  <a:srgbClr val="004F87">
                    <a:lumMod val="75000"/>
                  </a:srgbClr>
                </a:solidFill>
              </a:rPr>
              <a:t>Ps	=	Points scored for price of Bid under consideration</a:t>
            </a:r>
          </a:p>
          <a:p>
            <a:r>
              <a:rPr lang="en-ZA" sz="1400" dirty="0" smtClean="0">
                <a:solidFill>
                  <a:srgbClr val="004F87">
                    <a:lumMod val="75000"/>
                  </a:srgbClr>
                </a:solidFill>
              </a:rPr>
              <a:t>Pt.</a:t>
            </a:r>
            <a:r>
              <a:rPr lang="en-ZA" sz="1400" dirty="0">
                <a:solidFill>
                  <a:srgbClr val="004F87">
                    <a:lumMod val="75000"/>
                  </a:srgbClr>
                </a:solidFill>
              </a:rPr>
              <a:t>	=	Rand value of Bid under consideration</a:t>
            </a:r>
          </a:p>
          <a:p>
            <a:r>
              <a:rPr lang="en-ZA" sz="1400" dirty="0">
                <a:solidFill>
                  <a:srgbClr val="004F87">
                    <a:lumMod val="75000"/>
                  </a:srgbClr>
                </a:solidFill>
              </a:rPr>
              <a:t>Pmin	=	Rand value of lowest acceptable Bid</a:t>
            </a:r>
          </a:p>
        </p:txBody>
      </p:sp>
      <p:sp>
        <p:nvSpPr>
          <p:cNvPr id="4" name="Footer Placeholder 3"/>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36343548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2 (Price &amp; BBBEE) </a:t>
            </a:r>
          </a:p>
          <a:p>
            <a:pPr marL="0" indent="0" algn="ctr">
              <a:buNone/>
            </a:pPr>
            <a:r>
              <a:rPr lang="en-ZA" sz="2000" b="1" dirty="0" smtClean="0">
                <a:effectLst>
                  <a:outerShdw blurRad="38100" dist="38100" dir="2700000" algn="tl">
                    <a:srgbClr val="000000">
                      <a:alpha val="43137"/>
                    </a:srgbClr>
                  </a:outerShdw>
                </a:effectLst>
              </a:rPr>
              <a:t> </a:t>
            </a:r>
            <a:endParaRPr lang="en-ZA" sz="2000" b="1" dirty="0" smtClean="0"/>
          </a:p>
          <a:p>
            <a:pPr marL="0" indent="0" algn="ctr">
              <a:buNone/>
            </a:pPr>
            <a:r>
              <a:rPr lang="en-ZA" sz="2000" b="1" dirty="0" smtClean="0"/>
              <a:t>B-BBEE</a:t>
            </a:r>
            <a:endParaRPr lang="en-ZA" sz="2000" b="1" dirty="0"/>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2899559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48356" y="249317"/>
            <a:ext cx="8853854" cy="261610"/>
          </a:xfrm>
        </p:spPr>
        <p:txBody>
          <a:bodyPr/>
          <a:lstStyle/>
          <a:p>
            <a:r>
              <a:rPr lang="en-ZA" sz="2000" dirty="0" smtClean="0"/>
              <a:t>BEE = 20 Points</a:t>
            </a:r>
            <a:endParaRPr lang="en-GB" sz="2000" dirty="0" smtClean="0"/>
          </a:p>
        </p:txBody>
      </p:sp>
      <p:sp>
        <p:nvSpPr>
          <p:cNvPr id="19459" name="TextBox 8"/>
          <p:cNvSpPr txBox="1">
            <a:spLocks noChangeArrowheads="1"/>
          </p:cNvSpPr>
          <p:nvPr/>
        </p:nvSpPr>
        <p:spPr bwMode="auto">
          <a:xfrm>
            <a:off x="102659" y="832796"/>
            <a:ext cx="8931082" cy="3785652"/>
          </a:xfrm>
          <a:prstGeom prst="rect">
            <a:avLst/>
          </a:prstGeom>
          <a:noFill/>
          <a:ln w="9525">
            <a:noFill/>
            <a:miter lim="800000"/>
            <a:headEnd/>
            <a:tailEnd/>
          </a:ln>
        </p:spPr>
        <p:txBody>
          <a:bodyPr wrap="square">
            <a:spAutoFit/>
          </a:bodyPr>
          <a:lstStyle/>
          <a:p>
            <a:pPr algn="just" fontAlgn="base">
              <a:lnSpc>
                <a:spcPct val="150000"/>
              </a:lnSpc>
              <a:spcBef>
                <a:spcPct val="0"/>
              </a:spcBef>
              <a:spcAft>
                <a:spcPct val="0"/>
              </a:spcAft>
              <a:buFont typeface="Wingdings" pitchFamily="2" charset="2"/>
              <a:buNone/>
            </a:pPr>
            <a:r>
              <a:rPr lang="en-ZA" sz="2000" b="1" dirty="0">
                <a:solidFill>
                  <a:srgbClr val="004F87">
                    <a:lumMod val="75000"/>
                  </a:srgbClr>
                </a:solidFill>
              </a:rPr>
              <a:t>B-BBEE points may be allocated to Bidders on submission of documentation or evidence as follows:</a:t>
            </a: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US" sz="2000" dirty="0">
              <a:solidFill>
                <a:srgbClr val="003366"/>
              </a:solidFill>
              <a:ea typeface="Times New Roman" pitchFamily="18" charset="0"/>
              <a:cs typeface="Tahoma" pitchFamily="34" charset="0"/>
            </a:endParaRPr>
          </a:p>
          <a:p>
            <a:pPr algn="just" fontAlgn="base">
              <a:lnSpc>
                <a:spcPct val="150000"/>
              </a:lnSpc>
              <a:spcBef>
                <a:spcPct val="0"/>
              </a:spcBef>
              <a:spcAft>
                <a:spcPct val="0"/>
              </a:spcAft>
              <a:buFont typeface="Wingdings" pitchFamily="2" charset="2"/>
              <a:buNone/>
            </a:pPr>
            <a:r>
              <a:rPr lang="en-US" sz="2000" dirty="0">
                <a:solidFill>
                  <a:srgbClr val="003366"/>
                </a:solidFill>
                <a:ea typeface="Times New Roman" pitchFamily="18" charset="0"/>
                <a:cs typeface="Tahoma" pitchFamily="34" charset="0"/>
              </a:rPr>
              <a:t>Bidders </a:t>
            </a:r>
            <a:r>
              <a:rPr lang="en-US" sz="2000" b="1" dirty="0">
                <a:solidFill>
                  <a:srgbClr val="003366"/>
                </a:solidFill>
                <a:ea typeface="Times New Roman" pitchFamily="18" charset="0"/>
                <a:cs typeface="Tahoma" pitchFamily="34" charset="0"/>
              </a:rPr>
              <a:t>MUST</a:t>
            </a:r>
            <a:r>
              <a:rPr lang="en-US" sz="2000" dirty="0">
                <a:solidFill>
                  <a:srgbClr val="003366"/>
                </a:solidFill>
                <a:ea typeface="Times New Roman" pitchFamily="18" charset="0"/>
                <a:cs typeface="Tahoma" pitchFamily="34" charset="0"/>
              </a:rPr>
              <a:t> complete and sign the SBD 6.1 form to claim the Bidder’s B-BBEE preference points, failing which, the Bidder will be scored zero.  </a:t>
            </a:r>
            <a:endParaRPr lang="en-ZA" altLang="zh-TW" sz="2000" dirty="0">
              <a:solidFill>
                <a:srgbClr val="004F87"/>
              </a:solidFill>
              <a:latin typeface="Tahoma" pitchFamily="34" charset="0"/>
              <a:ea typeface="Times New Roman" pitchFamily="18" charset="0"/>
              <a:cs typeface="Tahoma"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122825569"/>
              </p:ext>
            </p:extLst>
          </p:nvPr>
        </p:nvGraphicFramePr>
        <p:xfrm>
          <a:off x="176797" y="1974781"/>
          <a:ext cx="8782803" cy="1465263"/>
        </p:xfrm>
        <a:graphic>
          <a:graphicData uri="http://schemas.openxmlformats.org/drawingml/2006/table">
            <a:tbl>
              <a:tblPr firstRow="1" firstCol="1" bandRow="1">
                <a:tableStyleId>{5C22544A-7EE6-4342-B048-85BDC9FD1C3A}</a:tableStyleId>
              </a:tblPr>
              <a:tblGrid>
                <a:gridCol w="4994293"/>
                <a:gridCol w="3788510"/>
              </a:tblGrid>
              <a:tr h="459500">
                <a:tc>
                  <a:txBody>
                    <a:bodyPr/>
                    <a:lstStyle/>
                    <a:p>
                      <a:pPr algn="l">
                        <a:lnSpc>
                          <a:spcPct val="115000"/>
                        </a:lnSpc>
                        <a:spcBef>
                          <a:spcPts val="1200"/>
                        </a:spcBef>
                        <a:spcAft>
                          <a:spcPts val="0"/>
                        </a:spcAft>
                        <a:tabLst>
                          <a:tab pos="630555" algn="l"/>
                        </a:tabLst>
                      </a:pPr>
                      <a:r>
                        <a:rPr lang="en-ZA" sz="1600" kern="1600" dirty="0" smtClean="0">
                          <a:solidFill>
                            <a:schemeClr val="tx2"/>
                          </a:solidFill>
                          <a:effectLst/>
                        </a:rPr>
                        <a:t>ADJUDICATION CRITERIA</a:t>
                      </a:r>
                      <a:endParaRPr lang="en-ZA" sz="1600" b="1" kern="1600" dirty="0">
                        <a:solidFill>
                          <a:schemeClr val="tx2"/>
                        </a:solidFill>
                        <a:effectLst/>
                        <a:latin typeface="Times New Roman"/>
                        <a:cs typeface="Times New Roman"/>
                      </a:endParaRPr>
                    </a:p>
                  </a:txBody>
                  <a:tcPr marL="63305" marR="63305" marT="0" marB="0" anchor="ctr"/>
                </a:tc>
                <a:tc>
                  <a:txBody>
                    <a:bodyPr/>
                    <a:lstStyle/>
                    <a:p>
                      <a:pPr algn="ctr">
                        <a:lnSpc>
                          <a:spcPct val="115000"/>
                        </a:lnSpc>
                        <a:spcBef>
                          <a:spcPts val="1200"/>
                        </a:spcBef>
                        <a:spcAft>
                          <a:spcPts val="0"/>
                        </a:spcAft>
                        <a:tabLst>
                          <a:tab pos="630555" algn="l"/>
                        </a:tabLst>
                      </a:pPr>
                      <a:r>
                        <a:rPr lang="en-ZA" sz="1600" kern="1600" dirty="0" smtClean="0">
                          <a:solidFill>
                            <a:schemeClr val="tx2"/>
                          </a:solidFill>
                          <a:effectLst/>
                        </a:rPr>
                        <a:t>POINTS</a:t>
                      </a:r>
                      <a:endParaRPr lang="en-ZA" sz="1600" b="1" kern="1600" dirty="0">
                        <a:solidFill>
                          <a:schemeClr val="tx2"/>
                        </a:solidFill>
                        <a:effectLst/>
                        <a:latin typeface="Times New Roman"/>
                        <a:cs typeface="Times New Roman"/>
                      </a:endParaRPr>
                    </a:p>
                  </a:txBody>
                  <a:tcPr marL="63305" marR="63305" marT="0" marB="0" anchor="ctr"/>
                </a:tc>
              </a:tr>
              <a:tr h="1005763">
                <a:tc>
                  <a:txBody>
                    <a:bodyPr/>
                    <a:lstStyle/>
                    <a:p>
                      <a:pPr algn="just">
                        <a:lnSpc>
                          <a:spcPct val="115000"/>
                        </a:lnSpc>
                        <a:spcBef>
                          <a:spcPts val="1200"/>
                        </a:spcBef>
                        <a:spcAft>
                          <a:spcPts val="0"/>
                        </a:spcAft>
                        <a:tabLst>
                          <a:tab pos="630555" algn="l"/>
                        </a:tabLst>
                      </a:pPr>
                      <a:r>
                        <a:rPr lang="en-ZA" sz="1800" b="0" kern="1600" dirty="0" smtClean="0">
                          <a:solidFill>
                            <a:schemeClr val="tx2"/>
                          </a:solidFill>
                          <a:effectLst/>
                        </a:rPr>
                        <a:t>A </a:t>
                      </a:r>
                      <a:r>
                        <a:rPr lang="en-ZA" sz="1800" b="0" kern="1600" dirty="0">
                          <a:solidFill>
                            <a:schemeClr val="tx2"/>
                          </a:solidFill>
                          <a:effectLst/>
                        </a:rPr>
                        <a:t>duly completed Preference Point Claim Form: SBD 6.1 and a </a:t>
                      </a:r>
                      <a:r>
                        <a:rPr lang="en-ZA" sz="1800" b="0" kern="1600" dirty="0" smtClean="0">
                          <a:solidFill>
                            <a:schemeClr val="tx2"/>
                          </a:solidFill>
                          <a:effectLst/>
                        </a:rPr>
                        <a:t>B-BBEE Certificate</a:t>
                      </a:r>
                      <a:r>
                        <a:rPr lang="en-ZA" sz="1800" b="0" kern="1600" dirty="0">
                          <a:solidFill>
                            <a:schemeClr val="tx2"/>
                          </a:solidFill>
                          <a:effectLst/>
                        </a:rPr>
                        <a:t>.</a:t>
                      </a:r>
                      <a:endParaRPr lang="en-ZA" sz="1800" b="0" kern="1600" dirty="0">
                        <a:solidFill>
                          <a:schemeClr val="tx2"/>
                        </a:solidFill>
                        <a:effectLst/>
                        <a:latin typeface="Times New Roman"/>
                        <a:cs typeface="Times New Roman"/>
                      </a:endParaRPr>
                    </a:p>
                  </a:txBody>
                  <a:tcPr marL="63305" marR="63305" marT="0" marB="0"/>
                </a:tc>
                <a:tc>
                  <a:txBody>
                    <a:bodyPr/>
                    <a:lstStyle/>
                    <a:p>
                      <a:pPr algn="ctr">
                        <a:lnSpc>
                          <a:spcPct val="115000"/>
                        </a:lnSpc>
                        <a:spcBef>
                          <a:spcPts val="1200"/>
                        </a:spcBef>
                        <a:spcAft>
                          <a:spcPts val="0"/>
                        </a:spcAft>
                        <a:tabLst>
                          <a:tab pos="630555" algn="l"/>
                        </a:tabLst>
                      </a:pPr>
                      <a:r>
                        <a:rPr lang="en-ZA" sz="2000" kern="1600" dirty="0">
                          <a:solidFill>
                            <a:schemeClr val="tx2"/>
                          </a:solidFill>
                          <a:effectLst/>
                        </a:rPr>
                        <a:t> </a:t>
                      </a:r>
                      <a:r>
                        <a:rPr lang="en-ZA" sz="2000" b="0" kern="1600" dirty="0" smtClean="0">
                          <a:solidFill>
                            <a:schemeClr val="tx2"/>
                          </a:solidFill>
                          <a:effectLst/>
                          <a:latin typeface="+mn-lt"/>
                          <a:cs typeface="+mn-cs"/>
                        </a:rPr>
                        <a:t>20</a:t>
                      </a:r>
                      <a:endParaRPr lang="en-ZA" sz="2000" b="1" kern="1600" dirty="0">
                        <a:solidFill>
                          <a:schemeClr val="tx2"/>
                        </a:solidFill>
                        <a:effectLst/>
                        <a:latin typeface="Times New Roman"/>
                        <a:cs typeface="Times New Roman"/>
                      </a:endParaRPr>
                    </a:p>
                  </a:txBody>
                  <a:tcPr marL="63305" marR="63305" marT="0" marB="0"/>
                </a:tc>
              </a:tr>
            </a:tbl>
          </a:graphicData>
        </a:graphic>
      </p:graphicFrame>
      <p:sp>
        <p:nvSpPr>
          <p:cNvPr id="6" name="Slide Number Placeholder 2"/>
          <p:cNvSpPr txBox="1">
            <a:spLocks/>
          </p:cNvSpPr>
          <p:nvPr/>
        </p:nvSpPr>
        <p:spPr>
          <a:xfrm>
            <a:off x="6864668" y="6496239"/>
            <a:ext cx="862012" cy="18466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ZA" sz="1400" dirty="0">
              <a:solidFill>
                <a:srgbClr val="000000"/>
              </a:solidFill>
            </a:endParaRPr>
          </a:p>
        </p:txBody>
      </p:sp>
      <p:sp>
        <p:nvSpPr>
          <p:cNvPr id="2" name="Rectangle 1"/>
          <p:cNvSpPr/>
          <p:nvPr/>
        </p:nvSpPr>
        <p:spPr>
          <a:xfrm>
            <a:off x="7413968" y="6512934"/>
            <a:ext cx="354584" cy="276999"/>
          </a:xfrm>
          <a:prstGeom prst="rect">
            <a:avLst/>
          </a:prstGeom>
        </p:spPr>
        <p:txBody>
          <a:bodyPr wrap="none">
            <a:spAutoFit/>
          </a:bodyPr>
          <a:lstStyle/>
          <a:p>
            <a:pPr lvl="0"/>
            <a:fld id="{25B0C65C-ACB3-41B3-B9D6-603EB25AD180}" type="slidenum">
              <a:rPr lang="en-ZA" sz="1200">
                <a:solidFill>
                  <a:srgbClr val="000000"/>
                </a:solidFill>
              </a:rPr>
              <a:pPr lvl="0"/>
              <a:t>17</a:t>
            </a:fld>
            <a:endParaRPr lang="en-ZA" sz="1400" dirty="0">
              <a:solidFill>
                <a:srgbClr val="000000"/>
              </a:solidFill>
            </a:endParaRPr>
          </a:p>
        </p:txBody>
      </p:sp>
    </p:spTree>
    <p:extLst>
      <p:ext uri="{BB962C8B-B14F-4D97-AF65-F5344CB8AC3E}">
        <p14:creationId xmlns:p14="http://schemas.microsoft.com/office/powerpoint/2010/main" val="272242218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5"/>
          <p:cNvSpPr>
            <a:spLocks noGrp="1"/>
          </p:cNvSpPr>
          <p:nvPr>
            <p:ph type="title"/>
          </p:nvPr>
        </p:nvSpPr>
        <p:spPr>
          <a:xfrm>
            <a:off x="121628" y="220827"/>
            <a:ext cx="8793773" cy="261610"/>
          </a:xfrm>
        </p:spPr>
        <p:txBody>
          <a:bodyPr/>
          <a:lstStyle/>
          <a:p>
            <a:r>
              <a:rPr lang="en-ZA" sz="2000" dirty="0" smtClean="0"/>
              <a:t>Mandatory and Points Awarded for BBBEE Contribution</a:t>
            </a:r>
          </a:p>
        </p:txBody>
      </p:sp>
      <p:sp>
        <p:nvSpPr>
          <p:cNvPr id="34820" name="Slide Number Placeholder 4"/>
          <p:cNvSpPr>
            <a:spLocks noGrp="1"/>
          </p:cNvSpPr>
          <p:nvPr>
            <p:ph type="sldNum" sz="quarter" idx="10"/>
          </p:nvPr>
        </p:nvSpPr>
        <p:spPr>
          <a:noFill/>
        </p:spPr>
        <p:txBody>
          <a:bodyPr/>
          <a:lstStyle/>
          <a:p>
            <a:fld id="{BC691C9E-E97C-43C8-9CEE-7DF2F4708F1D}" type="slidenum">
              <a:rPr lang="en-GB" smtClean="0"/>
              <a:pPr/>
              <a:t>18</a:t>
            </a:fld>
            <a:endParaRPr lang="en-GB" smtClean="0"/>
          </a:p>
        </p:txBody>
      </p:sp>
      <p:graphicFrame>
        <p:nvGraphicFramePr>
          <p:cNvPr id="34818" name="Object 2"/>
          <p:cNvGraphicFramePr>
            <a:graphicFrameLocks noChangeAspect="1"/>
          </p:cNvGraphicFramePr>
          <p:nvPr>
            <p:extLst>
              <p:ext uri="{D42A27DB-BD31-4B8C-83A1-F6EECF244321}">
                <p14:modId xmlns:p14="http://schemas.microsoft.com/office/powerpoint/2010/main" val="3992462911"/>
              </p:ext>
            </p:extLst>
          </p:nvPr>
        </p:nvGraphicFramePr>
        <p:xfrm>
          <a:off x="620713" y="1103313"/>
          <a:ext cx="7240587" cy="5024437"/>
        </p:xfrm>
        <a:graphic>
          <a:graphicData uri="http://schemas.openxmlformats.org/presentationml/2006/ole">
            <mc:AlternateContent xmlns:mc="http://schemas.openxmlformats.org/markup-compatibility/2006">
              <mc:Choice xmlns:v="urn:schemas-microsoft-com:vml" Requires="v">
                <p:oleObj spid="_x0000_s96262" name="Document" r:id="rId4" imgW="6137927" imgH="4257982" progId="Word.Document.12">
                  <p:embed/>
                </p:oleObj>
              </mc:Choice>
              <mc:Fallback>
                <p:oleObj name="Document" r:id="rId4" imgW="6137927" imgH="4257982" progId="Word.Document.12">
                  <p:embed/>
                  <p:pic>
                    <p:nvPicPr>
                      <p:cNvPr id="0" name=""/>
                      <p:cNvPicPr>
                        <a:picLocks noChangeAspect="1" noChangeArrowheads="1"/>
                      </p:cNvPicPr>
                      <p:nvPr/>
                    </p:nvPicPr>
                    <p:blipFill>
                      <a:blip r:embed="rId5"/>
                      <a:srcRect/>
                      <a:stretch>
                        <a:fillRect/>
                      </a:stretch>
                    </p:blipFill>
                    <p:spPr bwMode="auto">
                      <a:xfrm>
                        <a:off x="620713" y="1103313"/>
                        <a:ext cx="7240587" cy="5024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18</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19239666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96403" y="108399"/>
            <a:ext cx="8853854" cy="575542"/>
          </a:xfrm>
        </p:spPr>
        <p:txBody>
          <a:bodyPr/>
          <a:lstStyle/>
          <a:p>
            <a:r>
              <a:rPr lang="en-ZA" sz="2000" dirty="0" smtClean="0"/>
              <a:t>BEE  Certificate -Amended Codes</a:t>
            </a:r>
            <a:r>
              <a:rPr lang="en-ZA" sz="2400" kern="1200" dirty="0">
                <a:solidFill>
                  <a:schemeClr val="folHlink"/>
                </a:solidFill>
                <a:latin typeface="Arial" charset="0"/>
                <a:ea typeface="Times New Roman" pitchFamily="18" charset="0"/>
                <a:cs typeface="Tahoma" pitchFamily="34" charset="0"/>
              </a:rPr>
              <a:t/>
            </a:r>
            <a:br>
              <a:rPr lang="en-ZA" sz="2400" kern="1200" dirty="0">
                <a:solidFill>
                  <a:schemeClr val="folHlink"/>
                </a:solidFill>
                <a:latin typeface="Arial" charset="0"/>
                <a:ea typeface="Times New Roman" pitchFamily="18" charset="0"/>
                <a:cs typeface="Tahoma" pitchFamily="34" charset="0"/>
              </a:rPr>
            </a:br>
            <a:endParaRPr lang="en-GB" sz="2400" dirty="0" smtClean="0"/>
          </a:p>
        </p:txBody>
      </p:sp>
      <p:sp>
        <p:nvSpPr>
          <p:cNvPr id="20483" name="TextBox 8"/>
          <p:cNvSpPr txBox="1">
            <a:spLocks noChangeArrowheads="1"/>
          </p:cNvSpPr>
          <p:nvPr/>
        </p:nvSpPr>
        <p:spPr bwMode="auto">
          <a:xfrm>
            <a:off x="107504" y="890484"/>
            <a:ext cx="8890296" cy="5432256"/>
          </a:xfrm>
          <a:prstGeom prst="rect">
            <a:avLst/>
          </a:prstGeom>
          <a:noFill/>
          <a:ln w="9525">
            <a:noFill/>
            <a:miter lim="800000"/>
            <a:headEnd/>
            <a:tailEnd/>
          </a:ln>
        </p:spPr>
        <p:txBody>
          <a:bodyPr wrap="square">
            <a:spAutoFit/>
          </a:bodyPr>
          <a:lstStyle/>
          <a:p>
            <a:pPr algn="just" fontAlgn="base">
              <a:spcBef>
                <a:spcPct val="0"/>
              </a:spcBef>
              <a:spcAft>
                <a:spcPct val="0"/>
              </a:spcAft>
            </a:pPr>
            <a:r>
              <a:rPr lang="x-none" sz="2000">
                <a:solidFill>
                  <a:srgbClr val="003366"/>
                </a:solidFill>
                <a:ea typeface="Times New Roman" pitchFamily="18" charset="0"/>
                <a:cs typeface="Tahoma" pitchFamily="34" charset="0"/>
              </a:rPr>
              <a:t>The t</a:t>
            </a:r>
            <a:r>
              <a:rPr lang="en-ZA" sz="2000" dirty="0">
                <a:solidFill>
                  <a:srgbClr val="003366"/>
                </a:solidFill>
                <a:ea typeface="Times New Roman" pitchFamily="18" charset="0"/>
                <a:cs typeface="Tahoma" pitchFamily="34" charset="0"/>
              </a:rPr>
              <a:t>able</a:t>
            </a:r>
            <a:r>
              <a:rPr lang="x-none" sz="2000">
                <a:solidFill>
                  <a:srgbClr val="003366"/>
                </a:solidFill>
                <a:ea typeface="Times New Roman" pitchFamily="18" charset="0"/>
                <a:cs typeface="Tahoma" pitchFamily="34" charset="0"/>
              </a:rPr>
              <a:t> below indicates the specific B-BBEE certification documents that must be submitted for this tender. Failure to submit the required certification documents will also result in Bidders scoring zero for B-BBEE</a:t>
            </a:r>
            <a:r>
              <a:rPr lang="x-none" sz="2000" smtClean="0">
                <a:solidFill>
                  <a:srgbClr val="003366"/>
                </a:solidFill>
                <a:ea typeface="Times New Roman" pitchFamily="18" charset="0"/>
                <a:cs typeface="Tahoma" pitchFamily="34" charset="0"/>
              </a:rPr>
              <a:t>.</a:t>
            </a: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1100" dirty="0">
              <a:solidFill>
                <a:srgbClr val="003366"/>
              </a:solidFill>
              <a:ea typeface="Times New Roman" pitchFamily="18" charset="0"/>
              <a:cs typeface="Tahoma" pitchFamily="34" charset="0"/>
            </a:endParaRPr>
          </a:p>
          <a:p>
            <a:pPr algn="just" fontAlgn="base">
              <a:spcBef>
                <a:spcPct val="0"/>
              </a:spcBef>
              <a:spcAft>
                <a:spcPct val="0"/>
              </a:spcAft>
            </a:pPr>
            <a:endParaRPr lang="en-ZA" sz="14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1400" dirty="0">
              <a:solidFill>
                <a:srgbClr val="003366"/>
              </a:solidFill>
              <a:ea typeface="Times New Roman" pitchFamily="18" charset="0"/>
              <a:cs typeface="Tahoma" pitchFamily="34" charset="0"/>
            </a:endParaRPr>
          </a:p>
          <a:p>
            <a:pPr algn="just" fontAlgn="base">
              <a:spcBef>
                <a:spcPct val="0"/>
              </a:spcBef>
              <a:spcAft>
                <a:spcPct val="0"/>
              </a:spcAft>
            </a:pPr>
            <a:endParaRPr lang="en-ZA" sz="14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1400" dirty="0">
              <a:solidFill>
                <a:srgbClr val="003366"/>
              </a:solidFill>
              <a:ea typeface="Times New Roman" pitchFamily="18" charset="0"/>
              <a:cs typeface="Tahoma" pitchFamily="34" charset="0"/>
            </a:endParaRPr>
          </a:p>
          <a:p>
            <a:pPr algn="just" fontAlgn="base">
              <a:spcBef>
                <a:spcPct val="0"/>
              </a:spcBef>
              <a:spcAft>
                <a:spcPct val="0"/>
              </a:spcAft>
            </a:pPr>
            <a:r>
              <a:rPr lang="en-ZA" sz="1400" dirty="0" smtClean="0">
                <a:solidFill>
                  <a:srgbClr val="003366"/>
                </a:solidFill>
                <a:ea typeface="Times New Roman" pitchFamily="18" charset="0"/>
                <a:cs typeface="Tahoma" pitchFamily="34" charset="0"/>
              </a:rPr>
              <a:t>SARS will accept B-BBEE Certificate issued on the revised B-BBEE Codes</a:t>
            </a:r>
            <a:r>
              <a:rPr lang="en-ZA" sz="2000" dirty="0" smtClean="0">
                <a:solidFill>
                  <a:srgbClr val="003366"/>
                </a:solidFill>
                <a:ea typeface="Times New Roman" pitchFamily="18" charset="0"/>
                <a:cs typeface="Tahoma" pitchFamily="34" charset="0"/>
              </a:rPr>
              <a:t>.</a:t>
            </a:r>
            <a:endParaRPr lang="en-ZA" sz="2000" dirty="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973866048"/>
              </p:ext>
            </p:extLst>
          </p:nvPr>
        </p:nvGraphicFramePr>
        <p:xfrm>
          <a:off x="155955" y="2060848"/>
          <a:ext cx="8793393" cy="3714069"/>
        </p:xfrm>
        <a:graphic>
          <a:graphicData uri="http://schemas.openxmlformats.org/drawingml/2006/table">
            <a:tbl>
              <a:tblPr firstRow="1" firstCol="1" bandRow="1">
                <a:tableStyleId>{5C22544A-7EE6-4342-B048-85BDC9FD1C3A}</a:tableStyleId>
              </a:tblPr>
              <a:tblGrid>
                <a:gridCol w="1664601"/>
                <a:gridCol w="2570963"/>
                <a:gridCol w="4557829"/>
              </a:tblGrid>
              <a:tr h="482655">
                <a:tc>
                  <a:txBody>
                    <a:bodyPr/>
                    <a:lstStyle/>
                    <a:p>
                      <a:pPr marL="0" indent="0"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Classification</a:t>
                      </a:r>
                    </a:p>
                  </a:txBody>
                  <a:tcPr marL="22089" marR="22089" marT="0" marB="0" anchor="ctr"/>
                </a:tc>
                <a:tc>
                  <a:txBody>
                    <a:bodyPr/>
                    <a:lstStyle/>
                    <a:p>
                      <a:pPr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Turnover</a:t>
                      </a:r>
                    </a:p>
                  </a:txBody>
                  <a:tcPr marL="22089" marR="22089" marT="0" marB="0" anchor="ctr"/>
                </a:tc>
                <a:tc>
                  <a:txBody>
                    <a:bodyPr/>
                    <a:lstStyle/>
                    <a:p>
                      <a:pPr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Submission Requirement</a:t>
                      </a:r>
                    </a:p>
                  </a:txBody>
                  <a:tcPr marL="22089" marR="22089" marT="0" marB="0" anchor="ctr"/>
                </a:tc>
              </a:tr>
              <a:tr h="784815">
                <a:tc>
                  <a:txBody>
                    <a:bodyPr/>
                    <a:lstStyle/>
                    <a:p>
                      <a:pPr algn="l">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Exempted Micro Enterprise ( EME)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Below R10 million p.a.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sworn Affidavit or Certificate from CIPC </a:t>
                      </a:r>
                    </a:p>
                    <a:p>
                      <a:pPr algn="just">
                        <a:lnSpc>
                          <a:spcPct val="115000"/>
                        </a:lnSpc>
                        <a:spcAft>
                          <a:spcPts val="0"/>
                        </a:spcAft>
                      </a:pP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r>
              <a:tr h="748038">
                <a:tc>
                  <a:txBody>
                    <a:bodyPr/>
                    <a:lstStyle/>
                    <a:p>
                      <a:pPr algn="l">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Qualifying</a:t>
                      </a:r>
                      <a:r>
                        <a:rPr lang="en-ZA" sz="1200" kern="1200" baseline="0" dirty="0" smtClean="0">
                          <a:solidFill>
                            <a:schemeClr val="folHlink"/>
                          </a:solidFill>
                          <a:latin typeface="Arial" charset="0"/>
                          <a:ea typeface="Times New Roman" pitchFamily="18" charset="0"/>
                          <a:cs typeface="Tahoma" pitchFamily="34" charset="0"/>
                        </a:rPr>
                        <a:t> </a:t>
                      </a:r>
                      <a:r>
                        <a:rPr lang="en-ZA" sz="1200" kern="1200" dirty="0" smtClean="0">
                          <a:solidFill>
                            <a:schemeClr val="folHlink"/>
                          </a:solidFill>
                          <a:latin typeface="Arial" charset="0"/>
                          <a:ea typeface="Times New Roman" pitchFamily="18" charset="0"/>
                          <a:cs typeface="Tahoma" pitchFamily="34" charset="0"/>
                        </a:rPr>
                        <a:t>Small </a:t>
                      </a:r>
                      <a:r>
                        <a:rPr lang="en-ZA" sz="1200" kern="1200" dirty="0">
                          <a:solidFill>
                            <a:schemeClr val="folHlink"/>
                          </a:solidFill>
                          <a:latin typeface="Arial" charset="0"/>
                          <a:ea typeface="Times New Roman" pitchFamily="18" charset="0"/>
                          <a:cs typeface="Tahoma" pitchFamily="34" charset="0"/>
                        </a:rPr>
                        <a:t>Enterprise (QSE)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Between R10 million and R50 million p.a.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sworn Affidavit or Certificate from CIPC </a:t>
                      </a:r>
                    </a:p>
                    <a:p>
                      <a:pPr marL="0" marR="0" indent="0" algn="just" defTabSz="914400" rtl="0" eaLnBrk="1" fontAlgn="auto" latinLnBrk="0" hangingPunct="1">
                        <a:lnSpc>
                          <a:spcPct val="115000"/>
                        </a:lnSpc>
                        <a:spcBef>
                          <a:spcPts val="0"/>
                        </a:spcBef>
                        <a:spcAft>
                          <a:spcPts val="0"/>
                        </a:spcAft>
                        <a:buClrTx/>
                        <a:buSzTx/>
                        <a:buFontTx/>
                        <a:buNone/>
                        <a:tabLst/>
                        <a:defRPr/>
                      </a:pPr>
                      <a:r>
                        <a:rPr lang="en-ZA" sz="1200" kern="1200" dirty="0" smtClean="0">
                          <a:solidFill>
                            <a:schemeClr val="folHlink"/>
                          </a:solidFill>
                          <a:latin typeface="Arial" charset="0"/>
                          <a:ea typeface="Times New Roman" pitchFamily="18" charset="0"/>
                          <a:cs typeface="Tahoma" pitchFamily="34" charset="0"/>
                        </a:rPr>
                        <a:t>Certified copy of B-BBEE Rating Certificate from a SANAS Accredited rating agency or a Registered Auditor approved by IRBA.</a:t>
                      </a:r>
                    </a:p>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txBody>
                  <a:tcPr marL="22089" marR="22089" marT="0" marB="0"/>
                </a:tc>
              </a:tr>
              <a:tr h="1184727">
                <a:tc>
                  <a:txBody>
                    <a:bodyPr/>
                    <a:lstStyle/>
                    <a:p>
                      <a:pPr algn="l">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Large Enterprise (LE)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Above R50 million p.a.</a:t>
                      </a:r>
                      <a:r>
                        <a:rPr lang="en-ZA" sz="1200" kern="1200" baseline="0" dirty="0" smtClean="0">
                          <a:solidFill>
                            <a:schemeClr val="folHlink"/>
                          </a:solidFill>
                          <a:latin typeface="Arial" charset="0"/>
                          <a:ea typeface="Times New Roman" pitchFamily="18" charset="0"/>
                          <a:cs typeface="Tahoma" pitchFamily="34" charset="0"/>
                        </a:rPr>
                        <a:t>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Certified copy of B-BBEE Rating Certificate from a SANAS Accredited rating agency or a Registered Auditor approved by IRBA</a:t>
                      </a:r>
                      <a:r>
                        <a:rPr lang="en-ZA" sz="1200" kern="1200" dirty="0" smtClean="0">
                          <a:solidFill>
                            <a:schemeClr val="folHlink"/>
                          </a:solidFill>
                          <a:latin typeface="Arial" charset="0"/>
                          <a:ea typeface="Times New Roman" pitchFamily="18" charset="0"/>
                          <a:cs typeface="Tahoma" pitchFamily="34" charset="0"/>
                        </a:rPr>
                        <a:t>.</a:t>
                      </a:r>
                    </a:p>
                    <a:p>
                      <a:pPr algn="just">
                        <a:lnSpc>
                          <a:spcPct val="115000"/>
                        </a:lnSpc>
                        <a:spcAft>
                          <a:spcPts val="0"/>
                        </a:spcAft>
                      </a:pP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r>
            </a:tbl>
          </a:graphicData>
        </a:graphic>
      </p:graphicFrame>
      <p:sp>
        <p:nvSpPr>
          <p:cNvPr id="6" name="Slide Number Placeholder 2"/>
          <p:cNvSpPr txBox="1">
            <a:spLocks/>
          </p:cNvSpPr>
          <p:nvPr/>
        </p:nvSpPr>
        <p:spPr>
          <a:xfrm>
            <a:off x="7417915" y="6485103"/>
            <a:ext cx="431006" cy="315200"/>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19</a:t>
            </a:fld>
            <a:endParaRPr lang="en-ZA" sz="1200" dirty="0">
              <a:solidFill>
                <a:srgbClr val="000000"/>
              </a:solidFill>
            </a:endParaRPr>
          </a:p>
        </p:txBody>
      </p:sp>
    </p:spTree>
    <p:extLst>
      <p:ext uri="{BB962C8B-B14F-4D97-AF65-F5344CB8AC3E}">
        <p14:creationId xmlns:p14="http://schemas.microsoft.com/office/powerpoint/2010/main" val="5897824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algn="l">
              <a:lnSpc>
                <a:spcPct val="135000"/>
              </a:lnSpc>
              <a:spcBef>
                <a:spcPct val="75000"/>
              </a:spcBef>
              <a:spcAft>
                <a:spcPct val="10000"/>
              </a:spcAft>
              <a:buClr>
                <a:schemeClr val="accent1"/>
              </a:buClr>
            </a:pPr>
            <a:r>
              <a:rPr lang="en-US" sz="2000" b="1" dirty="0" smtClean="0">
                <a:solidFill>
                  <a:srgbClr val="FF0000"/>
                </a:solidFill>
                <a:ea typeface="SimSun" pitchFamily="2" charset="-122"/>
              </a:rPr>
              <a:t>1. Welcome </a:t>
            </a:r>
            <a:r>
              <a:rPr lang="en-US" sz="2000" b="1" dirty="0">
                <a:solidFill>
                  <a:srgbClr val="FF0000"/>
                </a:solidFill>
                <a:ea typeface="SimSun" pitchFamily="2" charset="-122"/>
              </a:rPr>
              <a:t>and </a:t>
            </a:r>
            <a:r>
              <a:rPr lang="en-US" sz="2000" b="1" dirty="0" smtClean="0">
                <a:solidFill>
                  <a:srgbClr val="FF0000"/>
                </a:solidFill>
                <a:ea typeface="SimSun" pitchFamily="2" charset="-122"/>
              </a:rPr>
              <a:t>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t>
            </a:r>
            <a:r>
              <a:rPr lang="en-ZA" sz="2000" b="1" dirty="0" smtClean="0">
                <a:solidFill>
                  <a:schemeClr val="tx2"/>
                </a:solidFill>
              </a:rPr>
              <a:t>and </a:t>
            </a:r>
            <a:r>
              <a:rPr lang="en-ZA" sz="2000" b="1" dirty="0">
                <a:solidFill>
                  <a:schemeClr val="tx2"/>
                </a:solidFill>
              </a:rPr>
              <a:t>Scope of Work </a:t>
            </a:r>
          </a:p>
          <a:p>
            <a:pPr marL="228600" indent="-228600">
              <a:lnSpc>
                <a:spcPct val="135000"/>
              </a:lnSpc>
              <a:spcBef>
                <a:spcPct val="75000"/>
              </a:spcBef>
              <a:spcAft>
                <a:spcPct val="10000"/>
              </a:spcAft>
              <a:buClr>
                <a:schemeClr val="accent1"/>
              </a:buClr>
            </a:pPr>
            <a:r>
              <a:rPr lang="en-ZA" sz="2000" b="1" dirty="0">
                <a:solidFill>
                  <a:schemeClr val="tx2"/>
                </a:solidFill>
              </a:rPr>
              <a:t>4</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 </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gn="l">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Q&amp;A</a:t>
            </a: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3" name="Slide Number Placeholder 2"/>
          <p:cNvSpPr>
            <a:spLocks noGrp="1"/>
          </p:cNvSpPr>
          <p:nvPr>
            <p:ph type="sldNum" sz="quarter" idx="11"/>
          </p:nvPr>
        </p:nvSpPr>
        <p:spPr>
          <a:xfrm>
            <a:off x="6864668" y="6520498"/>
            <a:ext cx="862012" cy="184666"/>
          </a:xfrm>
        </p:spPr>
        <p:txBody>
          <a:bodyPr/>
          <a:lstStyle/>
          <a:p>
            <a:pPr>
              <a:defRPr/>
            </a:pPr>
            <a:fld id="{1D46AC71-C261-4AF3-BFB1-CCAEF8821007}" type="slidenum">
              <a:rPr lang="en-ZA" smtClean="0">
                <a:solidFill>
                  <a:schemeClr val="tx1"/>
                </a:solidFill>
              </a:rPr>
              <a:pPr>
                <a:defRPr/>
              </a:pPr>
              <a:t>2</a:t>
            </a:fld>
            <a:endParaRPr lang="en-ZA" dirty="0">
              <a:solidFill>
                <a:schemeClr val="tx1"/>
              </a:solidFill>
            </a:endParaRPr>
          </a:p>
        </p:txBody>
      </p:sp>
      <p:sp>
        <p:nvSpPr>
          <p:cNvPr id="2" name="Footer Placeholder 1"/>
          <p:cNvSpPr>
            <a:spLocks noGrp="1"/>
          </p:cNvSpPr>
          <p:nvPr>
            <p:ph type="ftr" sz="quarter" idx="10"/>
          </p:nvPr>
        </p:nvSpPr>
        <p:spPr/>
        <p:txBody>
          <a:bodyPr/>
          <a:lstStyle/>
          <a:p>
            <a:pPr>
              <a:defRPr/>
            </a:pPr>
            <a:endParaRPr lang="en-ZA"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2916" y="233887"/>
            <a:ext cx="8853854" cy="837152"/>
          </a:xfrm>
        </p:spPr>
        <p:txBody>
          <a:bodyPr/>
          <a:lstStyle/>
          <a:p>
            <a:r>
              <a:rPr lang="en-ZA" sz="2000" dirty="0"/>
              <a:t>Use and acceptance of Affidavits</a:t>
            </a:r>
            <a:r>
              <a:rPr lang="en-ZA" dirty="0"/>
              <a:t/>
            </a:r>
            <a:br>
              <a:rPr lang="en-ZA" dirty="0"/>
            </a:br>
            <a:endParaRPr lang="en-ZA" dirty="0"/>
          </a:p>
        </p:txBody>
      </p:sp>
      <p:sp>
        <p:nvSpPr>
          <p:cNvPr id="4" name="Rectangle 3"/>
          <p:cNvSpPr/>
          <p:nvPr/>
        </p:nvSpPr>
        <p:spPr>
          <a:xfrm>
            <a:off x="539553" y="1196754"/>
            <a:ext cx="7848872" cy="4739759"/>
          </a:xfrm>
          <a:prstGeom prst="rect">
            <a:avLst/>
          </a:prstGeom>
        </p:spPr>
        <p:txBody>
          <a:bodyPr wrap="square">
            <a:spAutoFit/>
          </a:bodyPr>
          <a:lstStyle/>
          <a:p>
            <a:endParaRPr lang="en-ZA" sz="2000" dirty="0">
              <a:solidFill>
                <a:schemeClr val="tx2"/>
              </a:solidFill>
            </a:endParaRPr>
          </a:p>
          <a:p>
            <a:pPr marL="0" lvl="1" algn="just"/>
            <a:r>
              <a:rPr lang="en-ZA" sz="2000" dirty="0" smtClean="0">
                <a:solidFill>
                  <a:schemeClr val="tx2"/>
                </a:solidFill>
              </a:rPr>
              <a:t>Section 1.6 SBD 6.1 states..</a:t>
            </a:r>
            <a:r>
              <a:rPr lang="en-GB" dirty="0"/>
              <a:t> </a:t>
            </a:r>
            <a:r>
              <a:rPr lang="en-GB" sz="2000" dirty="0">
                <a:solidFill>
                  <a:schemeClr val="tx2"/>
                </a:solidFill>
              </a:rPr>
              <a:t>The purchaser reserves the right to require of a bidder, either before a bid is adjudicated or at any time subsequently, to substantiate any claim in regard to preferences, in any manner required by the purchaser.</a:t>
            </a:r>
            <a:endParaRPr lang="en-ZA" sz="2000" dirty="0">
              <a:solidFill>
                <a:schemeClr val="tx2"/>
              </a:solidFill>
            </a:endParaRPr>
          </a:p>
          <a:p>
            <a:pPr algn="just"/>
            <a:endParaRPr lang="en-ZA" sz="2000" dirty="0" smtClean="0">
              <a:solidFill>
                <a:schemeClr val="tx2"/>
              </a:solidFill>
            </a:endParaRPr>
          </a:p>
          <a:p>
            <a:pPr algn="just"/>
            <a:endParaRPr lang="en-ZA" sz="2000" dirty="0">
              <a:solidFill>
                <a:schemeClr val="tx2"/>
              </a:solidFill>
            </a:endParaRPr>
          </a:p>
          <a:p>
            <a:pPr algn="just"/>
            <a:r>
              <a:rPr lang="en-ZA" b="1" dirty="0" smtClean="0">
                <a:solidFill>
                  <a:schemeClr val="tx2"/>
                </a:solidFill>
              </a:rPr>
              <a:t>SARS reserves the right to request that bidders submit their Black ownership and turnover information in support of their Affidavits.</a:t>
            </a:r>
            <a:endParaRPr lang="en-ZA" b="1" dirty="0">
              <a:solidFill>
                <a:schemeClr val="tx2"/>
              </a:solidFill>
            </a:endParaRPr>
          </a:p>
          <a:p>
            <a:pPr algn="just"/>
            <a:endParaRPr lang="en-ZA" dirty="0" smtClean="0">
              <a:solidFill>
                <a:schemeClr val="tx2"/>
              </a:solidFill>
            </a:endParaRPr>
          </a:p>
          <a:p>
            <a:pPr algn="just"/>
            <a:endParaRPr lang="en-ZA" dirty="0"/>
          </a:p>
          <a:p>
            <a:endParaRPr lang="en-ZA" dirty="0" smtClean="0"/>
          </a:p>
          <a:p>
            <a:endParaRPr lang="en-ZA" dirty="0"/>
          </a:p>
          <a:p>
            <a:endParaRPr lang="en-ZA" dirty="0" smtClean="0"/>
          </a:p>
          <a:p>
            <a:endParaRPr lang="en-ZA" dirty="0"/>
          </a:p>
          <a:p>
            <a:endParaRPr lang="en-ZA" dirty="0"/>
          </a:p>
        </p:txBody>
      </p:sp>
      <p:sp>
        <p:nvSpPr>
          <p:cNvPr id="5" name="Slide Number Placeholder 2"/>
          <p:cNvSpPr txBox="1">
            <a:spLocks/>
          </p:cNvSpPr>
          <p:nvPr/>
        </p:nvSpPr>
        <p:spPr>
          <a:xfrm>
            <a:off x="7449528" y="6542800"/>
            <a:ext cx="431006" cy="296862"/>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20</a:t>
            </a:fld>
            <a:endParaRPr lang="en-ZA" sz="1200" dirty="0">
              <a:solidFill>
                <a:srgbClr val="000000"/>
              </a:solidFill>
            </a:endParaRPr>
          </a:p>
        </p:txBody>
      </p:sp>
    </p:spTree>
    <p:extLst>
      <p:ext uri="{BB962C8B-B14F-4D97-AF65-F5344CB8AC3E}">
        <p14:creationId xmlns:p14="http://schemas.microsoft.com/office/powerpoint/2010/main" val="26409071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184666"/>
          </a:xfrm>
        </p:spPr>
        <p:txBody>
          <a:bodyPr/>
          <a:lstStyle/>
          <a:p>
            <a:pPr>
              <a:defRPr/>
            </a:pPr>
            <a:fld id="{6EBFA4D0-3530-4B6B-9F3B-7DF38293B480}" type="slidenum">
              <a:rPr lang="en-GB" smtClean="0">
                <a:solidFill>
                  <a:srgbClr val="6AAED8"/>
                </a:solidFill>
              </a:rPr>
              <a:pPr>
                <a:defRPr/>
              </a:pPr>
              <a:t>21</a:t>
            </a:fld>
            <a:endParaRPr lang="en-GB" dirty="0">
              <a:solidFill>
                <a:srgbClr val="6AAED8"/>
              </a:solidFill>
            </a:endParaRPr>
          </a:p>
        </p:txBody>
      </p:sp>
      <p:graphicFrame>
        <p:nvGraphicFramePr>
          <p:cNvPr id="58370" name="Object 2"/>
          <p:cNvGraphicFramePr>
            <a:graphicFrameLocks noChangeAspect="1"/>
          </p:cNvGraphicFramePr>
          <p:nvPr>
            <p:extLst>
              <p:ext uri="{D42A27DB-BD31-4B8C-83A1-F6EECF244321}">
                <p14:modId xmlns:p14="http://schemas.microsoft.com/office/powerpoint/2010/main" val="1044232910"/>
              </p:ext>
            </p:extLst>
          </p:nvPr>
        </p:nvGraphicFramePr>
        <p:xfrm>
          <a:off x="219808" y="831851"/>
          <a:ext cx="8944708" cy="10983913"/>
        </p:xfrm>
        <a:graphic>
          <a:graphicData uri="http://schemas.openxmlformats.org/presentationml/2006/ole">
            <mc:AlternateContent xmlns:mc="http://schemas.openxmlformats.org/markup-compatibility/2006">
              <mc:Choice xmlns:v="urn:schemas-microsoft-com:vml" Requires="v">
                <p:oleObj spid="_x0000_s93212" name="Document" r:id="rId3" imgW="6698864" imgH="7593209" progId="Word.Document.12">
                  <p:embed/>
                </p:oleObj>
              </mc:Choice>
              <mc:Fallback>
                <p:oleObj name="Document" r:id="rId3" imgW="6698864" imgH="7593209" progId="Word.Document.12">
                  <p:embed/>
                  <p:pic>
                    <p:nvPicPr>
                      <p:cNvPr id="0" name=""/>
                      <p:cNvPicPr>
                        <a:picLocks noChangeAspect="1" noChangeArrowheads="1"/>
                      </p:cNvPicPr>
                      <p:nvPr/>
                    </p:nvPicPr>
                    <p:blipFill>
                      <a:blip r:embed="rId4"/>
                      <a:srcRect/>
                      <a:stretch>
                        <a:fillRect/>
                      </a:stretch>
                    </p:blipFill>
                    <p:spPr bwMode="auto">
                      <a:xfrm>
                        <a:off x="219808" y="831851"/>
                        <a:ext cx="8944708" cy="1098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itle 1"/>
          <p:cNvSpPr txBox="1">
            <a:spLocks/>
          </p:cNvSpPr>
          <p:nvPr/>
        </p:nvSpPr>
        <p:spPr>
          <a:xfrm>
            <a:off x="0" y="285750"/>
            <a:ext cx="9144000" cy="261938"/>
          </a:xfrm>
          <a:prstGeom prst="rect">
            <a:avLst/>
          </a:prstGeom>
        </p:spPr>
        <p:txBody>
          <a:bodyPr lIns="360000"/>
          <a:lstStyle/>
          <a:p>
            <a:pPr fontAlgn="base">
              <a:lnSpc>
                <a:spcPct val="85000"/>
              </a:lnSpc>
              <a:spcBef>
                <a:spcPct val="0"/>
              </a:spcBef>
              <a:spcAft>
                <a:spcPct val="0"/>
              </a:spcAft>
              <a:defRPr/>
            </a:pPr>
            <a:r>
              <a:rPr lang="en-ZA" sz="2000" b="1" dirty="0">
                <a:solidFill>
                  <a:srgbClr val="FFFFFF"/>
                </a:solidFill>
                <a:effectLst>
                  <a:outerShdw blurRad="38100" dist="38100" dir="2700000" algn="tl">
                    <a:srgbClr val="000000">
                      <a:alpha val="43137"/>
                    </a:srgbClr>
                  </a:outerShdw>
                </a:effectLst>
              </a:rPr>
              <a:t>B-BBEE Key Sections to complete in SBD</a:t>
            </a:r>
          </a:p>
        </p:txBody>
      </p:sp>
      <p:sp>
        <p:nvSpPr>
          <p:cNvPr id="6"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21</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7175287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184666"/>
          </a:xfrm>
        </p:spPr>
        <p:txBody>
          <a:bodyPr/>
          <a:lstStyle/>
          <a:p>
            <a:pPr>
              <a:defRPr/>
            </a:pPr>
            <a:fld id="{6EBFA4D0-3530-4B6B-9F3B-7DF38293B480}" type="slidenum">
              <a:rPr lang="en-GB" smtClean="0">
                <a:solidFill>
                  <a:srgbClr val="6AAED8"/>
                </a:solidFill>
              </a:rPr>
              <a:pPr>
                <a:defRPr/>
              </a:pPr>
              <a:t>22</a:t>
            </a:fld>
            <a:endParaRPr lang="en-GB" dirty="0">
              <a:solidFill>
                <a:srgbClr val="6AAED8"/>
              </a:solidFill>
            </a:endParaRPr>
          </a:p>
        </p:txBody>
      </p:sp>
      <p:graphicFrame>
        <p:nvGraphicFramePr>
          <p:cNvPr id="58370" name="Object 2"/>
          <p:cNvGraphicFramePr>
            <a:graphicFrameLocks noChangeAspect="1"/>
          </p:cNvGraphicFramePr>
          <p:nvPr>
            <p:extLst>
              <p:ext uri="{D42A27DB-BD31-4B8C-83A1-F6EECF244321}">
                <p14:modId xmlns:p14="http://schemas.microsoft.com/office/powerpoint/2010/main" val="2421147956"/>
              </p:ext>
            </p:extLst>
          </p:nvPr>
        </p:nvGraphicFramePr>
        <p:xfrm>
          <a:off x="219808" y="831851"/>
          <a:ext cx="8944708" cy="10983913"/>
        </p:xfrm>
        <a:graphic>
          <a:graphicData uri="http://schemas.openxmlformats.org/presentationml/2006/ole">
            <mc:AlternateContent xmlns:mc="http://schemas.openxmlformats.org/markup-compatibility/2006">
              <mc:Choice xmlns:v="urn:schemas-microsoft-com:vml" Requires="v">
                <p:oleObj spid="_x0000_s92194" name="Document" r:id="rId3" imgW="6698864" imgH="7593209" progId="Word.Document.12">
                  <p:embed/>
                </p:oleObj>
              </mc:Choice>
              <mc:Fallback>
                <p:oleObj name="Document" r:id="rId3" imgW="6698864" imgH="7593209" progId="Word.Document.12">
                  <p:embed/>
                  <p:pic>
                    <p:nvPicPr>
                      <p:cNvPr id="0" name=""/>
                      <p:cNvPicPr>
                        <a:picLocks noChangeAspect="1" noChangeArrowheads="1"/>
                      </p:cNvPicPr>
                      <p:nvPr/>
                    </p:nvPicPr>
                    <p:blipFill>
                      <a:blip r:embed="rId4"/>
                      <a:srcRect/>
                      <a:stretch>
                        <a:fillRect/>
                      </a:stretch>
                    </p:blipFill>
                    <p:spPr bwMode="auto">
                      <a:xfrm>
                        <a:off x="219808" y="831851"/>
                        <a:ext cx="8944708" cy="1098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itle 1"/>
          <p:cNvSpPr txBox="1">
            <a:spLocks/>
          </p:cNvSpPr>
          <p:nvPr/>
        </p:nvSpPr>
        <p:spPr>
          <a:xfrm>
            <a:off x="0" y="285750"/>
            <a:ext cx="9144000" cy="261938"/>
          </a:xfrm>
          <a:prstGeom prst="rect">
            <a:avLst/>
          </a:prstGeom>
        </p:spPr>
        <p:txBody>
          <a:bodyPr lIns="360000"/>
          <a:lstStyle/>
          <a:p>
            <a:pPr fontAlgn="base">
              <a:lnSpc>
                <a:spcPct val="85000"/>
              </a:lnSpc>
              <a:spcBef>
                <a:spcPct val="0"/>
              </a:spcBef>
              <a:spcAft>
                <a:spcPct val="0"/>
              </a:spcAft>
              <a:defRPr/>
            </a:pPr>
            <a:r>
              <a:rPr lang="en-ZA" sz="2000" b="1" dirty="0">
                <a:solidFill>
                  <a:srgbClr val="FFFFFF"/>
                </a:solidFill>
                <a:effectLst>
                  <a:outerShdw blurRad="38100" dist="38100" dir="2700000" algn="tl">
                    <a:srgbClr val="000000">
                      <a:alpha val="43137"/>
                    </a:srgbClr>
                  </a:outerShdw>
                </a:effectLst>
              </a:rPr>
              <a:t>B-BBEE Key Sections to complete in </a:t>
            </a:r>
            <a:r>
              <a:rPr lang="en-ZA" sz="2000" b="1" dirty="0" smtClean="0">
                <a:solidFill>
                  <a:srgbClr val="FFFFFF"/>
                </a:solidFill>
                <a:effectLst>
                  <a:outerShdw blurRad="38100" dist="38100" dir="2700000" algn="tl">
                    <a:srgbClr val="000000">
                      <a:alpha val="43137"/>
                    </a:srgbClr>
                  </a:outerShdw>
                </a:effectLst>
              </a:rPr>
              <a:t>SBD continued…..</a:t>
            </a:r>
            <a:endParaRPr lang="en-ZA" sz="2000" b="1" dirty="0">
              <a:solidFill>
                <a:srgbClr val="FFFFFF"/>
              </a:solidFill>
              <a:effectLst>
                <a:outerShdw blurRad="38100" dist="38100" dir="2700000" algn="tl">
                  <a:srgbClr val="000000">
                    <a:alpha val="43137"/>
                  </a:srgbClr>
                </a:outerShdw>
              </a:effectLst>
            </a:endParaRPr>
          </a:p>
        </p:txBody>
      </p:sp>
      <p:sp>
        <p:nvSpPr>
          <p:cNvPr id="6"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22</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20773978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59519" y="864977"/>
            <a:ext cx="8799635" cy="5062924"/>
          </a:xfrm>
        </p:spPr>
        <p:txBody>
          <a:bodyPr/>
          <a:lstStyle/>
          <a:p>
            <a:pPr marL="0" indent="0">
              <a:buNone/>
            </a:pPr>
            <a:endParaRPr lang="en-ZA" kern="1200" dirty="0" smtClean="0">
              <a:solidFill>
                <a:schemeClr val="folHlink"/>
              </a:solidFill>
              <a:latin typeface="Arial" charset="0"/>
              <a:ea typeface="Times New Roman" pitchFamily="18" charset="0"/>
              <a:cs typeface="Tahoma" pitchFamily="34" charset="0"/>
            </a:endParaRPr>
          </a:p>
          <a:p>
            <a:pPr marL="1588" lvl="1" indent="0" algn="just">
              <a:buNone/>
            </a:pPr>
            <a:r>
              <a:rPr lang="x-none" sz="2000" kern="1200">
                <a:solidFill>
                  <a:schemeClr val="folHlink"/>
                </a:solidFill>
                <a:latin typeface="Arial" charset="0"/>
                <a:ea typeface="Times New Roman" pitchFamily="18" charset="0"/>
                <a:cs typeface="Tahoma" pitchFamily="34" charset="0"/>
              </a:rPr>
              <a:t>Sub-contracting</a:t>
            </a:r>
            <a:endParaRPr lang="en-ZA" sz="2000" kern="1200" dirty="0">
              <a:solidFill>
                <a:schemeClr val="folHlink"/>
              </a:solidFill>
              <a:latin typeface="Arial" charset="0"/>
              <a:ea typeface="Times New Roman" pitchFamily="18" charset="0"/>
              <a:cs typeface="Tahoma" pitchFamily="34" charset="0"/>
            </a:endParaRPr>
          </a:p>
          <a:p>
            <a:pPr marL="0" indent="0" algn="just">
              <a:buNone/>
            </a:pPr>
            <a:endParaRPr lang="en-ZA" dirty="0"/>
          </a:p>
          <a:p>
            <a:pPr algn="just"/>
            <a:r>
              <a:rPr lang="x-none" kern="1200">
                <a:solidFill>
                  <a:schemeClr val="folHlink"/>
                </a:solidFill>
                <a:latin typeface="Arial" charset="0"/>
                <a:ea typeface="Times New Roman" pitchFamily="18" charset="0"/>
                <a:cs typeface="Tahoma" pitchFamily="34" charset="0"/>
              </a:rPr>
              <a:t>Bidders who want to claim preference points will have to comply fully with regulations </a:t>
            </a:r>
            <a:r>
              <a:rPr lang="en-ZA" kern="1200" dirty="0" smtClean="0">
                <a:solidFill>
                  <a:schemeClr val="folHlink"/>
                </a:solidFill>
                <a:latin typeface="Arial" charset="0"/>
                <a:ea typeface="Times New Roman" pitchFamily="18" charset="0"/>
                <a:cs typeface="Tahoma" pitchFamily="34" charset="0"/>
              </a:rPr>
              <a:t>12</a:t>
            </a:r>
            <a:r>
              <a:rPr lang="x-none" kern="1200" smtClean="0">
                <a:solidFill>
                  <a:schemeClr val="folHlink"/>
                </a:solidFill>
                <a:latin typeface="Arial" charset="0"/>
                <a:ea typeface="Times New Roman" pitchFamily="18" charset="0"/>
                <a:cs typeface="Tahoma" pitchFamily="34" charset="0"/>
              </a:rPr>
              <a:t> of </a:t>
            </a:r>
            <a:r>
              <a:rPr lang="x-none" kern="1200">
                <a:solidFill>
                  <a:schemeClr val="folHlink"/>
                </a:solidFill>
                <a:latin typeface="Arial" charset="0"/>
                <a:ea typeface="Times New Roman" pitchFamily="18" charset="0"/>
                <a:cs typeface="Tahoma" pitchFamily="34" charset="0"/>
              </a:rPr>
              <a:t>the </a:t>
            </a:r>
            <a:r>
              <a:rPr lang="en-ZA" kern="1200" dirty="0">
                <a:solidFill>
                  <a:schemeClr val="folHlink"/>
                </a:solidFill>
                <a:latin typeface="Arial" charset="0"/>
                <a:ea typeface="Times New Roman" pitchFamily="18" charset="0"/>
                <a:cs typeface="Tahoma" pitchFamily="34" charset="0"/>
              </a:rPr>
              <a:t>P</a:t>
            </a:r>
            <a:r>
              <a:rPr lang="x-none" kern="1200">
                <a:solidFill>
                  <a:schemeClr val="folHlink"/>
                </a:solidFill>
                <a:latin typeface="Arial" charset="0"/>
                <a:ea typeface="Times New Roman" pitchFamily="18" charset="0"/>
                <a:cs typeface="Tahoma" pitchFamily="34" charset="0"/>
              </a:rPr>
              <a:t>referential </a:t>
            </a:r>
            <a:r>
              <a:rPr lang="en-ZA" kern="1200" dirty="0">
                <a:solidFill>
                  <a:schemeClr val="folHlink"/>
                </a:solidFill>
                <a:latin typeface="Arial" charset="0"/>
                <a:ea typeface="Times New Roman" pitchFamily="18" charset="0"/>
                <a:cs typeface="Tahoma" pitchFamily="34" charset="0"/>
              </a:rPr>
              <a:t>P</a:t>
            </a:r>
            <a:r>
              <a:rPr lang="x-none" kern="1200">
                <a:solidFill>
                  <a:schemeClr val="folHlink"/>
                </a:solidFill>
                <a:latin typeface="Arial" charset="0"/>
                <a:ea typeface="Times New Roman" pitchFamily="18" charset="0"/>
                <a:cs typeface="Tahoma" pitchFamily="34" charset="0"/>
              </a:rPr>
              <a:t>rocurement </a:t>
            </a:r>
            <a:r>
              <a:rPr lang="en-ZA" kern="1200" dirty="0">
                <a:solidFill>
                  <a:schemeClr val="folHlink"/>
                </a:solidFill>
                <a:latin typeface="Arial" charset="0"/>
                <a:ea typeface="Times New Roman" pitchFamily="18" charset="0"/>
                <a:cs typeface="Tahoma" pitchFamily="34" charset="0"/>
              </a:rPr>
              <a:t>R</a:t>
            </a:r>
            <a:r>
              <a:rPr lang="x-none" kern="1200">
                <a:solidFill>
                  <a:schemeClr val="folHlink"/>
                </a:solidFill>
                <a:latin typeface="Arial" charset="0"/>
                <a:ea typeface="Times New Roman" pitchFamily="18" charset="0"/>
                <a:cs typeface="Tahoma" pitchFamily="34" charset="0"/>
              </a:rPr>
              <a:t>egulations, </a:t>
            </a:r>
            <a:r>
              <a:rPr lang="x-none" kern="1200" smtClean="0">
                <a:solidFill>
                  <a:schemeClr val="folHlink"/>
                </a:solidFill>
                <a:latin typeface="Arial" charset="0"/>
                <a:ea typeface="Times New Roman" pitchFamily="18" charset="0"/>
                <a:cs typeface="Tahoma" pitchFamily="34" charset="0"/>
              </a:rPr>
              <a:t>201</a:t>
            </a:r>
            <a:r>
              <a:rPr lang="en-ZA" kern="1200" dirty="0" smtClean="0">
                <a:solidFill>
                  <a:schemeClr val="folHlink"/>
                </a:solidFill>
                <a:latin typeface="Arial" charset="0"/>
                <a:ea typeface="Times New Roman" pitchFamily="18" charset="0"/>
                <a:cs typeface="Tahoma" pitchFamily="34" charset="0"/>
              </a:rPr>
              <a:t>7</a:t>
            </a:r>
            <a:r>
              <a:rPr lang="x-none" kern="1200" smtClean="0">
                <a:solidFill>
                  <a:schemeClr val="folHlink"/>
                </a:solidFill>
                <a:latin typeface="Arial" charset="0"/>
                <a:ea typeface="Times New Roman" pitchFamily="18" charset="0"/>
                <a:cs typeface="Tahoma" pitchFamily="34" charset="0"/>
              </a:rPr>
              <a:t> </a:t>
            </a:r>
            <a:r>
              <a:rPr lang="x-none" kern="1200">
                <a:solidFill>
                  <a:schemeClr val="folHlink"/>
                </a:solidFill>
                <a:latin typeface="Arial" charset="0"/>
                <a:ea typeface="Times New Roman" pitchFamily="18" charset="0"/>
                <a:cs typeface="Tahoma" pitchFamily="34" charset="0"/>
              </a:rPr>
              <a:t>with regard to </a:t>
            </a:r>
            <a:r>
              <a:rPr lang="x-none" kern="1200" smtClean="0">
                <a:solidFill>
                  <a:schemeClr val="folHlink"/>
                </a:solidFill>
                <a:latin typeface="Arial" charset="0"/>
                <a:ea typeface="Times New Roman" pitchFamily="18" charset="0"/>
                <a:cs typeface="Tahoma" pitchFamily="34" charset="0"/>
              </a:rPr>
              <a:t>sub</a:t>
            </a:r>
            <a:r>
              <a:rPr lang="en-ZA" kern="1200" dirty="0" smtClean="0">
                <a:solidFill>
                  <a:schemeClr val="folHlink"/>
                </a:solidFill>
                <a:latin typeface="Arial" charset="0"/>
                <a:ea typeface="Times New Roman" pitchFamily="18" charset="0"/>
                <a:cs typeface="Tahoma" pitchFamily="34" charset="0"/>
              </a:rPr>
              <a:t>-</a:t>
            </a:r>
            <a:r>
              <a:rPr lang="x-none" kern="1200" smtClean="0">
                <a:solidFill>
                  <a:schemeClr val="folHlink"/>
                </a:solidFill>
                <a:latin typeface="Arial" charset="0"/>
                <a:ea typeface="Times New Roman" pitchFamily="18" charset="0"/>
                <a:cs typeface="Tahoma" pitchFamily="34" charset="0"/>
              </a:rPr>
              <a:t>contracting</a:t>
            </a:r>
            <a:r>
              <a:rPr lang="en-ZA" kern="1200" dirty="0">
                <a:solidFill>
                  <a:schemeClr val="folHlink"/>
                </a:solidFill>
                <a:latin typeface="Arial" charset="0"/>
                <a:ea typeface="Times New Roman" pitchFamily="18" charset="0"/>
                <a:cs typeface="Tahoma" pitchFamily="34" charset="0"/>
              </a:rPr>
              <a:t>:</a:t>
            </a:r>
          </a:p>
          <a:p>
            <a:pPr marL="0" indent="0">
              <a:buNone/>
            </a:pPr>
            <a:endParaRPr lang="en-ZA" kern="1200" dirty="0">
              <a:solidFill>
                <a:schemeClr val="folHlink"/>
              </a:solidFill>
              <a:latin typeface="Arial" charset="0"/>
              <a:ea typeface="Times New Roman" pitchFamily="18" charset="0"/>
              <a:cs typeface="Tahoma" pitchFamily="34" charset="0"/>
            </a:endParaRPr>
          </a:p>
          <a:p>
            <a:pPr marL="0" indent="0">
              <a:buNone/>
            </a:pPr>
            <a:r>
              <a:rPr lang="x-none" kern="1200" smtClean="0">
                <a:solidFill>
                  <a:schemeClr val="folHlink"/>
                </a:solidFill>
                <a:latin typeface="Arial" charset="0"/>
                <a:ea typeface="Times New Roman" pitchFamily="18" charset="0"/>
                <a:cs typeface="Tahoma" pitchFamily="34" charset="0"/>
              </a:rPr>
              <a:t>Regulation </a:t>
            </a:r>
            <a:r>
              <a:rPr lang="en-ZA" kern="1200" dirty="0" smtClean="0">
                <a:solidFill>
                  <a:schemeClr val="folHlink"/>
                </a:solidFill>
                <a:latin typeface="Arial" charset="0"/>
                <a:ea typeface="Times New Roman" pitchFamily="18" charset="0"/>
                <a:cs typeface="Tahoma" pitchFamily="34" charset="0"/>
              </a:rPr>
              <a:t>12</a:t>
            </a:r>
            <a:r>
              <a:rPr lang="x-none" kern="1200" smtClean="0">
                <a:solidFill>
                  <a:schemeClr val="folHlink"/>
                </a:solidFill>
                <a:latin typeface="Arial" charset="0"/>
                <a:ea typeface="Times New Roman" pitchFamily="18" charset="0"/>
                <a:cs typeface="Tahoma" pitchFamily="34" charset="0"/>
              </a:rPr>
              <a:t>(</a:t>
            </a:r>
            <a:r>
              <a:rPr lang="en-ZA" kern="1200" dirty="0" smtClean="0">
                <a:solidFill>
                  <a:schemeClr val="folHlink"/>
                </a:solidFill>
                <a:latin typeface="Arial" charset="0"/>
                <a:ea typeface="Times New Roman" pitchFamily="18" charset="0"/>
                <a:cs typeface="Tahoma" pitchFamily="34" charset="0"/>
              </a:rPr>
              <a:t>3</a:t>
            </a:r>
            <a:r>
              <a:rPr lang="x-none" kern="1200" smtClean="0">
                <a:solidFill>
                  <a:schemeClr val="folHlink"/>
                </a:solidFill>
                <a:latin typeface="Arial" charset="0"/>
                <a:ea typeface="Times New Roman" pitchFamily="18" charset="0"/>
                <a:cs typeface="Tahoma" pitchFamily="34" charset="0"/>
              </a:rPr>
              <a:t>) </a:t>
            </a:r>
            <a:endParaRPr lang="en-ZA" kern="1200" dirty="0" smtClean="0">
              <a:solidFill>
                <a:schemeClr val="folHlink"/>
              </a:solidFill>
              <a:latin typeface="Arial" charset="0"/>
              <a:ea typeface="Times New Roman" pitchFamily="18" charset="0"/>
              <a:cs typeface="Tahoma" pitchFamily="34" charset="0"/>
            </a:endParaRPr>
          </a:p>
          <a:p>
            <a:pPr marL="0" indent="0">
              <a:buNone/>
            </a:pPr>
            <a:endParaRPr lang="en-ZA" kern="1200" dirty="0">
              <a:solidFill>
                <a:schemeClr val="folHlink"/>
              </a:solidFill>
              <a:latin typeface="Arial" charset="0"/>
              <a:ea typeface="Times New Roman" pitchFamily="18" charset="0"/>
              <a:cs typeface="Tahoma" pitchFamily="34" charset="0"/>
            </a:endParaRPr>
          </a:p>
          <a:p>
            <a:pPr algn="just"/>
            <a:r>
              <a:rPr lang="x-none" kern="1200">
                <a:solidFill>
                  <a:schemeClr val="folHlink"/>
                </a:solidFill>
                <a:latin typeface="Arial" charset="0"/>
                <a:ea typeface="Times New Roman" pitchFamily="18" charset="0"/>
                <a:cs typeface="Tahoma" pitchFamily="34" charset="0"/>
              </a:rPr>
              <a:t>A person awarded a contract may not sub-contract more than 25% of the value of the contract to any other enterprise that does not have an equal or higher B-BBEE status level than the person concerned, unless the contract is sub-contracted to an Exempted Micro Enterprise that has the capability and ability to execute the sub-contract</a:t>
            </a:r>
            <a:r>
              <a:rPr lang="x-none" kern="1200" smtClean="0">
                <a:solidFill>
                  <a:schemeClr val="folHlink"/>
                </a:solidFill>
                <a:latin typeface="Arial" charset="0"/>
                <a:ea typeface="Times New Roman" pitchFamily="18" charset="0"/>
                <a:cs typeface="Tahoma" pitchFamily="34" charset="0"/>
              </a:rPr>
              <a:t>.</a:t>
            </a:r>
            <a:endParaRPr lang="en-ZA" kern="1200" dirty="0" smtClean="0">
              <a:solidFill>
                <a:schemeClr val="folHlink"/>
              </a:solidFill>
              <a:latin typeface="Arial" charset="0"/>
              <a:ea typeface="Times New Roman" pitchFamily="18" charset="0"/>
              <a:cs typeface="Tahoma" pitchFamily="34" charset="0"/>
            </a:endParaRPr>
          </a:p>
          <a:p>
            <a:pPr marL="0" indent="0" algn="just">
              <a:buNone/>
            </a:pPr>
            <a:endParaRPr lang="en-ZA" kern="1200" dirty="0" smtClean="0">
              <a:solidFill>
                <a:schemeClr val="folHlink"/>
              </a:solidFill>
              <a:latin typeface="Arial" charset="0"/>
              <a:ea typeface="Times New Roman" pitchFamily="18" charset="0"/>
              <a:cs typeface="Tahoma" pitchFamily="34" charset="0"/>
            </a:endParaRPr>
          </a:p>
          <a:p>
            <a:pPr marL="0" indent="0" algn="just">
              <a:buNone/>
            </a:pPr>
            <a:r>
              <a:rPr lang="en-ZA" kern="1200" dirty="0" smtClean="0">
                <a:solidFill>
                  <a:schemeClr val="folHlink"/>
                </a:solidFill>
                <a:latin typeface="Arial" charset="0"/>
                <a:ea typeface="Times New Roman" pitchFamily="18" charset="0"/>
                <a:cs typeface="Tahoma" pitchFamily="34" charset="0"/>
              </a:rPr>
              <a:t>Regulation 9 (1)</a:t>
            </a:r>
          </a:p>
          <a:p>
            <a:pPr algn="just"/>
            <a:endParaRPr lang="en-ZA" kern="1200" dirty="0" smtClean="0">
              <a:solidFill>
                <a:schemeClr val="folHlink"/>
              </a:solidFill>
              <a:latin typeface="Arial" charset="0"/>
              <a:ea typeface="Times New Roman" pitchFamily="18" charset="0"/>
              <a:cs typeface="Tahoma" pitchFamily="34" charset="0"/>
            </a:endParaRPr>
          </a:p>
          <a:p>
            <a:pPr algn="just"/>
            <a:r>
              <a:rPr lang="en-ZA" kern="1200" dirty="0" smtClean="0">
                <a:solidFill>
                  <a:schemeClr val="folHlink"/>
                </a:solidFill>
                <a:latin typeface="Arial" charset="0"/>
                <a:ea typeface="Times New Roman" pitchFamily="18" charset="0"/>
                <a:cs typeface="Tahoma" pitchFamily="34" charset="0"/>
              </a:rPr>
              <a:t>For a contract above R30 million, an organ of state must apply subcontracting to advance designated groups</a:t>
            </a:r>
          </a:p>
          <a:p>
            <a:pPr algn="just"/>
            <a:endParaRPr lang="en-ZA" kern="1200" dirty="0" smtClean="0">
              <a:solidFill>
                <a:schemeClr val="folHlink"/>
              </a:solidFill>
              <a:latin typeface="Arial" charset="0"/>
              <a:ea typeface="Times New Roman" pitchFamily="18" charset="0"/>
              <a:cs typeface="Tahoma" pitchFamily="34" charset="0"/>
            </a:endParaRPr>
          </a:p>
          <a:p>
            <a:pPr marL="0" lvl="1" indent="0" algn="just">
              <a:buClrTx/>
              <a:buNone/>
            </a:pPr>
            <a:r>
              <a:rPr lang="en-ZA" sz="2000" b="1" kern="1200" dirty="0" smtClean="0">
                <a:solidFill>
                  <a:schemeClr val="folHlink"/>
                </a:solidFill>
                <a:latin typeface="Arial" charset="0"/>
                <a:ea typeface="Times New Roman" pitchFamily="18" charset="0"/>
                <a:cs typeface="Tahoma" pitchFamily="34" charset="0"/>
              </a:rPr>
              <a:t>     </a:t>
            </a:r>
            <a:endParaRPr lang="en-ZA" kern="1200" dirty="0">
              <a:solidFill>
                <a:schemeClr val="folHlink"/>
              </a:solidFill>
              <a:latin typeface="Arial" charset="0"/>
              <a:ea typeface="Times New Roman" pitchFamily="18" charset="0"/>
              <a:cs typeface="Tahoma" pitchFamily="34" charset="0"/>
            </a:endParaRPr>
          </a:p>
        </p:txBody>
      </p:sp>
      <p:sp>
        <p:nvSpPr>
          <p:cNvPr id="3" name="Title 2"/>
          <p:cNvSpPr>
            <a:spLocks noGrp="1"/>
          </p:cNvSpPr>
          <p:nvPr>
            <p:ph type="title"/>
          </p:nvPr>
        </p:nvSpPr>
        <p:spPr>
          <a:xfrm>
            <a:off x="172917" y="338752"/>
            <a:ext cx="8853854" cy="261610"/>
          </a:xfrm>
        </p:spPr>
        <p:txBody>
          <a:bodyPr/>
          <a:lstStyle/>
          <a:p>
            <a:r>
              <a:rPr lang="en-ZA" sz="2000" dirty="0" smtClean="0"/>
              <a:t>Sub-contracting</a:t>
            </a:r>
            <a:endParaRPr lang="en-ZA" sz="2000" dirty="0"/>
          </a:p>
        </p:txBody>
      </p:sp>
      <p:sp>
        <p:nvSpPr>
          <p:cNvPr id="5" name="Slide Number Placeholder 2"/>
          <p:cNvSpPr txBox="1">
            <a:spLocks/>
          </p:cNvSpPr>
          <p:nvPr/>
        </p:nvSpPr>
        <p:spPr>
          <a:xfrm flipH="1">
            <a:off x="7430813" y="6521779"/>
            <a:ext cx="504496" cy="296862"/>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23</a:t>
            </a:fld>
            <a:endParaRPr lang="en-ZA" sz="1200" dirty="0">
              <a:solidFill>
                <a:srgbClr val="000000"/>
              </a:solidFill>
            </a:endParaRPr>
          </a:p>
        </p:txBody>
      </p:sp>
    </p:spTree>
    <p:extLst>
      <p:ext uri="{BB962C8B-B14F-4D97-AF65-F5344CB8AC3E}">
        <p14:creationId xmlns:p14="http://schemas.microsoft.com/office/powerpoint/2010/main" val="20640071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27957" y="1087398"/>
            <a:ext cx="8799635" cy="5109091"/>
          </a:xfrm>
        </p:spPr>
        <p:txBody>
          <a:bodyPr/>
          <a:lstStyle/>
          <a:p>
            <a:pPr marL="0" lvl="1" indent="0" algn="just">
              <a:buClrTx/>
              <a:buNone/>
            </a:pPr>
            <a:r>
              <a:rPr lang="en-ZA" sz="2000" b="1" kern="1200" dirty="0">
                <a:solidFill>
                  <a:schemeClr val="folHlink"/>
                </a:solidFill>
                <a:latin typeface="Arial" charset="0"/>
                <a:ea typeface="Times New Roman" pitchFamily="18" charset="0"/>
                <a:cs typeface="Tahoma" pitchFamily="34" charset="0"/>
              </a:rPr>
              <a:t>Proof of Existence:  </a:t>
            </a:r>
            <a:r>
              <a:rPr lang="x-none" sz="2000" b="1" kern="1200">
                <a:solidFill>
                  <a:schemeClr val="folHlink"/>
                </a:solidFill>
                <a:latin typeface="Arial" charset="0"/>
                <a:ea typeface="Times New Roman" pitchFamily="18" charset="0"/>
                <a:cs typeface="Tahoma" pitchFamily="34" charset="0"/>
              </a:rPr>
              <a:t>Joint Ventures and/or Sub-Contracting</a:t>
            </a:r>
            <a:endParaRPr lang="en-ZA" sz="2000" b="1" kern="1200" dirty="0">
              <a:solidFill>
                <a:schemeClr val="folHlink"/>
              </a:solidFill>
              <a:latin typeface="Arial" charset="0"/>
              <a:ea typeface="Times New Roman" pitchFamily="18" charset="0"/>
              <a:cs typeface="Tahoma" pitchFamily="34" charset="0"/>
            </a:endParaRPr>
          </a:p>
          <a:p>
            <a:pPr algn="just"/>
            <a:endParaRPr lang="en-ZA" kern="1200" dirty="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r>
              <a:rPr lang="x-none" sz="1800" kern="1200">
                <a:solidFill>
                  <a:schemeClr val="folHlink"/>
                </a:solidFill>
                <a:latin typeface="Arial" charset="0"/>
                <a:ea typeface="Times New Roman" pitchFamily="18" charset="0"/>
                <a:cs typeface="Tahoma" pitchFamily="34" charset="0"/>
              </a:rPr>
              <a:t>Bidders must submit concrete proof of the existence of joint ventures and/or sub-contracting arrangements. SARS will accept signed agreements as acceptable proof of the existence of a joint venture and/or sub-contracting arrangement. </a:t>
            </a:r>
            <a:endParaRPr lang="en-ZA" sz="1800" kern="1200" dirty="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endParaRPr lang="en-ZA" sz="1800" kern="1200" dirty="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r>
              <a:rPr lang="x-none" sz="1800" kern="1200">
                <a:solidFill>
                  <a:schemeClr val="folHlink"/>
                </a:solidFill>
                <a:latin typeface="Arial" charset="0"/>
                <a:ea typeface="Times New Roman" pitchFamily="18" charset="0"/>
                <a:cs typeface="Tahoma" pitchFamily="34" charset="0"/>
              </a:rPr>
              <a:t>The joint venture and/or sub-contracting agreements must clearly set out the roles and responsibilities of the primary Bidder and the joint venture and/or sub-contracting party. The agreement must also clearly identify the primary Bidder, who shall be given the power of attorney to bind the other party/parties in respect of matters pertaining to the joint venture and/or sub-contracting arrangement</a:t>
            </a:r>
            <a:r>
              <a:rPr lang="x-none" sz="1800"/>
              <a:t>. </a:t>
            </a:r>
            <a:endParaRPr lang="en-ZA" kern="1200" dirty="0">
              <a:solidFill>
                <a:schemeClr val="folHlink"/>
              </a:solidFill>
              <a:latin typeface="Arial" charset="0"/>
              <a:ea typeface="Times New Roman" pitchFamily="18" charset="0"/>
              <a:cs typeface="Tahoma" pitchFamily="34" charset="0"/>
            </a:endParaRPr>
          </a:p>
          <a:p>
            <a:pPr marL="0" lvl="1" indent="0" algn="just">
              <a:buClrTx/>
              <a:buNone/>
            </a:pPr>
            <a:endParaRPr lang="en-ZA" sz="2000" kern="1200" dirty="0" smtClean="0">
              <a:solidFill>
                <a:schemeClr val="folHlink"/>
              </a:solidFill>
              <a:latin typeface="Arial" charset="0"/>
              <a:ea typeface="Times New Roman" pitchFamily="18" charset="0"/>
              <a:cs typeface="Tahoma" pitchFamily="34" charset="0"/>
            </a:endParaRPr>
          </a:p>
          <a:p>
            <a:pPr marL="0" lvl="1" indent="0" algn="just">
              <a:buClrTx/>
              <a:buNone/>
            </a:pPr>
            <a:r>
              <a:rPr lang="x-none" sz="2000" b="1" kern="1200" smtClean="0">
                <a:solidFill>
                  <a:schemeClr val="folHlink"/>
                </a:solidFill>
                <a:latin typeface="Arial" charset="0"/>
                <a:ea typeface="Times New Roman" pitchFamily="18" charset="0"/>
                <a:cs typeface="Tahoma" pitchFamily="34" charset="0"/>
              </a:rPr>
              <a:t>Joint </a:t>
            </a:r>
            <a:r>
              <a:rPr lang="x-none" sz="2000" b="1" kern="1200">
                <a:solidFill>
                  <a:schemeClr val="folHlink"/>
                </a:solidFill>
                <a:latin typeface="Arial" charset="0"/>
                <a:ea typeface="Times New Roman" pitchFamily="18" charset="0"/>
                <a:cs typeface="Tahoma" pitchFamily="34" charset="0"/>
              </a:rPr>
              <a:t>Ventures and </a:t>
            </a:r>
            <a:r>
              <a:rPr lang="x-none" sz="2000" b="1" kern="1200" smtClean="0">
                <a:solidFill>
                  <a:schemeClr val="folHlink"/>
                </a:solidFill>
                <a:latin typeface="Arial" charset="0"/>
                <a:ea typeface="Times New Roman" pitchFamily="18" charset="0"/>
                <a:cs typeface="Tahoma" pitchFamily="34" charset="0"/>
              </a:rPr>
              <a:t>Consortiums</a:t>
            </a:r>
            <a:endParaRPr lang="en-ZA" sz="2000" b="1" kern="1200" dirty="0" smtClean="0">
              <a:solidFill>
                <a:schemeClr val="folHlink"/>
              </a:solidFill>
              <a:latin typeface="Arial" charset="0"/>
              <a:ea typeface="Times New Roman" pitchFamily="18" charset="0"/>
              <a:cs typeface="Tahoma" pitchFamily="34" charset="0"/>
            </a:endParaRPr>
          </a:p>
          <a:p>
            <a:pPr marL="0" lvl="1" indent="0" algn="just">
              <a:buClrTx/>
              <a:buNone/>
            </a:pPr>
            <a:endParaRPr lang="en-ZA" sz="2000" kern="1200" dirty="0">
              <a:solidFill>
                <a:schemeClr val="folHlink"/>
              </a:solidFill>
              <a:latin typeface="Arial" charset="0"/>
              <a:ea typeface="Times New Roman" pitchFamily="18" charset="0"/>
              <a:cs typeface="Tahoma" pitchFamily="34" charset="0"/>
            </a:endParaRPr>
          </a:p>
          <a:p>
            <a:pPr algn="just"/>
            <a:r>
              <a:rPr lang="x-none" kern="1200">
                <a:solidFill>
                  <a:schemeClr val="folHlink"/>
                </a:solidFill>
                <a:latin typeface="Arial" charset="0"/>
                <a:ea typeface="Times New Roman" pitchFamily="18" charset="0"/>
                <a:cs typeface="Tahoma" pitchFamily="34" charset="0"/>
              </a:rPr>
              <a:t>Incorporated JVs must submit the B-BBEE status of the entity. Unincorporated JVs must submit a consolidated B-BBEE certificate as if they were a group structure for every separate Bid.</a:t>
            </a:r>
            <a:endParaRPr lang="en-ZA" kern="1200" dirty="0">
              <a:solidFill>
                <a:schemeClr val="folHlink"/>
              </a:solidFill>
              <a:latin typeface="Arial" charset="0"/>
              <a:ea typeface="Times New Roman" pitchFamily="18" charset="0"/>
              <a:cs typeface="Tahoma" pitchFamily="34" charset="0"/>
            </a:endParaRPr>
          </a:p>
          <a:p>
            <a:pPr marL="0" indent="0" algn="just">
              <a:buNone/>
            </a:pPr>
            <a:endParaRPr lang="en-ZA" dirty="0"/>
          </a:p>
        </p:txBody>
      </p:sp>
      <p:sp>
        <p:nvSpPr>
          <p:cNvPr id="3" name="Title 2"/>
          <p:cNvSpPr>
            <a:spLocks noGrp="1"/>
          </p:cNvSpPr>
          <p:nvPr>
            <p:ph type="title"/>
          </p:nvPr>
        </p:nvSpPr>
        <p:spPr>
          <a:xfrm>
            <a:off x="172917" y="221364"/>
            <a:ext cx="8853854" cy="261610"/>
          </a:xfrm>
        </p:spPr>
        <p:txBody>
          <a:bodyPr/>
          <a:lstStyle/>
          <a:p>
            <a:r>
              <a:rPr lang="en-ZA" sz="2000" dirty="0" smtClean="0"/>
              <a:t>Joint Ventures</a:t>
            </a:r>
            <a:endParaRPr lang="en-ZA" sz="2000" dirty="0"/>
          </a:p>
        </p:txBody>
      </p:sp>
      <p:sp>
        <p:nvSpPr>
          <p:cNvPr id="5" name="Slide Number Placeholder 2"/>
          <p:cNvSpPr txBox="1">
            <a:spLocks/>
          </p:cNvSpPr>
          <p:nvPr/>
        </p:nvSpPr>
        <p:spPr>
          <a:xfrm>
            <a:off x="7409793" y="6535852"/>
            <a:ext cx="633528" cy="296862"/>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24</a:t>
            </a:fld>
            <a:endParaRPr lang="en-ZA" sz="1200" dirty="0">
              <a:solidFill>
                <a:srgbClr val="000000"/>
              </a:solidFill>
            </a:endParaRPr>
          </a:p>
        </p:txBody>
      </p:sp>
    </p:spTree>
    <p:extLst>
      <p:ext uri="{BB962C8B-B14F-4D97-AF65-F5344CB8AC3E}">
        <p14:creationId xmlns:p14="http://schemas.microsoft.com/office/powerpoint/2010/main" val="41676304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25</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a:t>
            </a:r>
            <a:r>
              <a:rPr lang="en-ZA" sz="2000" b="1" dirty="0">
                <a:solidFill>
                  <a:srgbClr val="BFBFBF"/>
                </a:solidFill>
              </a:rPr>
              <a:t>Price and BBBEE</a:t>
            </a:r>
          </a:p>
          <a:p>
            <a:pPr marL="228600" indent="-228600">
              <a:lnSpc>
                <a:spcPct val="135000"/>
              </a:lnSpc>
              <a:spcBef>
                <a:spcPct val="75000"/>
              </a:spcBef>
              <a:spcAft>
                <a:spcPct val="10000"/>
              </a:spcAft>
              <a:buClr>
                <a:schemeClr val="accent1"/>
              </a:buClr>
            </a:pPr>
            <a:r>
              <a:rPr lang="en-ZA" sz="2000" b="1" dirty="0">
                <a:solidFill>
                  <a:srgbClr val="FF0000"/>
                </a:solidFill>
              </a:rPr>
              <a:t>6</a:t>
            </a:r>
            <a:r>
              <a:rPr lang="en-ZA" sz="2000" b="1" dirty="0" smtClean="0">
                <a:solidFill>
                  <a:srgbClr val="FF0000"/>
                </a:solidFill>
              </a:rPr>
              <a:t>. Draft </a:t>
            </a:r>
            <a:r>
              <a:rPr lang="en-ZA" sz="2000" b="1" dirty="0">
                <a:solidFill>
                  <a:srgbClr val="FF0000"/>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28869854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76944"/>
          </a:xfrm>
        </p:spPr>
        <p:txBody>
          <a:bodyPr/>
          <a:lstStyle/>
          <a:p>
            <a:pPr>
              <a:defRPr/>
            </a:pPr>
            <a:fld id="{6EBFA4D0-3530-4B6B-9F3B-7DF38293B480}" type="slidenum">
              <a:rPr lang="en-GB" smtClean="0"/>
              <a:pPr>
                <a:defRPr/>
              </a:pPr>
              <a:t>26</a:t>
            </a:fld>
            <a:endParaRPr lang="en-GB" dirty="0"/>
          </a:p>
        </p:txBody>
      </p:sp>
      <p:sp>
        <p:nvSpPr>
          <p:cNvPr id="5"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Service Level Agreement</a:t>
            </a:r>
          </a:p>
        </p:txBody>
      </p:sp>
      <p:sp>
        <p:nvSpPr>
          <p:cNvPr id="6" name="Content Placeholder 2"/>
          <p:cNvSpPr txBox="1">
            <a:spLocks/>
          </p:cNvSpPr>
          <p:nvPr/>
        </p:nvSpPr>
        <p:spPr>
          <a:xfrm>
            <a:off x="94933" y="902334"/>
            <a:ext cx="8793162" cy="4563045"/>
          </a:xfrm>
          <a:prstGeom prst="rect">
            <a:avLst/>
          </a:prstGeom>
        </p:spPr>
        <p:txBody>
          <a:bodyPr/>
          <a:lst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a:lstStyle>
          <a:p>
            <a:pPr marL="0" indent="0" algn="just">
              <a:buFontTx/>
              <a:buNone/>
            </a:pPr>
            <a:r>
              <a:rPr lang="en-GB" kern="0" dirty="0" smtClean="0">
                <a:solidFill>
                  <a:schemeClr val="tx2">
                    <a:lumMod val="75000"/>
                  </a:schemeClr>
                </a:solidFill>
                <a:latin typeface="Arial" panose="020B0604020202020204" pitchFamily="34" charset="0"/>
                <a:cs typeface="Arial" panose="020B0604020202020204" pitchFamily="34" charset="0"/>
              </a:rPr>
              <a:t> </a:t>
            </a:r>
            <a:endParaRPr lang="en-ZA" kern="0" dirty="0" smtClean="0">
              <a:solidFill>
                <a:schemeClr val="tx2">
                  <a:lumMod val="75000"/>
                </a:schemeClr>
              </a:solidFill>
              <a:latin typeface="Arial" panose="020B0604020202020204" pitchFamily="34" charset="0"/>
              <a:cs typeface="Arial" panose="020B0604020202020204" pitchFamily="34" charset="0"/>
            </a:endParaRPr>
          </a:p>
          <a:p>
            <a:pPr marL="0" indent="0" algn="just">
              <a:buNone/>
            </a:pPr>
            <a:r>
              <a:rPr lang="en-ZA" sz="1800" kern="0" dirty="0">
                <a:solidFill>
                  <a:schemeClr val="tx2">
                    <a:lumMod val="75000"/>
                  </a:schemeClr>
                </a:solidFill>
                <a:latin typeface="Arial" panose="020B0604020202020204" pitchFamily="34" charset="0"/>
                <a:cs typeface="Arial" panose="020B0604020202020204" pitchFamily="34" charset="0"/>
              </a:rPr>
              <a:t>Service Providers are requested to: </a:t>
            </a:r>
            <a:endParaRPr lang="en-ZA" sz="1800" kern="0" dirty="0" smtClean="0">
              <a:solidFill>
                <a:schemeClr val="tx2">
                  <a:lumMod val="75000"/>
                </a:schemeClr>
              </a:solidFill>
              <a:latin typeface="Arial" panose="020B0604020202020204" pitchFamily="34" charset="0"/>
              <a:cs typeface="Arial" panose="020B0604020202020204" pitchFamily="34" charset="0"/>
            </a:endParaRPr>
          </a:p>
          <a:p>
            <a:pPr marL="0" indent="0" algn="just">
              <a:buNone/>
            </a:pPr>
            <a:endParaRPr lang="en-ZA" sz="1800" kern="0" dirty="0">
              <a:solidFill>
                <a:schemeClr val="tx2">
                  <a:lumMod val="75000"/>
                </a:schemeClr>
              </a:solidFill>
              <a:latin typeface="Arial" panose="020B0604020202020204" pitchFamily="34" charset="0"/>
              <a:cs typeface="Arial" panose="020B0604020202020204" pitchFamily="34" charset="0"/>
            </a:endParaRPr>
          </a:p>
          <a:p>
            <a:pPr algn="just">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Comment on the terms and conditions set out in the </a:t>
            </a:r>
            <a:r>
              <a:rPr lang="en-ZA" sz="1800" kern="0" dirty="0" smtClean="0">
                <a:solidFill>
                  <a:schemeClr val="tx2">
                    <a:lumMod val="75000"/>
                  </a:schemeClr>
                </a:solidFill>
                <a:latin typeface="Arial" panose="020B0604020202020204" pitchFamily="34" charset="0"/>
                <a:cs typeface="Arial" panose="020B0604020202020204" pitchFamily="34" charset="0"/>
              </a:rPr>
              <a:t>services </a:t>
            </a:r>
            <a:r>
              <a:rPr lang="en-ZA" sz="1800" kern="0" dirty="0">
                <a:solidFill>
                  <a:schemeClr val="tx2">
                    <a:lumMod val="75000"/>
                  </a:schemeClr>
                </a:solidFill>
                <a:latin typeface="Arial" panose="020B0604020202020204" pitchFamily="34" charset="0"/>
                <a:cs typeface="Arial" panose="020B0604020202020204" pitchFamily="34" charset="0"/>
              </a:rPr>
              <a:t>a</a:t>
            </a:r>
            <a:r>
              <a:rPr lang="en-ZA" sz="1800" kern="0" dirty="0" smtClean="0">
                <a:solidFill>
                  <a:schemeClr val="tx2">
                    <a:lumMod val="75000"/>
                  </a:schemeClr>
                </a:solidFill>
                <a:latin typeface="Arial" panose="020B0604020202020204" pitchFamily="34" charset="0"/>
                <a:cs typeface="Arial" panose="020B0604020202020204" pitchFamily="34" charset="0"/>
              </a:rPr>
              <a:t>greement </a:t>
            </a:r>
            <a:r>
              <a:rPr lang="en-ZA" sz="1800" kern="0" dirty="0">
                <a:solidFill>
                  <a:schemeClr val="tx2">
                    <a:lumMod val="75000"/>
                  </a:schemeClr>
                </a:solidFill>
                <a:latin typeface="Arial" panose="020B0604020202020204" pitchFamily="34" charset="0"/>
                <a:cs typeface="Arial" panose="020B0604020202020204" pitchFamily="34" charset="0"/>
              </a:rPr>
              <a:t>and where necessary, make proposals to the terms and conditions; </a:t>
            </a:r>
          </a:p>
          <a:p>
            <a:pPr algn="just">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Each comment and/or amendment must be explained; and </a:t>
            </a:r>
          </a:p>
          <a:p>
            <a:pPr algn="just">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All changes and/or amendments to the </a:t>
            </a:r>
            <a:r>
              <a:rPr lang="en-ZA" sz="1800" kern="0" dirty="0" smtClean="0">
                <a:solidFill>
                  <a:schemeClr val="tx2">
                    <a:lumMod val="75000"/>
                  </a:schemeClr>
                </a:solidFill>
                <a:latin typeface="Arial" panose="020B0604020202020204" pitchFamily="34" charset="0"/>
                <a:cs typeface="Arial" panose="020B0604020202020204" pitchFamily="34" charset="0"/>
              </a:rPr>
              <a:t>services </a:t>
            </a:r>
            <a:r>
              <a:rPr lang="en-ZA" sz="1800" kern="0" dirty="0">
                <a:solidFill>
                  <a:schemeClr val="tx2">
                    <a:lumMod val="75000"/>
                  </a:schemeClr>
                </a:solidFill>
                <a:latin typeface="Arial" panose="020B0604020202020204" pitchFamily="34" charset="0"/>
                <a:cs typeface="Arial" panose="020B0604020202020204" pitchFamily="34" charset="0"/>
              </a:rPr>
              <a:t>a</a:t>
            </a:r>
            <a:r>
              <a:rPr lang="en-ZA" sz="1800" kern="0" dirty="0" smtClean="0">
                <a:solidFill>
                  <a:schemeClr val="tx2">
                    <a:lumMod val="75000"/>
                  </a:schemeClr>
                </a:solidFill>
                <a:latin typeface="Arial" panose="020B0604020202020204" pitchFamily="34" charset="0"/>
                <a:cs typeface="Arial" panose="020B0604020202020204" pitchFamily="34" charset="0"/>
              </a:rPr>
              <a:t>greement </a:t>
            </a:r>
            <a:r>
              <a:rPr lang="en-ZA" sz="1800" kern="0" dirty="0">
                <a:solidFill>
                  <a:schemeClr val="tx2">
                    <a:lumMod val="75000"/>
                  </a:schemeClr>
                </a:solidFill>
                <a:latin typeface="Arial" panose="020B0604020202020204" pitchFamily="34" charset="0"/>
                <a:cs typeface="Arial" panose="020B0604020202020204" pitchFamily="34" charset="0"/>
              </a:rPr>
              <a:t>must be in an easily identifiable colour font and tracked for ease of reference. </a:t>
            </a:r>
          </a:p>
          <a:p>
            <a:pPr algn="just">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SARS reserves the right to accept or reject any or all amendments or additions proposed by a </a:t>
            </a:r>
            <a:r>
              <a:rPr lang="en-ZA" sz="1800" kern="0" dirty="0" smtClean="0">
                <a:solidFill>
                  <a:schemeClr val="tx2">
                    <a:lumMod val="75000"/>
                  </a:schemeClr>
                </a:solidFill>
                <a:latin typeface="Arial" panose="020B0604020202020204" pitchFamily="34" charset="0"/>
                <a:cs typeface="Arial" panose="020B0604020202020204" pitchFamily="34" charset="0"/>
              </a:rPr>
              <a:t>service </a:t>
            </a:r>
            <a:r>
              <a:rPr lang="en-ZA" sz="1800" kern="0" dirty="0">
                <a:solidFill>
                  <a:schemeClr val="tx2">
                    <a:lumMod val="75000"/>
                  </a:schemeClr>
                </a:solidFill>
                <a:latin typeface="Arial" panose="020B0604020202020204" pitchFamily="34" charset="0"/>
                <a:cs typeface="Arial" panose="020B0604020202020204" pitchFamily="34" charset="0"/>
              </a:rPr>
              <a:t>p</a:t>
            </a:r>
            <a:r>
              <a:rPr lang="en-ZA" sz="1800" kern="0" dirty="0" smtClean="0">
                <a:solidFill>
                  <a:schemeClr val="tx2">
                    <a:lumMod val="75000"/>
                  </a:schemeClr>
                </a:solidFill>
                <a:latin typeface="Arial" panose="020B0604020202020204" pitchFamily="34" charset="0"/>
                <a:cs typeface="Arial" panose="020B0604020202020204" pitchFamily="34" charset="0"/>
              </a:rPr>
              <a:t>rovider </a:t>
            </a:r>
            <a:r>
              <a:rPr lang="en-ZA" sz="1800" kern="0" dirty="0">
                <a:solidFill>
                  <a:schemeClr val="tx2">
                    <a:lumMod val="75000"/>
                  </a:schemeClr>
                </a:solidFill>
                <a:latin typeface="Arial" panose="020B0604020202020204" pitchFamily="34" charset="0"/>
                <a:cs typeface="Arial" panose="020B0604020202020204" pitchFamily="34" charset="0"/>
              </a:rPr>
              <a:t>if such amendments or additions are unacceptable to SARS or pose a risk to the organisation</a:t>
            </a:r>
            <a:r>
              <a:rPr lang="en-ZA" sz="1800" dirty="0">
                <a:solidFill>
                  <a:schemeClr val="tx2">
                    <a:lumMod val="75000"/>
                  </a:schemeClr>
                </a:solidFill>
                <a:latin typeface="Arial" panose="020B0604020202020204" pitchFamily="34" charset="0"/>
                <a:cs typeface="Arial" panose="020B0604020202020204" pitchFamily="34" charset="0"/>
              </a:rPr>
              <a:t>. </a:t>
            </a:r>
            <a:endParaRPr lang="en-ZA" sz="1800" dirty="0" smtClean="0">
              <a:solidFill>
                <a:schemeClr val="tx2">
                  <a:lumMod val="75000"/>
                </a:schemeClr>
              </a:solidFill>
              <a:latin typeface="Arial" panose="020B0604020202020204" pitchFamily="34" charset="0"/>
              <a:cs typeface="Arial" panose="020B0604020202020204" pitchFamily="34" charset="0"/>
            </a:endParaRPr>
          </a:p>
          <a:p>
            <a:pPr algn="just">
              <a:lnSpc>
                <a:spcPct val="150000"/>
              </a:lnSpc>
            </a:pPr>
            <a:endParaRPr lang="en-ZA" kern="0" dirty="0">
              <a:solidFill>
                <a:schemeClr val="tx2">
                  <a:lumMod val="75000"/>
                </a:schemeClr>
              </a:solidFill>
              <a:latin typeface="Arial" panose="020B0604020202020204" pitchFamily="34" charset="0"/>
              <a:cs typeface="Arial" panose="020B0604020202020204" pitchFamily="34" charset="0"/>
            </a:endParaRPr>
          </a:p>
          <a:p>
            <a:pPr algn="just"/>
            <a:endParaRPr lang="en-GB" sz="1200" kern="0" dirty="0" smtClean="0">
              <a:solidFill>
                <a:schemeClr val="tx2">
                  <a:lumMod val="75000"/>
                </a:schemeClr>
              </a:solidFill>
              <a:latin typeface="Arial" panose="020B0604020202020204" pitchFamily="34" charset="0"/>
              <a:cs typeface="Arial" panose="020B0604020202020204" pitchFamily="34" charset="0"/>
            </a:endParaRPr>
          </a:p>
          <a:p>
            <a:pPr marL="0" indent="0" algn="just">
              <a:buFontTx/>
              <a:buNone/>
            </a:pPr>
            <a:endParaRPr lang="en-ZA" sz="1200" kern="0" dirty="0" smtClean="0">
              <a:solidFill>
                <a:schemeClr val="tx2">
                  <a:lumMod val="75000"/>
                </a:schemeClr>
              </a:solidFill>
              <a:latin typeface="Arial" panose="020B0604020202020204" pitchFamily="34" charset="0"/>
              <a:cs typeface="Arial" panose="020B0604020202020204" pitchFamily="34" charset="0"/>
            </a:endParaRPr>
          </a:p>
          <a:p>
            <a:pPr algn="just"/>
            <a:endParaRPr lang="en-ZA" sz="1200" kern="0" dirty="0">
              <a:solidFill>
                <a:schemeClr val="tx2">
                  <a:lumMod val="75000"/>
                </a:schemeClr>
              </a:solidFill>
              <a:latin typeface="Arial" panose="020B0604020202020204" pitchFamily="34" charset="0"/>
              <a:cs typeface="Arial" panose="020B0604020202020204" pitchFamily="34" charset="0"/>
            </a:endParaRPr>
          </a:p>
        </p:txBody>
      </p:sp>
      <p:sp>
        <p:nvSpPr>
          <p:cNvPr id="7" name="Slide Number Placeholder 7"/>
          <p:cNvSpPr>
            <a:spLocks noGrp="1"/>
          </p:cNvSpPr>
          <p:nvPr>
            <p:ph type="sldNum" sz="quarter" idx="11"/>
          </p:nvPr>
        </p:nvSpPr>
        <p:spPr>
          <a:xfrm>
            <a:off x="6963021"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26</a:t>
            </a:fld>
            <a:endParaRPr lang="en-ZA" dirty="0">
              <a:solidFill>
                <a:schemeClr val="tx1"/>
              </a:solidFill>
            </a:endParaRP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26833310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27</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a:t>
            </a:r>
            <a:r>
              <a:rPr lang="en-ZA" sz="2000" b="1" dirty="0">
                <a:solidFill>
                  <a:schemeClr val="bg1">
                    <a:lumMod val="75000"/>
                  </a:schemeClr>
                </a:solidFill>
              </a:rPr>
              <a:t>Scope of </a:t>
            </a:r>
            <a:r>
              <a:rPr lang="en-ZA" sz="2000" b="1" dirty="0" smtClean="0">
                <a:solidFill>
                  <a:schemeClr val="bg1">
                    <a:lumMod val="75000"/>
                  </a:schemeClr>
                </a:solidFill>
              </a:rPr>
              <a:t>Work</a:t>
            </a:r>
            <a:endParaRPr lang="en-ZA" sz="2000" b="1" dirty="0" smtClean="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Price &amp; BBBEE</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6</a:t>
            </a:r>
            <a:r>
              <a:rPr lang="en-ZA" sz="2000" b="1" dirty="0" smtClean="0">
                <a:solidFill>
                  <a:srgbClr val="BFBFBF"/>
                </a:solidFill>
              </a:rPr>
              <a:t>. Draft </a:t>
            </a:r>
            <a:r>
              <a:rPr lang="en-ZA" sz="2000" b="1" dirty="0">
                <a:solidFill>
                  <a:srgbClr val="BFBFBF"/>
                </a:solidFill>
              </a:rPr>
              <a:t>SLA</a:t>
            </a:r>
          </a:p>
          <a:p>
            <a:pPr marL="228600" indent="-228600">
              <a:lnSpc>
                <a:spcPct val="135000"/>
              </a:lnSpc>
              <a:spcBef>
                <a:spcPct val="75000"/>
              </a:spcBef>
              <a:spcAft>
                <a:spcPct val="10000"/>
              </a:spcAft>
              <a:buClr>
                <a:schemeClr val="accent1"/>
              </a:buClr>
            </a:pPr>
            <a:r>
              <a:rPr lang="en-ZA" sz="2000" b="1" dirty="0">
                <a:solidFill>
                  <a:srgbClr val="FF0000"/>
                </a:solidFill>
              </a:rPr>
              <a:t>7</a:t>
            </a:r>
            <a:r>
              <a:rPr lang="en-ZA" sz="2000" b="1" dirty="0" smtClean="0">
                <a:solidFill>
                  <a:srgbClr val="FF0000"/>
                </a:solidFill>
              </a:rPr>
              <a:t>. </a:t>
            </a:r>
            <a:r>
              <a:rPr lang="en-ZA" sz="2000" b="1" dirty="0">
                <a:solidFill>
                  <a:srgbClr val="FF0000"/>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9204087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28</a:t>
            </a:fld>
            <a:endParaRPr lang="en-ZA" dirty="0">
              <a:solidFill>
                <a:schemeClr val="tx1"/>
              </a:solidFill>
            </a:endParaRPr>
          </a:p>
        </p:txBody>
      </p:sp>
      <p:pic>
        <p:nvPicPr>
          <p:cNvPr id="9" name="Picture 5" descr="CD2"/>
          <p:cNvPicPr>
            <a:picLocks noChangeAspect="1" noChangeArrowheads="1"/>
          </p:cNvPicPr>
          <p:nvPr/>
        </p:nvPicPr>
        <p:blipFill>
          <a:blip r:embed="rId3"/>
          <a:srcRect/>
          <a:stretch>
            <a:fillRect/>
          </a:stretch>
        </p:blipFill>
        <p:spPr bwMode="auto">
          <a:xfrm>
            <a:off x="5429250" y="2722563"/>
            <a:ext cx="1114425" cy="1104900"/>
          </a:xfrm>
          <a:prstGeom prst="rect">
            <a:avLst/>
          </a:prstGeom>
          <a:noFill/>
          <a:ln w="9525">
            <a:noFill/>
            <a:miter lim="800000"/>
            <a:headEnd/>
            <a:tailEnd/>
          </a:ln>
        </p:spPr>
      </p:pic>
      <p:sp>
        <p:nvSpPr>
          <p:cNvPr id="11" name="Text Box 8"/>
          <p:cNvSpPr txBox="1">
            <a:spLocks noChangeArrowheads="1"/>
          </p:cNvSpPr>
          <p:nvPr/>
        </p:nvSpPr>
        <p:spPr bwMode="auto">
          <a:xfrm>
            <a:off x="4714875" y="2936875"/>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12" name="TextBox 10"/>
          <p:cNvSpPr txBox="1">
            <a:spLocks noChangeArrowheads="1"/>
          </p:cNvSpPr>
          <p:nvPr/>
        </p:nvSpPr>
        <p:spPr bwMode="auto">
          <a:xfrm>
            <a:off x="2714625" y="4286250"/>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643063" y="4857750"/>
            <a:ext cx="5429250" cy="641350"/>
          </a:xfrm>
          <a:prstGeom prst="rect">
            <a:avLst/>
          </a:prstGeom>
          <a:noFill/>
          <a:ln w="9525">
            <a:noFill/>
            <a:miter lim="800000"/>
            <a:headEnd/>
            <a:tailEnd/>
          </a:ln>
        </p:spPr>
        <p:txBody>
          <a:bodyPr>
            <a:spAutoFit/>
          </a:bodyPr>
          <a:lstStyle/>
          <a:p>
            <a:pPr algn="ctr"/>
            <a:r>
              <a:rPr lang="en-ZA" sz="1800" dirty="0">
                <a:solidFill>
                  <a:schemeClr val="tx2"/>
                </a:solidFill>
              </a:rPr>
              <a:t>SARS Brooklyn Bridge,570 Fehrsen Street, Linton House, Brooklyn</a:t>
            </a:r>
          </a:p>
        </p:txBody>
      </p:sp>
      <p:sp>
        <p:nvSpPr>
          <p:cNvPr id="14" name="TextBox 12"/>
          <p:cNvSpPr txBox="1">
            <a:spLocks noChangeArrowheads="1"/>
          </p:cNvSpPr>
          <p:nvPr/>
        </p:nvSpPr>
        <p:spPr bwMode="auto">
          <a:xfrm>
            <a:off x="785813" y="5643563"/>
            <a:ext cx="7431087" cy="646331"/>
          </a:xfrm>
          <a:prstGeom prst="rect">
            <a:avLst/>
          </a:prstGeom>
          <a:noFill/>
          <a:ln w="9525">
            <a:noFill/>
            <a:miter lim="800000"/>
            <a:headEnd/>
            <a:tailEnd/>
          </a:ln>
        </p:spPr>
        <p:txBody>
          <a:bodyPr>
            <a:spAutoFit/>
          </a:bodyPr>
          <a:lstStyle/>
          <a:p>
            <a:r>
              <a:rPr lang="en-ZA" sz="1800" dirty="0">
                <a:solidFill>
                  <a:schemeClr val="tx2"/>
                </a:solidFill>
              </a:rPr>
              <a:t>Any enquiries must be referred, in writing via email to:</a:t>
            </a:r>
          </a:p>
          <a:p>
            <a:r>
              <a:rPr lang="en-ZA" sz="1800" dirty="0">
                <a:solidFill>
                  <a:schemeClr val="tx2"/>
                </a:solidFill>
              </a:rPr>
              <a:t> </a:t>
            </a:r>
            <a:r>
              <a:rPr lang="en-ZA" dirty="0">
                <a:solidFill>
                  <a:schemeClr val="tx2"/>
                </a:solidFill>
                <a:hlinkClick r:id="rId4"/>
              </a:rPr>
              <a:t>tenderoffice@sars.gov.za </a:t>
            </a:r>
            <a:r>
              <a:rPr lang="en-ZA" dirty="0" smtClean="0">
                <a:solidFill>
                  <a:schemeClr val="tx2"/>
                </a:solidFill>
              </a:rPr>
              <a:t> and cc </a:t>
            </a:r>
            <a:r>
              <a:rPr lang="en-ZA" sz="1800" dirty="0" smtClean="0">
                <a:solidFill>
                  <a:schemeClr val="tx2"/>
                </a:solidFill>
                <a:hlinkClick r:id="rId5"/>
              </a:rPr>
              <a:t>rft-professionalservices@sars.gov.za</a:t>
            </a:r>
            <a:r>
              <a:rPr lang="en-ZA" sz="1800" dirty="0" smtClean="0">
                <a:solidFill>
                  <a:schemeClr val="tx2"/>
                </a:solidFill>
              </a:rPr>
              <a:t> </a:t>
            </a:r>
            <a:endParaRPr lang="en-ZA" sz="1800" dirty="0">
              <a:solidFill>
                <a:schemeClr val="tx2"/>
              </a:solidFill>
            </a:endParaRPr>
          </a:p>
        </p:txBody>
      </p:sp>
      <p:cxnSp>
        <p:nvCxnSpPr>
          <p:cNvPr id="15" name="Straight Connector 14"/>
          <p:cNvCxnSpPr/>
          <p:nvPr/>
        </p:nvCxnSpPr>
        <p:spPr>
          <a:xfrm rot="10800000">
            <a:off x="357188" y="5572125"/>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6"/>
          <a:srcRect/>
          <a:stretch>
            <a:fillRect/>
          </a:stretch>
        </p:blipFill>
        <p:spPr bwMode="auto">
          <a:xfrm>
            <a:off x="3613150" y="2754059"/>
            <a:ext cx="1079500" cy="1008062"/>
          </a:xfrm>
          <a:prstGeom prst="rect">
            <a:avLst/>
          </a:prstGeom>
          <a:noFill/>
          <a:ln w="9525">
            <a:noFill/>
            <a:miter lim="800000"/>
            <a:headEnd/>
            <a:tailEnd/>
          </a:ln>
        </p:spPr>
      </p:pic>
      <p:pic>
        <p:nvPicPr>
          <p:cNvPr id="20" name="Picture 7" descr="Folder"/>
          <p:cNvPicPr>
            <a:picLocks noChangeAspect="1" noChangeArrowheads="1"/>
          </p:cNvPicPr>
          <p:nvPr/>
        </p:nvPicPr>
        <p:blipFill>
          <a:blip r:embed="rId6"/>
          <a:srcRect/>
          <a:stretch>
            <a:fillRect/>
          </a:stretch>
        </p:blipFill>
        <p:spPr bwMode="auto">
          <a:xfrm>
            <a:off x="1768827" y="2838450"/>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2371704" y="2487479"/>
            <a:ext cx="214312"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1</a:t>
            </a:r>
            <a:endParaRPr lang="en-GB" b="1" dirty="0"/>
          </a:p>
        </p:txBody>
      </p:sp>
      <p:sp>
        <p:nvSpPr>
          <p:cNvPr id="23" name="Text Box 17"/>
          <p:cNvSpPr txBox="1">
            <a:spLocks noChangeArrowheads="1"/>
          </p:cNvSpPr>
          <p:nvPr/>
        </p:nvSpPr>
        <p:spPr bwMode="auto">
          <a:xfrm>
            <a:off x="4065587" y="2487479"/>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5" name="Rectangle 21"/>
          <p:cNvSpPr>
            <a:spLocks noChangeArrowheads="1"/>
          </p:cNvSpPr>
          <p:nvPr/>
        </p:nvSpPr>
        <p:spPr bwMode="auto">
          <a:xfrm>
            <a:off x="0" y="857250"/>
            <a:ext cx="8915400" cy="646331"/>
          </a:xfrm>
          <a:prstGeom prst="rect">
            <a:avLst/>
          </a:prstGeom>
          <a:noFill/>
          <a:ln w="9525">
            <a:noFill/>
            <a:miter lim="800000"/>
            <a:headEnd/>
            <a:tailEnd/>
          </a:ln>
        </p:spPr>
        <p:txBody>
          <a:bodyPr wrap="square">
            <a:spAutoFit/>
          </a:bodyPr>
          <a:lstStyle/>
          <a:p>
            <a:pPr algn="ctr"/>
            <a:r>
              <a:rPr lang="en-ZA" dirty="0" smtClean="0">
                <a:solidFill>
                  <a:schemeClr val="tx2"/>
                </a:solidFill>
              </a:rPr>
              <a:t>  Bidders must submit copies </a:t>
            </a:r>
            <a:r>
              <a:rPr lang="en-ZA" dirty="0">
                <a:solidFill>
                  <a:schemeClr val="tx2"/>
                </a:solidFill>
              </a:rPr>
              <a:t>of each </a:t>
            </a:r>
            <a:r>
              <a:rPr lang="en-ZA" dirty="0" smtClean="0">
                <a:solidFill>
                  <a:schemeClr val="tx2"/>
                </a:solidFill>
              </a:rPr>
              <a:t>file </a:t>
            </a:r>
            <a:r>
              <a:rPr lang="en-ZA" dirty="0">
                <a:solidFill>
                  <a:schemeClr val="tx2"/>
                </a:solidFill>
              </a:rPr>
              <a:t>(Original and </a:t>
            </a:r>
            <a:r>
              <a:rPr lang="en-ZA" dirty="0" smtClean="0">
                <a:solidFill>
                  <a:schemeClr val="tx2"/>
                </a:solidFill>
              </a:rPr>
              <a:t>Duplicate) </a:t>
            </a:r>
            <a:r>
              <a:rPr lang="en-ZA" dirty="0">
                <a:solidFill>
                  <a:schemeClr val="tx2"/>
                </a:solidFill>
              </a:rPr>
              <a:t>and a </a:t>
            </a:r>
            <a:r>
              <a:rPr lang="en-ZA" dirty="0" smtClean="0">
                <a:solidFill>
                  <a:schemeClr val="tx2"/>
                </a:solidFill>
              </a:rPr>
              <a:t>CD-ROM with content of each file by the </a:t>
            </a:r>
            <a:r>
              <a:rPr lang="en-ZA" b="1" dirty="0" smtClean="0">
                <a:solidFill>
                  <a:schemeClr val="tx2"/>
                </a:solidFill>
              </a:rPr>
              <a:t> </a:t>
            </a:r>
            <a:r>
              <a:rPr lang="da-DK" b="1" dirty="0">
                <a:solidFill>
                  <a:schemeClr val="tx2"/>
                </a:solidFill>
              </a:rPr>
              <a:t>05 April 2018 at 11H00</a:t>
            </a:r>
            <a:endParaRPr lang="en-ZA" b="1" dirty="0" smtClean="0">
              <a:solidFill>
                <a:schemeClr val="tx2"/>
              </a:solidFill>
            </a:endParaRPr>
          </a:p>
        </p:txBody>
      </p:sp>
      <p:sp>
        <p:nvSpPr>
          <p:cNvPr id="26" name="TextBox 25"/>
          <p:cNvSpPr txBox="1"/>
          <p:nvPr/>
        </p:nvSpPr>
        <p:spPr>
          <a:xfrm>
            <a:off x="2102329" y="3023342"/>
            <a:ext cx="538930" cy="215444"/>
          </a:xfrm>
          <a:prstGeom prst="rect">
            <a:avLst/>
          </a:prstGeom>
          <a:noFill/>
        </p:spPr>
        <p:txBody>
          <a:bodyPr wrap="none" rtlCol="0">
            <a:spAutoFit/>
          </a:bodyPr>
          <a:lstStyle/>
          <a:p>
            <a:r>
              <a:rPr lang="en-ZA" sz="800" dirty="0" smtClean="0"/>
              <a:t>Original</a:t>
            </a:r>
            <a:endParaRPr lang="en-ZA" sz="800" dirty="0"/>
          </a:p>
        </p:txBody>
      </p:sp>
      <p:sp>
        <p:nvSpPr>
          <p:cNvPr id="27" name="TextBox 26"/>
          <p:cNvSpPr txBox="1"/>
          <p:nvPr/>
        </p:nvSpPr>
        <p:spPr>
          <a:xfrm>
            <a:off x="3845764" y="2973806"/>
            <a:ext cx="614271" cy="215444"/>
          </a:xfrm>
          <a:prstGeom prst="rect">
            <a:avLst/>
          </a:prstGeom>
          <a:noFill/>
        </p:spPr>
        <p:txBody>
          <a:bodyPr wrap="none" rtlCol="0">
            <a:spAutoFit/>
          </a:bodyPr>
          <a:lstStyle/>
          <a:p>
            <a:r>
              <a:rPr lang="en-ZA" sz="800" dirty="0" smtClean="0"/>
              <a:t>Duplicate</a:t>
            </a:r>
            <a:endParaRPr lang="en-ZA" sz="800" dirty="0"/>
          </a:p>
        </p:txBody>
      </p:sp>
      <p:sp>
        <p:nvSpPr>
          <p:cNvPr id="30" name="Right Brace 29"/>
          <p:cNvSpPr/>
          <p:nvPr/>
        </p:nvSpPr>
        <p:spPr bwMode="auto">
          <a:xfrm>
            <a:off x="6510528" y="2779776"/>
            <a:ext cx="195072" cy="987552"/>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dirty="0" smtClean="0">
              <a:ln>
                <a:noFill/>
              </a:ln>
              <a:solidFill>
                <a:schemeClr val="tx1"/>
              </a:solidFill>
              <a:effectLst/>
              <a:latin typeface="Arial" charset="0"/>
            </a:endParaRPr>
          </a:p>
        </p:txBody>
      </p:sp>
      <p:sp>
        <p:nvSpPr>
          <p:cNvPr id="32"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Bid Submission                                                                           </a:t>
            </a:r>
          </a:p>
        </p:txBody>
      </p:sp>
      <p:sp>
        <p:nvSpPr>
          <p:cNvPr id="33" name="Text Box 8"/>
          <p:cNvSpPr txBox="1">
            <a:spLocks noChangeArrowheads="1"/>
          </p:cNvSpPr>
          <p:nvPr/>
        </p:nvSpPr>
        <p:spPr bwMode="auto">
          <a:xfrm>
            <a:off x="3018155" y="2973806"/>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2" name="TextBox 1"/>
          <p:cNvSpPr txBox="1"/>
          <p:nvPr/>
        </p:nvSpPr>
        <p:spPr>
          <a:xfrm>
            <a:off x="6888480" y="2934998"/>
            <a:ext cx="1859280" cy="677108"/>
          </a:xfrm>
          <a:prstGeom prst="rect">
            <a:avLst/>
          </a:prstGeom>
          <a:noFill/>
        </p:spPr>
        <p:txBody>
          <a:bodyPr wrap="square" rtlCol="0">
            <a:spAutoFit/>
          </a:bodyPr>
          <a:lstStyle/>
          <a:p>
            <a:endParaRPr lang="en-ZA" sz="1000" b="1" dirty="0"/>
          </a:p>
          <a:p>
            <a:pPr algn="ctr"/>
            <a:r>
              <a:rPr lang="en-ZA" sz="1400" b="1" dirty="0" smtClean="0">
                <a:solidFill>
                  <a:srgbClr val="FF0000"/>
                </a:solidFill>
              </a:rPr>
              <a:t>Content of File 1 and 2</a:t>
            </a:r>
            <a:endParaRPr lang="en-ZA" sz="1400" b="1" dirty="0"/>
          </a:p>
        </p:txBody>
      </p:sp>
      <p:sp>
        <p:nvSpPr>
          <p:cNvPr id="3" name="Footer Placeholder 2"/>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29</a:t>
            </a:fld>
            <a:endParaRPr lang="en-ZA" dirty="0">
              <a:solidFill>
                <a:schemeClr val="tx1"/>
              </a:solidFill>
            </a:endParaRPr>
          </a:p>
        </p:txBody>
      </p:sp>
      <p:sp>
        <p:nvSpPr>
          <p:cNvPr id="8" name="Rectangle 43"/>
          <p:cNvSpPr>
            <a:spLocks noChangeArrowheads="1"/>
          </p:cNvSpPr>
          <p:nvPr/>
        </p:nvSpPr>
        <p:spPr bwMode="auto">
          <a:xfrm>
            <a:off x="415834" y="1427604"/>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smtClean="0">
                <a:solidFill>
                  <a:schemeClr val="tx2"/>
                </a:solidFill>
              </a:rPr>
              <a:t>Exhibit 1</a:t>
            </a:r>
            <a:endParaRPr lang="en-US" sz="1400" dirty="0">
              <a:solidFill>
                <a:schemeClr val="tx2"/>
              </a:solidFill>
            </a:endParaRPr>
          </a:p>
        </p:txBody>
      </p:sp>
      <p:sp>
        <p:nvSpPr>
          <p:cNvPr id="10" name="44 CuadroTexto"/>
          <p:cNvSpPr txBox="1"/>
          <p:nvPr/>
        </p:nvSpPr>
        <p:spPr>
          <a:xfrm>
            <a:off x="1785303" y="1470559"/>
            <a:ext cx="4529772" cy="576620"/>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algn="l" fontAlgn="auto">
              <a:lnSpc>
                <a:spcPct val="150000"/>
              </a:lnSpc>
              <a:spcBef>
                <a:spcPts val="0"/>
              </a:spcBef>
              <a:spcAft>
                <a:spcPts val="0"/>
              </a:spcAft>
              <a:defRPr/>
            </a:pPr>
            <a:r>
              <a:rPr lang="en-US" sz="1200" dirty="0" smtClean="0">
                <a:solidFill>
                  <a:schemeClr val="tx2"/>
                </a:solidFill>
              </a:rPr>
              <a:t>    Pre-qualification documents (SBD documents)</a:t>
            </a:r>
          </a:p>
        </p:txBody>
      </p:sp>
      <p:sp>
        <p:nvSpPr>
          <p:cNvPr id="14" name="Rectangle 43"/>
          <p:cNvSpPr>
            <a:spLocks noChangeArrowheads="1"/>
          </p:cNvSpPr>
          <p:nvPr/>
        </p:nvSpPr>
        <p:spPr bwMode="auto">
          <a:xfrm>
            <a:off x="415834" y="2583949"/>
            <a:ext cx="1005840"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2</a:t>
            </a:r>
          </a:p>
        </p:txBody>
      </p:sp>
      <p:sp>
        <p:nvSpPr>
          <p:cNvPr id="17" name="44 CuadroTexto"/>
          <p:cNvSpPr txBox="1"/>
          <p:nvPr/>
        </p:nvSpPr>
        <p:spPr>
          <a:xfrm>
            <a:off x="1803480" y="2564439"/>
            <a:ext cx="4529772" cy="1629104"/>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171450" indent="-171450" fontAlgn="auto">
              <a:lnSpc>
                <a:spcPct val="150000"/>
              </a:lnSpc>
              <a:spcBef>
                <a:spcPts val="0"/>
              </a:spcBef>
              <a:spcAft>
                <a:spcPts val="0"/>
              </a:spcAft>
              <a:buFont typeface="Arial" panose="020B0604020202020204" pitchFamily="34" charset="0"/>
              <a:buChar char="•"/>
              <a:defRPr/>
            </a:pPr>
            <a:r>
              <a:rPr lang="en-ZA" sz="1200" dirty="0">
                <a:solidFill>
                  <a:schemeClr val="tx2"/>
                </a:solidFill>
              </a:rPr>
              <a:t>Bidder Compliance Checklist for the Technical</a:t>
            </a:r>
          </a:p>
          <a:p>
            <a:pPr marL="171450" indent="-171450" fontAlgn="auto">
              <a:lnSpc>
                <a:spcPct val="150000"/>
              </a:lnSpc>
              <a:spcBef>
                <a:spcPts val="0"/>
              </a:spcBef>
              <a:spcAft>
                <a:spcPts val="0"/>
              </a:spcAft>
              <a:buFont typeface="Arial" panose="020B0604020202020204" pitchFamily="34" charset="0"/>
              <a:buChar char="•"/>
              <a:defRPr/>
            </a:pPr>
            <a:r>
              <a:rPr lang="en-ZA" sz="1200" dirty="0" smtClean="0">
                <a:solidFill>
                  <a:schemeClr val="tx2"/>
                </a:solidFill>
              </a:rPr>
              <a:t>Evaluation </a:t>
            </a:r>
            <a:r>
              <a:rPr lang="en-ZA" sz="1200" dirty="0">
                <a:solidFill>
                  <a:schemeClr val="tx2"/>
                </a:solidFill>
              </a:rPr>
              <a:t>(Annexure </a:t>
            </a:r>
            <a:r>
              <a:rPr lang="en-ZA" sz="1200" dirty="0" smtClean="0">
                <a:solidFill>
                  <a:schemeClr val="tx2"/>
                </a:solidFill>
              </a:rPr>
              <a:t>A2)</a:t>
            </a:r>
          </a:p>
          <a:p>
            <a:pPr marL="171450" indent="-171450" fontAlgn="auto">
              <a:lnSpc>
                <a:spcPct val="150000"/>
              </a:lnSpc>
              <a:spcBef>
                <a:spcPts val="0"/>
              </a:spcBef>
              <a:spcAft>
                <a:spcPts val="0"/>
              </a:spcAft>
              <a:buFont typeface="Arial" panose="020B0604020202020204" pitchFamily="34" charset="0"/>
              <a:buChar char="•"/>
              <a:defRPr/>
            </a:pPr>
            <a:r>
              <a:rPr lang="en-ZA" sz="1200" dirty="0" smtClean="0">
                <a:solidFill>
                  <a:schemeClr val="tx2"/>
                </a:solidFill>
              </a:rPr>
              <a:t>Company profile</a:t>
            </a:r>
          </a:p>
          <a:p>
            <a:pPr marL="171450" indent="-171450" fontAlgn="auto">
              <a:lnSpc>
                <a:spcPct val="150000"/>
              </a:lnSpc>
              <a:spcBef>
                <a:spcPts val="0"/>
              </a:spcBef>
              <a:spcAft>
                <a:spcPts val="0"/>
              </a:spcAft>
              <a:buFont typeface="Arial" panose="020B0604020202020204" pitchFamily="34" charset="0"/>
              <a:buChar char="•"/>
              <a:defRPr/>
            </a:pPr>
            <a:r>
              <a:rPr lang="en-ZA" sz="1200" dirty="0" smtClean="0">
                <a:solidFill>
                  <a:schemeClr val="tx2"/>
                </a:solidFill>
              </a:rPr>
              <a:t>Response </a:t>
            </a:r>
            <a:r>
              <a:rPr lang="en-ZA" sz="1200" dirty="0">
                <a:solidFill>
                  <a:schemeClr val="tx2"/>
                </a:solidFill>
              </a:rPr>
              <a:t>to Technical Requirements</a:t>
            </a:r>
          </a:p>
          <a:p>
            <a:pPr marL="171450" indent="-171450" fontAlgn="auto">
              <a:lnSpc>
                <a:spcPct val="150000"/>
              </a:lnSpc>
              <a:spcBef>
                <a:spcPts val="0"/>
              </a:spcBef>
              <a:spcAft>
                <a:spcPts val="0"/>
              </a:spcAft>
              <a:buFont typeface="Arial" panose="020B0604020202020204" pitchFamily="34" charset="0"/>
              <a:buChar char="•"/>
              <a:defRPr/>
            </a:pPr>
            <a:r>
              <a:rPr lang="en-ZA" sz="1200" dirty="0" smtClean="0">
                <a:solidFill>
                  <a:schemeClr val="tx2"/>
                </a:solidFill>
              </a:rPr>
              <a:t>Supporting </a:t>
            </a:r>
            <a:r>
              <a:rPr lang="en-ZA" sz="1200" dirty="0">
                <a:solidFill>
                  <a:schemeClr val="tx2"/>
                </a:solidFill>
              </a:rPr>
              <a:t>documents for the technical responses</a:t>
            </a:r>
          </a:p>
          <a:p>
            <a:pPr marL="171450" indent="-171450" fontAlgn="auto">
              <a:lnSpc>
                <a:spcPct val="150000"/>
              </a:lnSpc>
              <a:spcBef>
                <a:spcPts val="0"/>
              </a:spcBef>
              <a:spcAft>
                <a:spcPts val="0"/>
              </a:spcAft>
              <a:buFont typeface="Arial" panose="020B0604020202020204" pitchFamily="34" charset="0"/>
              <a:buChar char="•"/>
              <a:defRPr/>
            </a:pPr>
            <a:r>
              <a:rPr lang="en-ZA" sz="1200" dirty="0" smtClean="0">
                <a:solidFill>
                  <a:schemeClr val="tx2"/>
                </a:solidFill>
              </a:rPr>
              <a:t>Testimonials</a:t>
            </a:r>
            <a:endParaRPr lang="en-US" sz="1200" kern="0" dirty="0">
              <a:solidFill>
                <a:schemeClr val="tx2"/>
              </a:solidFill>
            </a:endParaRPr>
          </a:p>
        </p:txBody>
      </p:sp>
      <p:sp>
        <p:nvSpPr>
          <p:cNvPr id="19" name="Rectangle 43"/>
          <p:cNvSpPr>
            <a:spLocks noChangeArrowheads="1"/>
          </p:cNvSpPr>
          <p:nvPr/>
        </p:nvSpPr>
        <p:spPr bwMode="auto">
          <a:xfrm>
            <a:off x="425586" y="4585541"/>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3</a:t>
            </a:r>
          </a:p>
        </p:txBody>
      </p:sp>
      <p:sp>
        <p:nvSpPr>
          <p:cNvPr id="27" name="Rectangle 26"/>
          <p:cNvSpPr/>
          <p:nvPr/>
        </p:nvSpPr>
        <p:spPr>
          <a:xfrm>
            <a:off x="1803481" y="4543193"/>
            <a:ext cx="4529771" cy="612155"/>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anose="020B0604020202020204" pitchFamily="34" charset="0"/>
              <a:buChar char="•"/>
            </a:pPr>
            <a:r>
              <a:rPr lang="en-ZA" sz="1200" dirty="0">
                <a:solidFill>
                  <a:schemeClr val="tx2"/>
                </a:solidFill>
              </a:rPr>
              <a:t>General Conditions of Contract (GCC</a:t>
            </a:r>
            <a:r>
              <a:rPr lang="en-ZA" sz="1200" dirty="0" smtClean="0">
                <a:solidFill>
                  <a:schemeClr val="tx2"/>
                </a:solidFill>
              </a:rPr>
              <a:t>)</a:t>
            </a:r>
          </a:p>
          <a:p>
            <a:pPr marL="171450" indent="-171450">
              <a:lnSpc>
                <a:spcPct val="150000"/>
              </a:lnSpc>
              <a:buFont typeface="Arial" panose="020B0604020202020204" pitchFamily="34" charset="0"/>
              <a:buChar char="•"/>
            </a:pPr>
            <a:r>
              <a:rPr lang="en-US" sz="1200" dirty="0">
                <a:solidFill>
                  <a:schemeClr val="tx2"/>
                </a:solidFill>
              </a:rPr>
              <a:t>Draft Services Agreement</a:t>
            </a:r>
            <a:endParaRPr lang="en-US" sz="1200" dirty="0" smtClean="0">
              <a:solidFill>
                <a:schemeClr val="tx2"/>
              </a:solidFill>
            </a:endParaRPr>
          </a:p>
        </p:txBody>
      </p:sp>
      <p:sp>
        <p:nvSpPr>
          <p:cNvPr id="2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File 1: Original/ Duplicate </a:t>
            </a:r>
          </a:p>
        </p:txBody>
      </p:sp>
      <p:sp>
        <p:nvSpPr>
          <p:cNvPr id="22" name="Rectangle 43"/>
          <p:cNvSpPr>
            <a:spLocks noChangeArrowheads="1"/>
          </p:cNvSpPr>
          <p:nvPr/>
        </p:nvSpPr>
        <p:spPr bwMode="auto">
          <a:xfrm>
            <a:off x="7360994" y="4585541"/>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3" name="Freeform 23"/>
          <p:cNvSpPr>
            <a:spLocks/>
          </p:cNvSpPr>
          <p:nvPr/>
        </p:nvSpPr>
        <p:spPr bwMode="auto">
          <a:xfrm>
            <a:off x="7550813" y="4623863"/>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4" name="Rectangle 43"/>
          <p:cNvSpPr>
            <a:spLocks noChangeArrowheads="1"/>
          </p:cNvSpPr>
          <p:nvPr/>
        </p:nvSpPr>
        <p:spPr bwMode="auto">
          <a:xfrm>
            <a:off x="7344468" y="2656647"/>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7529270" y="2606150"/>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6" name="Rectangle 43"/>
          <p:cNvSpPr>
            <a:spLocks noChangeArrowheads="1"/>
          </p:cNvSpPr>
          <p:nvPr/>
        </p:nvSpPr>
        <p:spPr bwMode="auto">
          <a:xfrm>
            <a:off x="7373725" y="1470559"/>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9" name="Freeform 23"/>
          <p:cNvSpPr>
            <a:spLocks/>
          </p:cNvSpPr>
          <p:nvPr/>
        </p:nvSpPr>
        <p:spPr bwMode="auto">
          <a:xfrm>
            <a:off x="7550814" y="1494160"/>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745152461"/>
              </p:ext>
            </p:extLst>
          </p:nvPr>
        </p:nvGraphicFramePr>
        <p:xfrm>
          <a:off x="0" y="783020"/>
          <a:ext cx="9144000" cy="5659821"/>
        </p:xfrm>
        <a:graphic>
          <a:graphicData uri="http://schemas.openxmlformats.org/drawingml/2006/table">
            <a:tbl>
              <a:tblPr firstRow="1" bandRow="1">
                <a:tableStyleId>{5C22544A-7EE6-4342-B048-85BDC9FD1C3A}</a:tableStyleId>
              </a:tblPr>
              <a:tblGrid>
                <a:gridCol w="9144000"/>
              </a:tblGrid>
              <a:tr h="535788">
                <a:tc>
                  <a:txBody>
                    <a:bodyPr/>
                    <a:lstStyle/>
                    <a:p>
                      <a:pPr algn="ctr"/>
                      <a:r>
                        <a:rPr lang="en-ZA" sz="2000" dirty="0" smtClean="0"/>
                        <a:t>Procurement</a:t>
                      </a:r>
                      <a:endParaRPr lang="en-ZA" sz="2000" dirty="0"/>
                    </a:p>
                  </a:txBody>
                  <a:tcPr marL="84406" marR="84406">
                    <a:solidFill>
                      <a:schemeClr val="tx2"/>
                    </a:solidFill>
                  </a:tcPr>
                </a:tc>
              </a:tr>
              <a:tr h="53962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baseline="0" dirty="0" smtClean="0">
                          <a:solidFill>
                            <a:schemeClr val="tx2"/>
                          </a:solidFill>
                          <a:latin typeface="+mn-lt"/>
                          <a:ea typeface="+mn-ea"/>
                          <a:cs typeface="+mn-cs"/>
                        </a:rPr>
                        <a:t>Sourcing Lead: Professional Services – Project Oversight</a:t>
                      </a:r>
                      <a:endParaRPr lang="en-ZA" sz="1600" kern="1200" dirty="0" smtClean="0">
                        <a:solidFill>
                          <a:schemeClr val="tx2"/>
                        </a:solidFill>
                        <a:latin typeface="+mn-lt"/>
                        <a:ea typeface="+mn-ea"/>
                        <a:cs typeface="+mn-cs"/>
                      </a:endParaRPr>
                    </a:p>
                  </a:txBody>
                  <a:tcPr marL="84406" marR="84406"/>
                </a:tc>
              </a:tr>
              <a:tr h="505478">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Governance, Compliance &amp; Risk Specialist – Audit</a:t>
                      </a:r>
                      <a:endParaRPr lang="en-ZA" sz="1600" kern="1200" dirty="0">
                        <a:solidFill>
                          <a:schemeClr val="tx2"/>
                        </a:solidFill>
                        <a:latin typeface="+mn-lt"/>
                        <a:ea typeface="+mn-ea"/>
                        <a:cs typeface="+mn-cs"/>
                      </a:endParaRPr>
                    </a:p>
                  </a:txBody>
                  <a:tcPr marL="84406" marR="84406"/>
                </a:tc>
              </a:tr>
              <a:tr h="50685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Tender</a:t>
                      </a:r>
                      <a:r>
                        <a:rPr lang="en-ZA" sz="1600" kern="1200" baseline="0" dirty="0" smtClean="0">
                          <a:solidFill>
                            <a:schemeClr val="tx2"/>
                          </a:solidFill>
                          <a:latin typeface="+mn-lt"/>
                          <a:ea typeface="+mn-ea"/>
                          <a:cs typeface="+mn-cs"/>
                        </a:rPr>
                        <a:t> Office – Pre-Qualification</a:t>
                      </a:r>
                      <a:endParaRPr lang="en-ZA" sz="1600" kern="1200" dirty="0">
                        <a:solidFill>
                          <a:schemeClr val="tx2"/>
                        </a:solidFill>
                        <a:latin typeface="+mn-lt"/>
                        <a:ea typeface="+mn-ea"/>
                        <a:cs typeface="+mn-cs"/>
                      </a:endParaRPr>
                    </a:p>
                  </a:txBody>
                  <a:tcPr marL="84406" marR="84406"/>
                </a:tc>
              </a:tr>
              <a:tr h="518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Value</a:t>
                      </a:r>
                      <a:r>
                        <a:rPr lang="en-ZA" sz="1600" kern="1200" baseline="0" dirty="0" smtClean="0">
                          <a:solidFill>
                            <a:schemeClr val="tx2"/>
                          </a:solidFill>
                          <a:latin typeface="+mn-lt"/>
                          <a:ea typeface="+mn-ea"/>
                          <a:cs typeface="+mn-cs"/>
                        </a:rPr>
                        <a:t> Delivery Planning – Price Evaluator</a:t>
                      </a:r>
                      <a:endParaRPr lang="en-ZA" sz="1600" kern="1200" dirty="0">
                        <a:solidFill>
                          <a:schemeClr val="tx2"/>
                        </a:solidFill>
                        <a:latin typeface="+mn-lt"/>
                        <a:ea typeface="+mn-ea"/>
                        <a:cs typeface="+mn-cs"/>
                      </a:endParaRPr>
                    </a:p>
                  </a:txBody>
                  <a:tcPr marL="84406" marR="84406"/>
                </a:tc>
              </a:tr>
              <a:tr h="518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B-BBEE</a:t>
                      </a:r>
                      <a:r>
                        <a:rPr lang="en-ZA" sz="1600" kern="1200" baseline="0" dirty="0" smtClean="0">
                          <a:solidFill>
                            <a:schemeClr val="tx2"/>
                          </a:solidFill>
                          <a:latin typeface="+mn-lt"/>
                          <a:ea typeface="+mn-ea"/>
                          <a:cs typeface="+mn-cs"/>
                        </a:rPr>
                        <a:t> Evaluator</a:t>
                      </a:r>
                      <a:endParaRPr lang="en-ZA" sz="1600" kern="1200" dirty="0">
                        <a:solidFill>
                          <a:schemeClr val="tx2"/>
                        </a:solidFill>
                        <a:latin typeface="+mn-lt"/>
                        <a:ea typeface="+mn-ea"/>
                        <a:cs typeface="+mn-cs"/>
                      </a:endParaRPr>
                    </a:p>
                  </a:txBody>
                  <a:tcPr marL="84406" marR="84406"/>
                </a:tc>
              </a:tr>
              <a:tr h="502022">
                <a:tc>
                  <a:txBody>
                    <a:bodyPr/>
                    <a:lstStyle/>
                    <a:p>
                      <a:pPr marL="0" algn="ctr" defTabSz="932962" rtl="0" eaLnBrk="1" latinLnBrk="0" hangingPunct="1"/>
                      <a:r>
                        <a:rPr lang="en-ZA" sz="2000" b="1" kern="1200" dirty="0" smtClean="0">
                          <a:solidFill>
                            <a:schemeClr val="bg1"/>
                          </a:solidFill>
                          <a:latin typeface="+mn-lt"/>
                          <a:ea typeface="+mn-ea"/>
                          <a:cs typeface="+mn-cs"/>
                        </a:rPr>
                        <a:t>SARS Business</a:t>
                      </a:r>
                      <a:r>
                        <a:rPr lang="en-ZA" sz="2000" b="1" kern="1200" baseline="0" dirty="0" smtClean="0">
                          <a:solidFill>
                            <a:schemeClr val="bg1"/>
                          </a:solidFill>
                          <a:latin typeface="+mn-lt"/>
                          <a:ea typeface="+mn-ea"/>
                          <a:cs typeface="+mn-cs"/>
                        </a:rPr>
                        <a:t> Unit</a:t>
                      </a:r>
                      <a:endParaRPr lang="en-ZA" sz="2000" b="1" kern="1200" dirty="0">
                        <a:solidFill>
                          <a:schemeClr val="bg1"/>
                        </a:solidFill>
                        <a:latin typeface="+mn-lt"/>
                        <a:ea typeface="+mn-ea"/>
                        <a:cs typeface="+mn-cs"/>
                      </a:endParaRPr>
                    </a:p>
                  </a:txBody>
                  <a:tcPr marL="84406" marR="84406">
                    <a:solidFill>
                      <a:schemeClr val="tx2"/>
                    </a:solidFill>
                  </a:tcPr>
                </a:tc>
              </a:tr>
              <a:tr h="523745">
                <a:tc>
                  <a:txBody>
                    <a:bodyPr/>
                    <a:lstStyle/>
                    <a:p>
                      <a:pPr marL="0" algn="l" defTabSz="932962" rtl="0" eaLnBrk="1" latinLnBrk="0" hangingPunct="1"/>
                      <a:r>
                        <a:rPr lang="en-ZA" sz="1600" kern="1200" baseline="0" dirty="0" smtClean="0">
                          <a:solidFill>
                            <a:schemeClr val="tx2"/>
                          </a:solidFill>
                          <a:latin typeface="+mn-lt"/>
                          <a:ea typeface="+mn-ea"/>
                          <a:cs typeface="+mn-cs"/>
                        </a:rPr>
                        <a:t>Bid Specification Committee</a:t>
                      </a:r>
                      <a:endParaRPr lang="en-ZA" sz="1600" kern="1200" dirty="0">
                        <a:solidFill>
                          <a:schemeClr val="tx2"/>
                        </a:solidFill>
                        <a:latin typeface="+mn-lt"/>
                        <a:ea typeface="+mn-ea"/>
                        <a:cs typeface="+mn-cs"/>
                      </a:endParaRPr>
                    </a:p>
                  </a:txBody>
                  <a:tcPr marL="84406" marR="84406"/>
                </a:tc>
              </a:tr>
              <a:tr h="530986">
                <a:tc>
                  <a:txBody>
                    <a:bodyPr/>
                    <a:lstStyle/>
                    <a:p>
                      <a:pPr marL="0" algn="l" defTabSz="932962" rtl="0" eaLnBrk="1" latinLnBrk="0" hangingPunct="1"/>
                      <a:r>
                        <a:rPr lang="en-ZA" sz="1600" kern="1200" dirty="0" smtClean="0">
                          <a:solidFill>
                            <a:schemeClr val="tx2"/>
                          </a:solidFill>
                          <a:latin typeface="+mn-lt"/>
                          <a:ea typeface="+mn-ea"/>
                          <a:cs typeface="+mn-cs"/>
                        </a:rPr>
                        <a:t>Technical</a:t>
                      </a:r>
                      <a:r>
                        <a:rPr lang="en-ZA" sz="1600" kern="1200" baseline="0" dirty="0" smtClean="0">
                          <a:solidFill>
                            <a:schemeClr val="tx2"/>
                          </a:solidFill>
                          <a:latin typeface="+mn-lt"/>
                          <a:ea typeface="+mn-ea"/>
                          <a:cs typeface="+mn-cs"/>
                        </a:rPr>
                        <a:t> Evaluators </a:t>
                      </a:r>
                      <a:endParaRPr lang="en-ZA" sz="1600" kern="1200" dirty="0">
                        <a:solidFill>
                          <a:schemeClr val="tx2"/>
                        </a:solidFill>
                        <a:latin typeface="+mn-lt"/>
                        <a:ea typeface="+mn-ea"/>
                        <a:cs typeface="+mn-cs"/>
                      </a:endParaRPr>
                    </a:p>
                  </a:txBody>
                  <a:tcPr marL="84406" marR="84406"/>
                </a:tc>
              </a:tr>
              <a:tr h="502022">
                <a:tc>
                  <a:txBody>
                    <a:bodyPr/>
                    <a:lstStyle/>
                    <a:p>
                      <a:pPr algn="ctr"/>
                      <a:r>
                        <a:rPr lang="en-ZA" sz="2000" b="1" dirty="0" smtClean="0">
                          <a:solidFill>
                            <a:schemeClr val="bg1"/>
                          </a:solidFill>
                        </a:rPr>
                        <a:t>Corporate Legal Services</a:t>
                      </a:r>
                      <a:endParaRPr lang="en-ZA" sz="2000" b="1" dirty="0">
                        <a:solidFill>
                          <a:schemeClr val="bg1"/>
                        </a:solidFill>
                      </a:endParaRPr>
                    </a:p>
                  </a:txBody>
                  <a:tcPr marL="84406" marR="84406">
                    <a:solidFill>
                      <a:schemeClr val="tx2"/>
                    </a:solidFill>
                  </a:tcPr>
                </a:tc>
              </a:tr>
              <a:tr h="475473">
                <a:tc>
                  <a:txBody>
                    <a:bodyPr/>
                    <a:lstStyle/>
                    <a:p>
                      <a:r>
                        <a:rPr lang="en-ZA" sz="1600" baseline="0" dirty="0" smtClean="0">
                          <a:solidFill>
                            <a:schemeClr val="tx2"/>
                          </a:solidFill>
                        </a:rPr>
                        <a:t>Legal Specialist</a:t>
                      </a:r>
                      <a:endParaRPr lang="en-ZA" sz="1600" dirty="0">
                        <a:solidFill>
                          <a:schemeClr val="tx2"/>
                        </a:solidFill>
                      </a:endParaRPr>
                    </a:p>
                  </a:txBody>
                  <a:tcPr marL="84406" marR="84406"/>
                </a:tc>
              </a:tr>
            </a:tbl>
          </a:graphicData>
        </a:graphic>
      </p:graphicFrame>
      <p:sp>
        <p:nvSpPr>
          <p:cNvPr id="5" name="Title 1"/>
          <p:cNvSpPr txBox="1">
            <a:spLocks/>
          </p:cNvSpPr>
          <p:nvPr/>
        </p:nvSpPr>
        <p:spPr bwMode="gray">
          <a:xfrm>
            <a:off x="0" y="311944"/>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Committee</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Slide Number Placeholder 2"/>
          <p:cNvSpPr>
            <a:spLocks noGrp="1"/>
          </p:cNvSpPr>
          <p:nvPr>
            <p:ph type="sldNum" sz="quarter" idx="11"/>
          </p:nvPr>
        </p:nvSpPr>
        <p:spPr>
          <a:xfrm>
            <a:off x="6874828" y="6550978"/>
            <a:ext cx="862012" cy="184666"/>
          </a:xfrm>
        </p:spPr>
        <p:txBody>
          <a:bodyPr/>
          <a:lstStyle/>
          <a:p>
            <a:pPr>
              <a:defRPr/>
            </a:pPr>
            <a:r>
              <a:rPr lang="en-ZA" dirty="0" smtClean="0">
                <a:solidFill>
                  <a:schemeClr val="tx1"/>
                </a:solidFill>
              </a:rPr>
              <a:t> </a:t>
            </a:r>
            <a:fld id="{7ABC2798-EB18-44DC-8EE5-F31FF9AF6718}" type="slidenum">
              <a:rPr lang="en-ZA" smtClean="0">
                <a:solidFill>
                  <a:schemeClr val="tx1"/>
                </a:solidFill>
              </a:rPr>
              <a:pPr>
                <a:defRPr/>
              </a:pPr>
              <a:t>3</a:t>
            </a:fld>
            <a:endParaRPr lang="en-ZA" dirty="0">
              <a:solidFill>
                <a:schemeClr val="tx1"/>
              </a:solidFill>
            </a:endParaRPr>
          </a:p>
        </p:txBody>
      </p:sp>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30</a:t>
            </a:fld>
            <a:endParaRPr lang="en-ZA" dirty="0">
              <a:solidFill>
                <a:schemeClr val="tx1"/>
              </a:solidFill>
            </a:endParaRPr>
          </a:p>
        </p:txBody>
      </p:sp>
      <p:sp>
        <p:nvSpPr>
          <p:cNvPr id="14" name="Rectangle 43"/>
          <p:cNvSpPr>
            <a:spLocks noChangeArrowheads="1"/>
          </p:cNvSpPr>
          <p:nvPr/>
        </p:nvSpPr>
        <p:spPr bwMode="auto">
          <a:xfrm>
            <a:off x="398409" y="1298849"/>
            <a:ext cx="1005840"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a:t>
            </a:r>
            <a:r>
              <a:rPr lang="en-US" sz="1400" dirty="0" smtClean="0">
                <a:solidFill>
                  <a:schemeClr val="tx2"/>
                </a:solidFill>
              </a:rPr>
              <a:t>1</a:t>
            </a:r>
            <a:endParaRPr lang="en-US" sz="1400" dirty="0">
              <a:solidFill>
                <a:schemeClr val="tx2"/>
              </a:solidFill>
            </a:endParaRPr>
          </a:p>
        </p:txBody>
      </p:sp>
      <p:sp>
        <p:nvSpPr>
          <p:cNvPr id="17" name="44 CuadroTexto"/>
          <p:cNvSpPr txBox="1"/>
          <p:nvPr/>
        </p:nvSpPr>
        <p:spPr>
          <a:xfrm>
            <a:off x="1794390" y="1298849"/>
            <a:ext cx="4529772" cy="1217940"/>
          </a:xfrm>
          <a:prstGeom prst="rect">
            <a:avLst/>
          </a:prstGeom>
          <a:noFill/>
          <a:ln w="15875">
            <a:solidFill>
              <a:schemeClr val="accent1"/>
            </a:solidFill>
          </a:ln>
          <a:effectLst/>
        </p:spPr>
        <p:txBody>
          <a:bodyPr lIns="0" tIns="0" rIns="0" bIns="0" anchor="ctr"/>
          <a:lstStyle/>
          <a:p>
            <a:pPr algn="l" fontAlgn="auto">
              <a:lnSpc>
                <a:spcPct val="150000"/>
              </a:lnSpc>
              <a:spcBef>
                <a:spcPts val="0"/>
              </a:spcBef>
              <a:spcAft>
                <a:spcPts val="0"/>
              </a:spcAft>
              <a:defRPr/>
            </a:pPr>
            <a:endParaRPr lang="en-US" sz="1200" dirty="0" smtClean="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B-BBEE Certificate  </a:t>
            </a:r>
          </a:p>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SBD 6.1 </a:t>
            </a:r>
          </a:p>
          <a:p>
            <a:pPr marL="266700" indent="-171450" algn="l" fontAlgn="auto">
              <a:lnSpc>
                <a:spcPct val="150000"/>
              </a:lnSpc>
              <a:spcBef>
                <a:spcPts val="0"/>
              </a:spcBef>
              <a:spcAft>
                <a:spcPts val="0"/>
              </a:spcAft>
              <a:buFont typeface="Arial" pitchFamily="34" charset="0"/>
              <a:buChar char="•"/>
              <a:defRPr/>
            </a:pPr>
            <a:endParaRPr lang="en-US" sz="1200" dirty="0" smtClean="0">
              <a:solidFill>
                <a:schemeClr val="tx2"/>
              </a:solidFill>
            </a:endParaRPr>
          </a:p>
          <a:p>
            <a:pPr algn="l" fontAlgn="auto">
              <a:lnSpc>
                <a:spcPct val="150000"/>
              </a:lnSpc>
              <a:spcBef>
                <a:spcPts val="0"/>
              </a:spcBef>
              <a:spcAft>
                <a:spcPts val="0"/>
              </a:spcAft>
              <a:defRPr/>
            </a:pPr>
            <a:endParaRPr lang="en-US" sz="1200" dirty="0" smtClean="0">
              <a:solidFill>
                <a:schemeClr val="tx2"/>
              </a:solidFill>
            </a:endParaRPr>
          </a:p>
          <a:p>
            <a:pPr algn="l" fontAlgn="auto">
              <a:lnSpc>
                <a:spcPct val="150000"/>
              </a:lnSpc>
              <a:spcBef>
                <a:spcPts val="0"/>
              </a:spcBef>
              <a:spcAft>
                <a:spcPts val="0"/>
              </a:spcAft>
              <a:defRPr/>
            </a:pPr>
            <a:endParaRPr lang="en-US" sz="1200" kern="0" dirty="0">
              <a:solidFill>
                <a:schemeClr val="tx2"/>
              </a:solidFill>
            </a:endParaRPr>
          </a:p>
        </p:txBody>
      </p:sp>
      <p:sp>
        <p:nvSpPr>
          <p:cNvPr id="19" name="Rectangle 43"/>
          <p:cNvSpPr>
            <a:spLocks noChangeArrowheads="1"/>
          </p:cNvSpPr>
          <p:nvPr/>
        </p:nvSpPr>
        <p:spPr bwMode="auto">
          <a:xfrm>
            <a:off x="442785" y="3101013"/>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a:t>
            </a:r>
            <a:r>
              <a:rPr lang="en-US" sz="1400" dirty="0" smtClean="0">
                <a:solidFill>
                  <a:schemeClr val="tx2"/>
                </a:solidFill>
              </a:rPr>
              <a:t>2</a:t>
            </a:r>
            <a:endParaRPr lang="en-US" sz="1400" dirty="0">
              <a:solidFill>
                <a:schemeClr val="tx2"/>
              </a:solidFill>
            </a:endParaRPr>
          </a:p>
        </p:txBody>
      </p:sp>
      <p:sp>
        <p:nvSpPr>
          <p:cNvPr id="27" name="Rectangle 26"/>
          <p:cNvSpPr/>
          <p:nvPr/>
        </p:nvSpPr>
        <p:spPr>
          <a:xfrm>
            <a:off x="1794391" y="3101013"/>
            <a:ext cx="4529771" cy="612155"/>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anose="020B0604020202020204" pitchFamily="34" charset="0"/>
              <a:buChar char="•"/>
            </a:pPr>
            <a:r>
              <a:rPr lang="en-US" sz="1200" dirty="0" smtClean="0">
                <a:solidFill>
                  <a:schemeClr val="tx2"/>
                </a:solidFill>
              </a:rPr>
              <a:t>Pricing Schedule</a:t>
            </a:r>
          </a:p>
          <a:p>
            <a:pPr marL="171450" indent="-171450">
              <a:lnSpc>
                <a:spcPct val="150000"/>
              </a:lnSpc>
              <a:buFont typeface="Arial" panose="020B0604020202020204" pitchFamily="34" charset="0"/>
              <a:buChar char="•"/>
            </a:pPr>
            <a:r>
              <a:rPr lang="en-US" sz="1200" dirty="0">
                <a:solidFill>
                  <a:schemeClr val="tx2"/>
                </a:solidFill>
              </a:rPr>
              <a:t> SBD 3.3</a:t>
            </a:r>
            <a:endParaRPr lang="en-US" sz="1200" dirty="0" smtClean="0">
              <a:solidFill>
                <a:schemeClr val="tx2"/>
              </a:solidFill>
            </a:endParaRPr>
          </a:p>
        </p:txBody>
      </p:sp>
      <p:sp>
        <p:nvSpPr>
          <p:cNvPr id="2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File </a:t>
            </a:r>
            <a:r>
              <a:rPr lang="en-ZA" dirty="0" smtClean="0"/>
              <a:t>2: </a:t>
            </a:r>
            <a:r>
              <a:rPr lang="en-ZA" dirty="0"/>
              <a:t>Original/ Duplicate </a:t>
            </a:r>
          </a:p>
        </p:txBody>
      </p:sp>
      <p:sp>
        <p:nvSpPr>
          <p:cNvPr id="22" name="Rectangle 43"/>
          <p:cNvSpPr>
            <a:spLocks noChangeArrowheads="1"/>
          </p:cNvSpPr>
          <p:nvPr/>
        </p:nvSpPr>
        <p:spPr bwMode="auto">
          <a:xfrm>
            <a:off x="7335011" y="3101013"/>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3" name="Freeform 23"/>
          <p:cNvSpPr>
            <a:spLocks/>
          </p:cNvSpPr>
          <p:nvPr/>
        </p:nvSpPr>
        <p:spPr bwMode="auto">
          <a:xfrm>
            <a:off x="7595652" y="3158487"/>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4" name="Rectangle 43"/>
          <p:cNvSpPr>
            <a:spLocks noChangeArrowheads="1"/>
          </p:cNvSpPr>
          <p:nvPr/>
        </p:nvSpPr>
        <p:spPr bwMode="auto">
          <a:xfrm>
            <a:off x="7335010" y="1298849"/>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7524830" y="1340144"/>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4" name="TextBox 3"/>
          <p:cNvSpPr txBox="1"/>
          <p:nvPr/>
        </p:nvSpPr>
        <p:spPr>
          <a:xfrm>
            <a:off x="1093076" y="5361708"/>
            <a:ext cx="7500106" cy="954107"/>
          </a:xfrm>
          <a:prstGeom prst="rect">
            <a:avLst/>
          </a:prstGeom>
          <a:noFill/>
        </p:spPr>
        <p:txBody>
          <a:bodyPr wrap="square" rtlCol="0">
            <a:spAutoFit/>
          </a:bodyPr>
          <a:lstStyle/>
          <a:p>
            <a:r>
              <a:rPr lang="en-ZA" sz="1400" b="1" dirty="0">
                <a:solidFill>
                  <a:srgbClr val="FF0000"/>
                </a:solidFill>
              </a:rPr>
              <a:t>Each file must be marked correctly and sealed separately for easy reference during the evaluation process. CD-ROM / USB marked with Bidder </a:t>
            </a:r>
            <a:r>
              <a:rPr lang="en-ZA" sz="1400" b="1" dirty="0" smtClean="0">
                <a:solidFill>
                  <a:srgbClr val="FF0000"/>
                </a:solidFill>
              </a:rPr>
              <a:t>Name.</a:t>
            </a:r>
          </a:p>
          <a:p>
            <a:endParaRPr lang="en-ZA" sz="1400" b="1" dirty="0">
              <a:solidFill>
                <a:srgbClr val="FF0000"/>
              </a:solidFill>
            </a:endParaRPr>
          </a:p>
          <a:p>
            <a:r>
              <a:rPr lang="en-ZA" sz="1400" b="1" dirty="0">
                <a:solidFill>
                  <a:srgbClr val="FF0000"/>
                </a:solidFill>
              </a:rPr>
              <a:t>Note: Bidders must use Lever Arch files to package proposals</a:t>
            </a:r>
            <a:r>
              <a:rPr lang="en-ZA" sz="1400" b="1" dirty="0" smtClean="0">
                <a:solidFill>
                  <a:srgbClr val="FF0000"/>
                </a:solidFill>
              </a:rPr>
              <a:t>.</a:t>
            </a:r>
            <a:endParaRPr lang="en-ZA" dirty="0"/>
          </a:p>
        </p:txBody>
      </p:sp>
      <p:sp>
        <p:nvSpPr>
          <p:cNvPr id="5" name="TextBox 4"/>
          <p:cNvSpPr txBox="1"/>
          <p:nvPr/>
        </p:nvSpPr>
        <p:spPr>
          <a:xfrm>
            <a:off x="440224" y="5454040"/>
            <a:ext cx="582649" cy="307777"/>
          </a:xfrm>
          <a:prstGeom prst="rect">
            <a:avLst/>
          </a:prstGeom>
          <a:noFill/>
        </p:spPr>
        <p:txBody>
          <a:bodyPr wrap="square" rtlCol="0">
            <a:spAutoFit/>
          </a:bodyPr>
          <a:lstStyle/>
          <a:p>
            <a:r>
              <a:rPr lang="en-ZA" sz="1400" b="1" dirty="0" smtClean="0">
                <a:solidFill>
                  <a:srgbClr val="FF0000"/>
                </a:solidFill>
              </a:rPr>
              <a:t>NB!</a:t>
            </a:r>
            <a:endParaRPr lang="en-ZA" sz="1400" b="1" dirty="0">
              <a:solidFill>
                <a:srgbClr val="FF0000"/>
              </a:solidFill>
            </a:endParaRPr>
          </a:p>
        </p:txBody>
      </p:sp>
      <p:sp>
        <p:nvSpPr>
          <p:cNvPr id="2" name="Footer Placeholder 1"/>
          <p:cNvSpPr>
            <a:spLocks noGrp="1"/>
          </p:cNvSpPr>
          <p:nvPr>
            <p:ph type="ftr" sz="quarter" idx="10"/>
          </p:nvPr>
        </p:nvSpPr>
        <p:spPr/>
        <p:txBody>
          <a:bodyPr/>
          <a:lstStyle/>
          <a:p>
            <a:pPr>
              <a:defRPr/>
            </a:pPr>
            <a:endParaRPr lang="en-ZA" dirty="0"/>
          </a:p>
        </p:txBody>
      </p:sp>
      <p:sp>
        <p:nvSpPr>
          <p:cNvPr id="15" name="Rectangle 43"/>
          <p:cNvSpPr>
            <a:spLocks noChangeArrowheads="1"/>
          </p:cNvSpPr>
          <p:nvPr/>
        </p:nvSpPr>
        <p:spPr bwMode="auto">
          <a:xfrm>
            <a:off x="388657" y="4279679"/>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a:solidFill>
                  <a:schemeClr val="tx2"/>
                </a:solidFill>
              </a:rPr>
              <a:t>Exhibit </a:t>
            </a:r>
            <a:r>
              <a:rPr lang="en-US" sz="1400" dirty="0" smtClean="0">
                <a:solidFill>
                  <a:schemeClr val="tx2"/>
                </a:solidFill>
              </a:rPr>
              <a:t>3</a:t>
            </a:r>
            <a:endParaRPr lang="en-US" sz="1400" dirty="0">
              <a:solidFill>
                <a:schemeClr val="tx2"/>
              </a:solidFill>
            </a:endParaRPr>
          </a:p>
        </p:txBody>
      </p:sp>
      <p:sp>
        <p:nvSpPr>
          <p:cNvPr id="18" name="Rectangle 17"/>
          <p:cNvSpPr/>
          <p:nvPr/>
        </p:nvSpPr>
        <p:spPr>
          <a:xfrm>
            <a:off x="1794390" y="4276936"/>
            <a:ext cx="4529771" cy="889154"/>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anose="020B0604020202020204" pitchFamily="34" charset="0"/>
              <a:buChar char="•"/>
            </a:pPr>
            <a:r>
              <a:rPr lang="en-ZA" sz="1200" dirty="0">
                <a:solidFill>
                  <a:schemeClr val="tx2"/>
                </a:solidFill>
              </a:rPr>
              <a:t>Three (3) most recent audited/ independently reviewed financial statements. 	</a:t>
            </a:r>
          </a:p>
          <a:p>
            <a:pPr marL="171450" indent="-171450">
              <a:lnSpc>
                <a:spcPct val="150000"/>
              </a:lnSpc>
              <a:buFont typeface="Arial" panose="020B0604020202020204" pitchFamily="34" charset="0"/>
              <a:buChar char="•"/>
            </a:pPr>
            <a:endParaRPr lang="en-US" sz="1200" dirty="0" smtClean="0">
              <a:solidFill>
                <a:schemeClr val="tx2"/>
              </a:solidFill>
            </a:endParaRPr>
          </a:p>
        </p:txBody>
      </p:sp>
      <p:sp>
        <p:nvSpPr>
          <p:cNvPr id="20" name="Rectangle 43"/>
          <p:cNvSpPr>
            <a:spLocks noChangeArrowheads="1"/>
          </p:cNvSpPr>
          <p:nvPr/>
        </p:nvSpPr>
        <p:spPr bwMode="auto">
          <a:xfrm>
            <a:off x="7405832" y="4274476"/>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1" name="Freeform 23"/>
          <p:cNvSpPr>
            <a:spLocks/>
          </p:cNvSpPr>
          <p:nvPr/>
        </p:nvSpPr>
        <p:spPr bwMode="auto">
          <a:xfrm>
            <a:off x="7595652" y="4303104"/>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Tree>
    <p:extLst>
      <p:ext uri="{BB962C8B-B14F-4D97-AF65-F5344CB8AC3E}">
        <p14:creationId xmlns:p14="http://schemas.microsoft.com/office/powerpoint/2010/main" val="29692034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7213600" y="6583998"/>
            <a:ext cx="862012" cy="184666"/>
          </a:xfrm>
        </p:spPr>
        <p:txBody>
          <a:bodyPr/>
          <a:lstStyle/>
          <a:p>
            <a:pPr algn="ctr">
              <a:defRPr/>
            </a:pPr>
            <a:fld id="{1D46AC71-C261-4AF3-BFB1-CCAEF8821007}" type="slidenum">
              <a:rPr lang="en-ZA" smtClean="0">
                <a:solidFill>
                  <a:schemeClr val="tx1"/>
                </a:solidFill>
              </a:rPr>
              <a:pPr algn="ctr">
                <a:defRPr/>
              </a:pPr>
              <a:t>31</a:t>
            </a:fld>
            <a:endParaRPr lang="en-ZA" dirty="0">
              <a:solidFill>
                <a:schemeClr val="tx1"/>
              </a:solidFill>
            </a:endParaRPr>
          </a:p>
        </p:txBody>
      </p:sp>
      <p:sp>
        <p:nvSpPr>
          <p:cNvPr id="5"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BBBEE</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6</a:t>
            </a:r>
            <a:r>
              <a:rPr lang="en-ZA" sz="2000" b="1" dirty="0" smtClean="0">
                <a:solidFill>
                  <a:srgbClr val="BFBFBF"/>
                </a:solidFill>
              </a:rPr>
              <a:t>. Draft SLA</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7</a:t>
            </a:r>
            <a:r>
              <a:rPr lang="en-ZA" sz="2000" b="1" dirty="0" smtClean="0">
                <a:solidFill>
                  <a:srgbClr val="BFBFBF"/>
                </a:solidFill>
              </a:rPr>
              <a:t>. </a:t>
            </a:r>
            <a:r>
              <a:rPr lang="en-ZA" sz="2000" b="1" dirty="0">
                <a:solidFill>
                  <a:srgbClr val="BFBFBF"/>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rgbClr val="FF0000"/>
                </a:solidFill>
              </a:rPr>
              <a:t>8</a:t>
            </a:r>
            <a:r>
              <a:rPr lang="en-ZA" sz="2000" b="1" dirty="0" smtClean="0">
                <a:solidFill>
                  <a:srgbClr val="FF0000"/>
                </a:solidFill>
              </a:rPr>
              <a:t>. </a:t>
            </a:r>
            <a:r>
              <a:rPr lang="en-ZA" sz="2000" b="1" dirty="0">
                <a:solidFill>
                  <a:srgbClr val="FF0000"/>
                </a:solidFill>
              </a:rPr>
              <a:t>Q&amp;A</a:t>
            </a:r>
            <a:endParaRPr lang="en-ZA" sz="1200" dirty="0">
              <a:solidFill>
                <a:srgbClr val="FF0000"/>
              </a:solidFill>
            </a:endParaRP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4"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   Table of Content</a:t>
            </a:r>
          </a:p>
        </p:txBody>
      </p:sp>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84942"/>
            <a:ext cx="862012" cy="184666"/>
          </a:xfrm>
        </p:spPr>
        <p:txBody>
          <a:bodyPr/>
          <a:lstStyle/>
          <a:p>
            <a:pPr algn="ctr">
              <a:defRPr/>
            </a:pPr>
            <a:fld id="{1D46AC71-C261-4AF3-BFB1-CCAEF8821007}" type="slidenum">
              <a:rPr lang="en-ZA" smtClean="0">
                <a:solidFill>
                  <a:schemeClr val="tx1"/>
                </a:solidFill>
              </a:rPr>
              <a:pPr algn="ctr">
                <a:defRPr/>
              </a:pPr>
              <a:t>32</a:t>
            </a:fld>
            <a:endParaRPr lang="en-ZA" dirty="0">
              <a:solidFill>
                <a:schemeClr val="tx1"/>
              </a:solidFill>
            </a:endParaRPr>
          </a:p>
        </p:txBody>
      </p:sp>
      <p:pic>
        <p:nvPicPr>
          <p:cNvPr id="7" name="Picture 7" descr="Questions"/>
          <p:cNvPicPr>
            <a:picLocks noChangeAspect="1" noChangeArrowheads="1"/>
          </p:cNvPicPr>
          <p:nvPr/>
        </p:nvPicPr>
        <p:blipFill>
          <a:blip r:embed="rId3"/>
          <a:srcRect/>
          <a:stretch>
            <a:fillRect/>
          </a:stretch>
        </p:blipFill>
        <p:spPr bwMode="auto">
          <a:xfrm>
            <a:off x="3132138" y="1628775"/>
            <a:ext cx="2447925" cy="3956050"/>
          </a:xfrm>
          <a:prstGeom prst="rect">
            <a:avLst/>
          </a:prstGeom>
          <a:noFill/>
          <a:ln w="9525">
            <a:noFill/>
            <a:miter lim="800000"/>
            <a:headEnd/>
            <a:tailEnd/>
          </a:ln>
        </p:spPr>
      </p:pic>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4</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rgbClr val="FF0000"/>
                </a:solidFill>
              </a:rPr>
              <a:t>2. RFP Timelines </a:t>
            </a:r>
          </a:p>
          <a:p>
            <a:pPr marL="228600" indent="-228600">
              <a:lnSpc>
                <a:spcPct val="135000"/>
              </a:lnSpc>
              <a:spcBef>
                <a:spcPct val="75000"/>
              </a:spcBef>
              <a:spcAft>
                <a:spcPct val="10000"/>
              </a:spcAft>
              <a:buClr>
                <a:schemeClr val="accent1"/>
              </a:buClr>
            </a:pPr>
            <a:r>
              <a:rPr lang="en-ZA" sz="2000" b="1" dirty="0">
                <a:solidFill>
                  <a:schemeClr val="tx2"/>
                </a:solidFill>
              </a:rPr>
              <a:t>3. Background and Scope of Work</a:t>
            </a:r>
          </a:p>
          <a:p>
            <a:pPr marL="228600" indent="-228600">
              <a:lnSpc>
                <a:spcPct val="135000"/>
              </a:lnSpc>
              <a:spcBef>
                <a:spcPct val="75000"/>
              </a:spcBef>
              <a:spcAft>
                <a:spcPct val="10000"/>
              </a:spcAft>
              <a:buClr>
                <a:schemeClr val="accent1"/>
              </a:buClr>
            </a:pPr>
            <a:r>
              <a:rPr lang="en-ZA" sz="2000" b="1" dirty="0">
                <a:solidFill>
                  <a:schemeClr val="tx2"/>
                </a:solidFill>
              </a:rPr>
              <a:t>4</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lvl="1"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540662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RFP Timelines</a:t>
            </a:r>
          </a:p>
        </p:txBody>
      </p:sp>
      <p:graphicFrame>
        <p:nvGraphicFramePr>
          <p:cNvPr id="2" name="Table 1"/>
          <p:cNvGraphicFramePr>
            <a:graphicFrameLocks noGrp="1"/>
          </p:cNvGraphicFramePr>
          <p:nvPr>
            <p:extLst>
              <p:ext uri="{D42A27DB-BD31-4B8C-83A1-F6EECF244321}">
                <p14:modId xmlns:p14="http://schemas.microsoft.com/office/powerpoint/2010/main" val="3956567758"/>
              </p:ext>
            </p:extLst>
          </p:nvPr>
        </p:nvGraphicFramePr>
        <p:xfrm>
          <a:off x="0" y="782322"/>
          <a:ext cx="9144000" cy="5650008"/>
        </p:xfrm>
        <a:graphic>
          <a:graphicData uri="http://schemas.openxmlformats.org/drawingml/2006/table">
            <a:tbl>
              <a:tblPr firstRow="1" bandRow="1">
                <a:tableStyleId>{5C22544A-7EE6-4342-B048-85BDC9FD1C3A}</a:tableStyleId>
              </a:tblPr>
              <a:tblGrid>
                <a:gridCol w="6004560"/>
                <a:gridCol w="3139440"/>
              </a:tblGrid>
              <a:tr h="641328">
                <a:tc>
                  <a:txBody>
                    <a:bodyPr/>
                    <a:lstStyle/>
                    <a:p>
                      <a:r>
                        <a:rPr lang="en-ZA" dirty="0" smtClean="0">
                          <a:solidFill>
                            <a:schemeClr val="tx2">
                              <a:lumMod val="75000"/>
                            </a:schemeClr>
                          </a:solidFill>
                        </a:rPr>
                        <a:t>ACTIVITY</a:t>
                      </a:r>
                      <a:endParaRPr lang="en-ZA" dirty="0">
                        <a:solidFill>
                          <a:schemeClr val="tx2">
                            <a:lumMod val="75000"/>
                          </a:schemeClr>
                        </a:solidFill>
                      </a:endParaRPr>
                    </a:p>
                  </a:txBody>
                  <a:tcPr/>
                </a:tc>
                <a:tc>
                  <a:txBody>
                    <a:bodyPr/>
                    <a:lstStyle/>
                    <a:p>
                      <a:pPr algn="l"/>
                      <a:r>
                        <a:rPr lang="en-ZA" dirty="0" smtClean="0">
                          <a:solidFill>
                            <a:schemeClr val="tx2">
                              <a:lumMod val="75000"/>
                            </a:schemeClr>
                          </a:solidFill>
                        </a:rPr>
                        <a:t>DUE DATE</a:t>
                      </a:r>
                      <a:endParaRPr lang="en-ZA" dirty="0">
                        <a:solidFill>
                          <a:schemeClr val="tx2">
                            <a:lumMod val="75000"/>
                          </a:schemeClr>
                        </a:solidFill>
                      </a:endParaRPr>
                    </a:p>
                  </a:txBody>
                  <a:tcPr/>
                </a:tc>
              </a:tr>
              <a:tr h="834780">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RFP Advertisement in Government Tender Bulletin</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02 March 2018</a:t>
                      </a:r>
                      <a:endParaRPr lang="en-ZA" sz="1800" b="1" kern="1200" baseline="0" dirty="0">
                        <a:solidFill>
                          <a:schemeClr val="accent2">
                            <a:lumMod val="50000"/>
                          </a:schemeClr>
                        </a:solidFill>
                        <a:latin typeface="+mn-lt"/>
                        <a:ea typeface="+mn-ea"/>
                        <a:cs typeface="+mn-cs"/>
                      </a:endParaRPr>
                    </a:p>
                  </a:txBody>
                  <a:tcPr anchor="ctr"/>
                </a:tc>
              </a:tr>
              <a:tr h="834780">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Tender documents on SARS website </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05 March 2018</a:t>
                      </a:r>
                      <a:endParaRPr lang="en-ZA" sz="1800" b="1" kern="1200" baseline="0" dirty="0">
                        <a:solidFill>
                          <a:schemeClr val="accent2">
                            <a:lumMod val="50000"/>
                          </a:schemeClr>
                        </a:solidFill>
                        <a:latin typeface="+mn-lt"/>
                        <a:ea typeface="+mn-ea"/>
                        <a:cs typeface="+mn-cs"/>
                      </a:endParaRPr>
                    </a:p>
                  </a:txBody>
                  <a:tcPr anchor="ctr"/>
                </a:tc>
              </a:tr>
              <a:tr h="834780">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Non-compulsory briefing session</a:t>
                      </a:r>
                      <a:endParaRPr lang="en-ZA" sz="1800" b="1" kern="1200" baseline="0" dirty="0">
                        <a:solidFill>
                          <a:schemeClr val="accent2">
                            <a:lumMod val="50000"/>
                          </a:schemeClr>
                        </a:solidFill>
                        <a:latin typeface="+mn-lt"/>
                        <a:ea typeface="+mn-ea"/>
                        <a:cs typeface="+mn-cs"/>
                      </a:endParaRP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14 March 2018 at 11H00</a:t>
                      </a:r>
                      <a:endParaRPr lang="en-ZA" sz="1800" b="1" kern="1200" baseline="0" dirty="0">
                        <a:solidFill>
                          <a:schemeClr val="accent2">
                            <a:lumMod val="50000"/>
                          </a:schemeClr>
                        </a:solidFill>
                        <a:latin typeface="+mn-lt"/>
                        <a:ea typeface="+mn-ea"/>
                        <a:cs typeface="+mn-cs"/>
                      </a:endParaRPr>
                    </a:p>
                  </a:txBody>
                  <a:tcPr anchor="ctr"/>
                </a:tc>
              </a:tr>
              <a:tr h="834780">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Questions relating to RFP </a:t>
                      </a:r>
                      <a:r>
                        <a:rPr lang="en-ZA" sz="1800" b="1" dirty="0" smtClean="0">
                          <a:solidFill>
                            <a:schemeClr val="accent2">
                              <a:lumMod val="50000"/>
                            </a:schemeClr>
                          </a:solidFill>
                        </a:rPr>
                        <a:t>Closing Date</a:t>
                      </a:r>
                      <a:endParaRPr lang="en-ZA" sz="1800" b="1" kern="1200" baseline="0" dirty="0">
                        <a:solidFill>
                          <a:schemeClr val="accent2">
                            <a:lumMod val="50000"/>
                          </a:schemeClr>
                        </a:solidFill>
                        <a:latin typeface="+mn-lt"/>
                        <a:ea typeface="+mn-ea"/>
                        <a:cs typeface="+mn-cs"/>
                      </a:endParaRP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23 March 2018</a:t>
                      </a:r>
                      <a:endParaRPr lang="en-ZA" sz="1800" b="1" kern="1200" baseline="0" dirty="0">
                        <a:solidFill>
                          <a:schemeClr val="accent2">
                            <a:lumMod val="50000"/>
                          </a:schemeClr>
                        </a:solidFill>
                        <a:latin typeface="+mn-lt"/>
                        <a:ea typeface="+mn-ea"/>
                        <a:cs typeface="+mn-cs"/>
                      </a:endParaRPr>
                    </a:p>
                  </a:txBody>
                  <a:tcPr anchor="ctr"/>
                </a:tc>
              </a:tr>
              <a:tr h="834780">
                <a:tc>
                  <a:txBody>
                    <a:bodyPr/>
                    <a:lstStyle/>
                    <a:p>
                      <a:r>
                        <a:rPr lang="en-ZA" sz="1800" b="1" dirty="0" smtClean="0">
                          <a:solidFill>
                            <a:schemeClr val="accent2">
                              <a:lumMod val="50000"/>
                            </a:schemeClr>
                          </a:solidFill>
                        </a:rPr>
                        <a:t>RFP Closing Date</a:t>
                      </a:r>
                      <a:endParaRPr lang="en-ZA" sz="1800" b="1" dirty="0">
                        <a:solidFill>
                          <a:schemeClr val="accent2">
                            <a:lumMod val="50000"/>
                          </a:schemeClr>
                        </a:solidFill>
                      </a:endParaRPr>
                    </a:p>
                  </a:txBody>
                  <a:tcPr anchor="ctr"/>
                </a:tc>
                <a:tc>
                  <a:txBody>
                    <a:bodyPr/>
                    <a:lstStyle/>
                    <a:p>
                      <a:pPr algn="l"/>
                      <a:r>
                        <a:rPr lang="da-DK" sz="1800" b="1" baseline="0" dirty="0" smtClean="0">
                          <a:solidFill>
                            <a:schemeClr val="accent2">
                              <a:lumMod val="50000"/>
                            </a:schemeClr>
                          </a:solidFill>
                        </a:rPr>
                        <a:t>05 April 2018 at 11H00</a:t>
                      </a:r>
                      <a:endParaRPr lang="en-ZA" sz="1800" b="1" dirty="0">
                        <a:solidFill>
                          <a:schemeClr val="accent2">
                            <a:lumMod val="50000"/>
                          </a:schemeClr>
                        </a:solidFill>
                      </a:endParaRPr>
                    </a:p>
                  </a:txBody>
                  <a:tcPr anchor="ctr"/>
                </a:tc>
              </a:tr>
              <a:tr h="834780">
                <a:tc>
                  <a:txBody>
                    <a:bodyPr/>
                    <a:lstStyle/>
                    <a:p>
                      <a:r>
                        <a:rPr lang="en-ZA" sz="1800" b="1" dirty="0" smtClean="0">
                          <a:solidFill>
                            <a:schemeClr val="accent2">
                              <a:lumMod val="50000"/>
                            </a:schemeClr>
                          </a:solidFill>
                        </a:rPr>
                        <a:t>Notice to bidders</a:t>
                      </a:r>
                      <a:endParaRPr lang="en-ZA" sz="1800" b="1" dirty="0">
                        <a:solidFill>
                          <a:schemeClr val="accent2">
                            <a:lumMod val="50000"/>
                          </a:schemeClr>
                        </a:solidFill>
                      </a:endParaRPr>
                    </a:p>
                  </a:txBody>
                  <a:tcPr anchor="ctr"/>
                </a:tc>
                <a:tc>
                  <a:txBody>
                    <a:bodyPr/>
                    <a:lstStyle/>
                    <a:p>
                      <a:pPr algn="l"/>
                      <a:r>
                        <a:rPr lang="en-ZA" sz="1800" b="1" kern="1200" baseline="0" dirty="0" smtClean="0">
                          <a:solidFill>
                            <a:schemeClr val="tx2"/>
                          </a:solidFill>
                          <a:latin typeface="+mn-lt"/>
                          <a:ea typeface="+mn-ea"/>
                          <a:cs typeface="+mn-cs"/>
                        </a:rPr>
                        <a:t>May/June 2018,</a:t>
                      </a:r>
                      <a:endParaRPr lang="en-ZA" sz="1800" b="1" kern="1200" baseline="0" dirty="0">
                        <a:solidFill>
                          <a:schemeClr val="tx2"/>
                        </a:solidFill>
                        <a:latin typeface="+mn-lt"/>
                        <a:ea typeface="+mn-ea"/>
                        <a:cs typeface="+mn-cs"/>
                      </a:endParaRPr>
                    </a:p>
                  </a:txBody>
                  <a:tcPr anchor="ctr"/>
                </a:tc>
              </a:tr>
            </a:tbl>
          </a:graphicData>
        </a:graphic>
      </p:graphicFrame>
      <p:sp>
        <p:nvSpPr>
          <p:cNvPr id="4" name="Slide Number Placeholder 3"/>
          <p:cNvSpPr>
            <a:spLocks noGrp="1"/>
          </p:cNvSpPr>
          <p:nvPr>
            <p:ph type="sldNum" sz="quarter" idx="11"/>
          </p:nvPr>
        </p:nvSpPr>
        <p:spPr>
          <a:xfrm>
            <a:off x="6884988" y="6550978"/>
            <a:ext cx="862012" cy="184666"/>
          </a:xfrm>
        </p:spPr>
        <p:txBody>
          <a:bodyPr/>
          <a:lstStyle/>
          <a:p>
            <a:pPr>
              <a:defRPr/>
            </a:pPr>
            <a:fld id="{1D46AC71-C261-4AF3-BFB1-CCAEF8821007}" type="slidenum">
              <a:rPr lang="en-ZA" smtClean="0">
                <a:solidFill>
                  <a:schemeClr val="tx1"/>
                </a:solidFill>
              </a:rPr>
              <a:pPr>
                <a:defRPr/>
              </a:pPr>
              <a:t>5</a:t>
            </a:fld>
            <a:endParaRPr lang="en-ZA" dirty="0">
              <a:solidFill>
                <a:schemeClr val="tx1"/>
              </a:solidFill>
            </a:endParaRPr>
          </a:p>
        </p:txBody>
      </p:sp>
      <p:sp>
        <p:nvSpPr>
          <p:cNvPr id="3" name="Footer Placeholder 2"/>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6</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 </a:t>
            </a:r>
          </a:p>
          <a:p>
            <a:pPr marL="228600" indent="-228600">
              <a:lnSpc>
                <a:spcPct val="135000"/>
              </a:lnSpc>
              <a:spcBef>
                <a:spcPct val="75000"/>
              </a:spcBef>
              <a:spcAft>
                <a:spcPct val="10000"/>
              </a:spcAft>
              <a:buClr>
                <a:schemeClr val="accent1"/>
              </a:buClr>
            </a:pPr>
            <a:r>
              <a:rPr lang="en-ZA" sz="2000" b="1" dirty="0">
                <a:solidFill>
                  <a:srgbClr val="FF0000"/>
                </a:solidFill>
              </a:rPr>
              <a:t>3. </a:t>
            </a:r>
            <a:r>
              <a:rPr lang="en-ZA" sz="2000" b="1" dirty="0" smtClean="0">
                <a:solidFill>
                  <a:srgbClr val="FF0000"/>
                </a:solidFill>
              </a:rPr>
              <a:t>Background and </a:t>
            </a:r>
            <a:r>
              <a:rPr lang="en-ZA" sz="2000" b="1" dirty="0">
                <a:solidFill>
                  <a:srgbClr val="FF0000"/>
                </a:solidFill>
              </a:rPr>
              <a:t>Scope of </a:t>
            </a:r>
            <a:r>
              <a:rPr lang="en-ZA" sz="2000" b="1" dirty="0" smtClean="0">
                <a:solidFill>
                  <a:srgbClr val="FF0000"/>
                </a:solidFill>
              </a:rPr>
              <a:t>Work</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smtClean="0">
                <a:solidFill>
                  <a:schemeClr val="tx2"/>
                </a:solidFill>
              </a:rPr>
              <a:t>4</a:t>
            </a:r>
            <a:r>
              <a:rPr lang="en-ZA" sz="2000" b="1" dirty="0">
                <a:solidFill>
                  <a:schemeClr val="tx2"/>
                </a:solidFill>
              </a:rPr>
              <a:t>. </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lvl="1"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3415104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7</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a:t>
            </a:r>
            <a:endParaRPr lang="en-ZA" dirty="0"/>
          </a:p>
        </p:txBody>
      </p:sp>
      <p:sp>
        <p:nvSpPr>
          <p:cNvPr id="6" name="Rectangle 5"/>
          <p:cNvSpPr/>
          <p:nvPr/>
        </p:nvSpPr>
        <p:spPr>
          <a:xfrm>
            <a:off x="175259" y="799475"/>
            <a:ext cx="8686800" cy="1668214"/>
          </a:xfrm>
          <a:prstGeom prst="rect">
            <a:avLst/>
          </a:prstGeom>
        </p:spPr>
        <p:txBody>
          <a:bodyPr wrap="square">
            <a:spAutoFit/>
          </a:bodyPr>
          <a:lstStyle/>
          <a:p>
            <a:pPr marL="0" lvl="3" algn="just">
              <a:lnSpc>
                <a:spcPct val="150000"/>
              </a:lnSpc>
            </a:pPr>
            <a:r>
              <a:rPr lang="en-ZA" sz="1400" dirty="0">
                <a:solidFill>
                  <a:schemeClr val="tx2"/>
                </a:solidFill>
                <a:ea typeface="Times New Roman" pitchFamily="18" charset="0"/>
                <a:cs typeface="Tahoma" pitchFamily="34" charset="0"/>
              </a:rPr>
              <a:t>SARS’ Integrity Compliance Office is responsible for conducting pre-employment screening on internal and external candidates as well as service providers prior to their appointments. The screening process focuses on criminal record, citizenship status, credit worthiness where applicable, tax compliance and qualification verification. </a:t>
            </a:r>
          </a:p>
          <a:p>
            <a:pPr marL="0" lvl="3" algn="just">
              <a:lnSpc>
                <a:spcPct val="150000"/>
              </a:lnSpc>
            </a:pPr>
            <a:endParaRPr lang="en-ZA" sz="1400" dirty="0">
              <a:solidFill>
                <a:schemeClr val="tx2"/>
              </a:solidFill>
              <a:ea typeface="Times New Roman" pitchFamily="18" charset="0"/>
              <a:cs typeface="Tahoma" pitchFamily="34" charset="0"/>
            </a:endParaRPr>
          </a:p>
        </p:txBody>
      </p:sp>
      <p:sp>
        <p:nvSpPr>
          <p:cNvPr id="2" name="Footer Placeholder 1"/>
          <p:cNvSpPr>
            <a:spLocks noGrp="1"/>
          </p:cNvSpPr>
          <p:nvPr>
            <p:ph type="ftr" sz="quarter" idx="10"/>
          </p:nvPr>
        </p:nvSpPr>
        <p:spPr/>
        <p:txBody>
          <a:bodyPr/>
          <a:lstStyle/>
          <a:p>
            <a:pPr>
              <a:defRPr/>
            </a:pPr>
            <a:endParaRPr lang="en-ZA" dirty="0"/>
          </a:p>
        </p:txBody>
      </p:sp>
    </p:spTree>
    <p:extLst>
      <p:ext uri="{BB962C8B-B14F-4D97-AF65-F5344CB8AC3E}">
        <p14:creationId xmlns:p14="http://schemas.microsoft.com/office/powerpoint/2010/main" val="2590587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8</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Scope of work</a:t>
            </a:r>
            <a:endParaRPr lang="en-ZA" dirty="0"/>
          </a:p>
        </p:txBody>
      </p:sp>
      <p:sp>
        <p:nvSpPr>
          <p:cNvPr id="4" name="Footer Placeholder 3"/>
          <p:cNvSpPr>
            <a:spLocks noGrp="1"/>
          </p:cNvSpPr>
          <p:nvPr>
            <p:ph type="ftr" sz="quarter" idx="10"/>
          </p:nvPr>
        </p:nvSpPr>
        <p:spPr/>
        <p:txBody>
          <a:bodyPr/>
          <a:lstStyle/>
          <a:p>
            <a:pPr>
              <a:defRPr/>
            </a:pPr>
            <a:endParaRPr lang="en-ZA" dirty="0"/>
          </a:p>
        </p:txBody>
      </p:sp>
      <p:graphicFrame>
        <p:nvGraphicFramePr>
          <p:cNvPr id="8" name="Object 7"/>
          <p:cNvGraphicFramePr>
            <a:graphicFrameLocks noChangeAspect="1"/>
          </p:cNvGraphicFramePr>
          <p:nvPr>
            <p:extLst>
              <p:ext uri="{D42A27DB-BD31-4B8C-83A1-F6EECF244321}">
                <p14:modId xmlns:p14="http://schemas.microsoft.com/office/powerpoint/2010/main" val="4162538958"/>
              </p:ext>
            </p:extLst>
          </p:nvPr>
        </p:nvGraphicFramePr>
        <p:xfrm>
          <a:off x="4114800" y="3043238"/>
          <a:ext cx="914400" cy="771525"/>
        </p:xfrm>
        <a:graphic>
          <a:graphicData uri="http://schemas.openxmlformats.org/presentationml/2006/ole">
            <mc:AlternateContent xmlns:mc="http://schemas.openxmlformats.org/markup-compatibility/2006">
              <mc:Choice xmlns:v="urn:schemas-microsoft-com:vml" Requires="v">
                <p:oleObj spid="_x0000_s88126" name="Acrobat Document" showAsIcon="1" r:id="rId4" imgW="914400" imgH="771480" progId="AcroExch.Document.7">
                  <p:embed/>
                </p:oleObj>
              </mc:Choice>
              <mc:Fallback>
                <p:oleObj name="Acrobat Document" showAsIcon="1" r:id="rId4" imgW="914400" imgH="771480" progId="AcroExch.Document.7">
                  <p:embed/>
                  <p:pic>
                    <p:nvPicPr>
                      <p:cNvPr id="0" name=""/>
                      <p:cNvPicPr/>
                      <p:nvPr/>
                    </p:nvPicPr>
                    <p:blipFill>
                      <a:blip r:embed="rId5"/>
                      <a:stretch>
                        <a:fillRect/>
                      </a:stretch>
                    </p:blipFill>
                    <p:spPr>
                      <a:xfrm>
                        <a:off x="4114800" y="3043238"/>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1207086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and Scope of work</a:t>
            </a:r>
          </a:p>
          <a:p>
            <a:pPr marL="228600" indent="-228600">
              <a:lnSpc>
                <a:spcPct val="135000"/>
              </a:lnSpc>
              <a:spcBef>
                <a:spcPct val="75000"/>
              </a:spcBef>
              <a:spcAft>
                <a:spcPct val="10000"/>
              </a:spcAft>
              <a:buClr>
                <a:schemeClr val="accent1"/>
              </a:buClr>
            </a:pPr>
            <a:r>
              <a:rPr lang="en-ZA" sz="2000" b="1" dirty="0">
                <a:solidFill>
                  <a:srgbClr val="FF0000"/>
                </a:solidFill>
              </a:rPr>
              <a:t>4</a:t>
            </a:r>
            <a:r>
              <a:rPr lang="en-ZA" sz="2000" b="1" dirty="0" smtClean="0">
                <a:solidFill>
                  <a:srgbClr val="FF0000"/>
                </a:solidFill>
              </a:rPr>
              <a:t>. </a:t>
            </a:r>
            <a:r>
              <a:rPr lang="en-ZA" sz="2000" b="1" dirty="0">
                <a:solidFill>
                  <a:srgbClr val="FF0000"/>
                </a:solidFill>
              </a:rPr>
              <a:t>Bid </a:t>
            </a:r>
            <a:r>
              <a:rPr lang="en-ZA" sz="2000" b="1" dirty="0" smtClean="0">
                <a:solidFill>
                  <a:srgbClr val="FF0000"/>
                </a:solidFill>
              </a:rPr>
              <a:t>Evaluation Process</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3" name="Slide Number Placeholder 2"/>
          <p:cNvSpPr>
            <a:spLocks noGrp="1"/>
          </p:cNvSpPr>
          <p:nvPr>
            <p:ph type="sldNum" sz="quarter" idx="11"/>
          </p:nvPr>
        </p:nvSpPr>
        <p:spPr>
          <a:xfrm>
            <a:off x="6884988" y="6530658"/>
            <a:ext cx="862012" cy="184666"/>
          </a:xfrm>
        </p:spPr>
        <p:txBody>
          <a:bodyPr/>
          <a:lstStyle/>
          <a:p>
            <a:pPr>
              <a:defRPr/>
            </a:pPr>
            <a:fld id="{1D46AC71-C261-4AF3-BFB1-CCAEF8821007}" type="slidenum">
              <a:rPr lang="en-ZA" smtClean="0">
                <a:solidFill>
                  <a:schemeClr val="tx1"/>
                </a:solidFill>
              </a:rPr>
              <a:pPr>
                <a:defRPr/>
              </a:pPr>
              <a:t>9</a:t>
            </a:fld>
            <a:endParaRPr lang="en-ZA" dirty="0">
              <a:solidFill>
                <a:schemeClr val="tx1"/>
              </a:solidFill>
            </a:endParaRPr>
          </a:p>
        </p:txBody>
      </p:sp>
      <p:sp>
        <p:nvSpPr>
          <p:cNvPr id="5"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2" name="Footer Placeholder 1"/>
          <p:cNvSpPr>
            <a:spLocks noGrp="1"/>
          </p:cNvSpPr>
          <p:nvPr>
            <p:ph type="ftr" sz="quarter" idx="10"/>
          </p:nvPr>
        </p:nvSpPr>
        <p:spPr/>
        <p:txBody>
          <a:bodyPr/>
          <a:lstStyle/>
          <a:p>
            <a:pPr>
              <a:defRPr/>
            </a:pPr>
            <a:endParaRPr lang="en-ZA"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6.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9.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nsoldiated performance scorecards 18 09 2007 v0 3">
  <a:themeElements>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1_Consoldiated performance scorecards 18 09 2007 v0 3">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nsoldiated performance scorecards 18 09 2007 v0 3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1_Consoldiated performance scorecards 18 09 2007 v0 3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1_Consoldiated performance scorecards 18 09 2007 v0 3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1_Consoldiated performance scorecards 18 09 2007 v0 3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1_Consoldiated performance scorecards 18 09 2007 v0 3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928FFA64B0FD748AC838E1C2318FB85" ma:contentTypeVersion="0" ma:contentTypeDescription="Create a new document." ma:contentTypeScope="" ma:versionID="3a52d3dfade9d45e0d481787bc1e378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5AF35A-DDDE-4BBE-BDC4-6E9BF60451A6}">
  <ds:schemaRefs>
    <ds:schemaRef ds:uri="http://schemas.microsoft.com/sharepoint/v3/contenttype/forms"/>
  </ds:schemaRefs>
</ds:datastoreItem>
</file>

<file path=customXml/itemProps2.xml><?xml version="1.0" encoding="utf-8"?>
<ds:datastoreItem xmlns:ds="http://schemas.openxmlformats.org/officeDocument/2006/customXml" ds:itemID="{4F084604-662F-4271-A331-F95A5440E66C}">
  <ds:schemaRefs>
    <ds:schemaRef ds:uri="http://purl.org/dc/elements/1.1/"/>
    <ds:schemaRef ds:uri="http://schemas.openxmlformats.org/package/2006/metadata/core-properties"/>
    <ds:schemaRef ds:uri="http://purl.org/dc/terms/"/>
    <ds:schemaRef ds:uri="http://schemas.microsoft.com/office/2006/documentManagement/types"/>
    <ds:schemaRef ds:uri="http://purl.org/dc/dcmitype/"/>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B17D5004-BB8D-4587-9E84-8A02B32B8D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61241</TotalTime>
  <Words>1924</Words>
  <Application>Microsoft Office PowerPoint</Application>
  <PresentationFormat>On-screen Show (4:3)</PresentationFormat>
  <Paragraphs>428</Paragraphs>
  <Slides>32</Slides>
  <Notes>24</Notes>
  <HiddenSlides>0</HiddenSlides>
  <MMClips>0</MMClips>
  <ScaleCrop>false</ScaleCrop>
  <HeadingPairs>
    <vt:vector size="6" baseType="variant">
      <vt:variant>
        <vt:lpstr>Theme</vt:lpstr>
      </vt:variant>
      <vt:variant>
        <vt:i4>3</vt:i4>
      </vt:variant>
      <vt:variant>
        <vt:lpstr>Embedded OLE Servers</vt:lpstr>
      </vt:variant>
      <vt:variant>
        <vt:i4>4</vt:i4>
      </vt:variant>
      <vt:variant>
        <vt:lpstr>Slide Titles</vt:lpstr>
      </vt:variant>
      <vt:variant>
        <vt:i4>32</vt:i4>
      </vt:variant>
    </vt:vector>
  </HeadingPairs>
  <TitlesOfParts>
    <vt:vector size="39" baseType="lpstr">
      <vt:lpstr>Template</vt:lpstr>
      <vt:lpstr>1_Consoldiated performance scorecards 18 09 2007 v0 3</vt:lpstr>
      <vt:lpstr>4_Template</vt:lpstr>
      <vt:lpstr>Adobe Acrobat Document</vt:lpstr>
      <vt:lpstr>Worksheet</vt:lpstr>
      <vt:lpstr>Equation</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Technical Requirements</vt:lpstr>
      <vt:lpstr>PowerPoint Presentation</vt:lpstr>
      <vt:lpstr>PowerPoint Presentation</vt:lpstr>
      <vt:lpstr>PowerPoint Presentation</vt:lpstr>
      <vt:lpstr>PowerPoint Presentation</vt:lpstr>
      <vt:lpstr>PowerPoint Presentation</vt:lpstr>
      <vt:lpstr>BEE = 20 Points</vt:lpstr>
      <vt:lpstr>Mandatory and Points Awarded for BBBEE Contribution</vt:lpstr>
      <vt:lpstr>BEE  Certificate -Amended Codes </vt:lpstr>
      <vt:lpstr>Use and acceptance of Affidavits </vt:lpstr>
      <vt:lpstr>PowerPoint Presentation</vt:lpstr>
      <vt:lpstr>PowerPoint Presentation</vt:lpstr>
      <vt:lpstr>Sub-contracting</vt:lpstr>
      <vt:lpstr>Joint Ventures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Exemption 2009-2010 Report</dc:title>
  <dc:creator>S2015751</dc:creator>
  <cp:lastModifiedBy>Siphiwo Magagula</cp:lastModifiedBy>
  <cp:revision>1141</cp:revision>
  <cp:lastPrinted>2017-09-12T07:36:29Z</cp:lastPrinted>
  <dcterms:created xsi:type="dcterms:W3CDTF">2010-07-28T18:35:53Z</dcterms:created>
  <dcterms:modified xsi:type="dcterms:W3CDTF">2018-03-12T14:03:26Z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0x010100A928FFA64B0FD748AC838E1C2318FB85</vt:lpwstr>
  </property>
</Properties>
</file>