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Lst>
  <p:notesMasterIdLst>
    <p:notesMasterId r:id="rId42"/>
  </p:notesMasterIdLst>
  <p:handoutMasterIdLst>
    <p:handoutMasterId r:id="rId43"/>
  </p:handoutMasterIdLst>
  <p:sldIdLst>
    <p:sldId id="256" r:id="rId7"/>
    <p:sldId id="355" r:id="rId8"/>
    <p:sldId id="324" r:id="rId9"/>
    <p:sldId id="399" r:id="rId10"/>
    <p:sldId id="353" r:id="rId11"/>
    <p:sldId id="444" r:id="rId12"/>
    <p:sldId id="463" r:id="rId13"/>
    <p:sldId id="462" r:id="rId14"/>
    <p:sldId id="461" r:id="rId15"/>
    <p:sldId id="464" r:id="rId16"/>
    <p:sldId id="460" r:id="rId17"/>
    <p:sldId id="465" r:id="rId18"/>
    <p:sldId id="380" r:id="rId19"/>
    <p:sldId id="343" r:id="rId20"/>
    <p:sldId id="438" r:id="rId21"/>
    <p:sldId id="358" r:id="rId22"/>
    <p:sldId id="445" r:id="rId23"/>
    <p:sldId id="446" r:id="rId24"/>
    <p:sldId id="447" r:id="rId25"/>
    <p:sldId id="448" r:id="rId26"/>
    <p:sldId id="449" r:id="rId27"/>
    <p:sldId id="466" r:id="rId28"/>
    <p:sldId id="451" r:id="rId29"/>
    <p:sldId id="454" r:id="rId30"/>
    <p:sldId id="455" r:id="rId31"/>
    <p:sldId id="457" r:id="rId32"/>
    <p:sldId id="458" r:id="rId33"/>
    <p:sldId id="427" r:id="rId34"/>
    <p:sldId id="429" r:id="rId35"/>
    <p:sldId id="428" r:id="rId36"/>
    <p:sldId id="349" r:id="rId37"/>
    <p:sldId id="350" r:id="rId38"/>
    <p:sldId id="459" r:id="rId39"/>
    <p:sldId id="335" r:id="rId40"/>
    <p:sldId id="345" r:id="rId41"/>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 id="2" name="Lorraine Tema" initials="LT"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522" autoAdjust="0"/>
  </p:normalViewPr>
  <p:slideViewPr>
    <p:cSldViewPr snapToGrid="0">
      <p:cViewPr>
        <p:scale>
          <a:sx n="91" d="100"/>
          <a:sy n="91" d="100"/>
        </p:scale>
        <p:origin x="-540" y="-47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18"/>
    </p:cViewPr>
  </p:sorterViewPr>
  <p:notesViewPr>
    <p:cSldViewPr snapToGrid="0">
      <p:cViewPr varScale="1">
        <p:scale>
          <a:sx n="77" d="100"/>
          <a:sy n="77" d="100"/>
        </p:scale>
        <p:origin x="-2190" y="-90"/>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42284"/>
            <a:ext cx="2951217" cy="497046"/>
          </a:xfrm>
          <a:prstGeom prst="rect">
            <a:avLst/>
          </a:prstGeom>
        </p:spPr>
        <p:txBody>
          <a:bodyPr vert="horz" lIns="92254" tIns="46127" rIns="92254" bIns="46127"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51393" cy="497524"/>
          </a:xfrm>
          <a:prstGeom prst="rect">
            <a:avLst/>
          </a:prstGeom>
        </p:spPr>
        <p:txBody>
          <a:bodyPr vert="horz" lIns="91442" tIns="45721" rIns="91442" bIns="4572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7" y="3"/>
            <a:ext cx="2951392" cy="497524"/>
          </a:xfrm>
          <a:prstGeom prst="rect">
            <a:avLst/>
          </a:prstGeom>
        </p:spPr>
        <p:txBody>
          <a:bodyPr vert="horz" lIns="91442" tIns="45721" rIns="91442" bIns="4572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442" tIns="45721" rIns="91442" bIns="45721" rtlCol="0" anchor="ctr"/>
          <a:lstStyle/>
          <a:p>
            <a:pPr lvl="0"/>
            <a:endParaRPr lang="en-ZA" noProof="0" dirty="0"/>
          </a:p>
        </p:txBody>
      </p:sp>
      <p:sp>
        <p:nvSpPr>
          <p:cNvPr id="5" name="Notes Placeholder 4"/>
          <p:cNvSpPr>
            <a:spLocks noGrp="1"/>
          </p:cNvSpPr>
          <p:nvPr>
            <p:ph type="body" sz="quarter" idx="3"/>
          </p:nvPr>
        </p:nvSpPr>
        <p:spPr>
          <a:xfrm>
            <a:off x="680719" y="4722500"/>
            <a:ext cx="5447354" cy="4472939"/>
          </a:xfrm>
          <a:prstGeom prst="rect">
            <a:avLst/>
          </a:prstGeom>
        </p:spPr>
        <p:txBody>
          <a:bodyPr vert="horz" lIns="91442" tIns="45721" rIns="91442" bIns="457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41816"/>
            <a:ext cx="2951393" cy="497524"/>
          </a:xfrm>
          <a:prstGeom prst="rect">
            <a:avLst/>
          </a:prstGeom>
        </p:spPr>
        <p:txBody>
          <a:bodyPr vert="horz" lIns="91442" tIns="45721" rIns="91442" bIns="4572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19</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26</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28</a:t>
            </a:fld>
            <a:endParaRPr lang="en-ZA"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30</a:t>
            </a:fld>
            <a:endParaRPr lang="en-Z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31</a:t>
            </a:fld>
            <a:endParaRPr lang="en-Z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32</a:t>
            </a:fld>
            <a:endParaRPr lang="en-Z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33</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14</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15</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16</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17</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18</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20"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15"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4.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oleObject" Target="../embeddings/oleObject4.bin"/><Relationship Id="rId2" Type="http://schemas.openxmlformats.org/officeDocument/2006/relationships/slideLayout" Target="../slideLayouts/slideLayout24.xml"/><Relationship Id="rId16" Type="http://schemas.openxmlformats.org/officeDocument/2006/relationships/image" Target="../media/image1.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8.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584"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883"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091"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image" Target="../media/image4.emf"/><Relationship Id="rId4" Type="http://schemas.openxmlformats.org/officeDocument/2006/relationships/package" Target="../embeddings/Microsoft_Word_Document4.docx"/></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4.emf"/><Relationship Id="rId4" Type="http://schemas.openxmlformats.org/officeDocument/2006/relationships/package" Target="../embeddings/Microsoft_Word_Document5.docx"/></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image" Target="../media/image4.emf"/><Relationship Id="rId4" Type="http://schemas.openxmlformats.org/officeDocument/2006/relationships/package" Target="../embeddings/Microsoft_Word_Document6.docx"/></Relationships>
</file>

<file path=ppt/slides/_rels/slide13.xml.rels><?xml version="1.0" encoding="UTF-8" standalone="yes"?>
<Relationships xmlns="http://schemas.openxmlformats.org/package/2006/relationships"><Relationship Id="rId8" Type="http://schemas.openxmlformats.org/officeDocument/2006/relationships/package" Target="../embeddings/Microsoft_Word_Document8.docx"/><Relationship Id="rId3" Type="http://schemas.openxmlformats.org/officeDocument/2006/relationships/hyperlink" Target="file:///E:\RFP%2016-2016%20Provision%20of%20Medical%20Aid%20Brokerage%20services%20-final.pdf" TargetMode="External"/><Relationship Id="rId7"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4.emf"/><Relationship Id="rId5" Type="http://schemas.openxmlformats.org/officeDocument/2006/relationships/package" Target="../embeddings/Microsoft_Word_Document7.docx"/><Relationship Id="rId4" Type="http://schemas.openxmlformats.org/officeDocument/2006/relationships/oleObject" Target="../embeddings/oleObject12.bin"/><Relationship Id="rId9" Type="http://schemas.openxmlformats.org/officeDocument/2006/relationships/image" Target="../media/image5.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notesSlide" Target="../notesSlides/notesSlide9.xml"/><Relationship Id="rId7" Type="http://schemas.openxmlformats.org/officeDocument/2006/relationships/package" Target="../embeddings/Microsoft_Excel_Worksheet9.xlsx"/><Relationship Id="rId2" Type="http://schemas.openxmlformats.org/officeDocument/2006/relationships/slideLayout" Target="../slideLayouts/slideLayout29.xml"/><Relationship Id="rId1" Type="http://schemas.openxmlformats.org/officeDocument/2006/relationships/vmlDrawing" Target="../drawings/vmlDrawing13.vml"/><Relationship Id="rId6" Type="http://schemas.openxmlformats.org/officeDocument/2006/relationships/oleObject" Target="../embeddings/oleObject15.bin"/><Relationship Id="rId5" Type="http://schemas.openxmlformats.org/officeDocument/2006/relationships/image" Target="../media/image6.wmf"/><Relationship Id="rId4" Type="http://schemas.openxmlformats.org/officeDocument/2006/relationships/oleObject" Target="../embeddings/oleObject14.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mailto:tenderoffice@sars.gov.za"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4.emf"/><Relationship Id="rId4" Type="http://schemas.openxmlformats.org/officeDocument/2006/relationships/package" Target="../embeddings/Microsoft_Word_Document1.docx"/></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4.emf"/><Relationship Id="rId4" Type="http://schemas.openxmlformats.org/officeDocument/2006/relationships/package" Target="../embeddings/Microsoft_Word_Document2.docx"/></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4.emf"/><Relationship Id="rId4" Type="http://schemas.openxmlformats.org/officeDocument/2006/relationships/package" Target="../embeddings/Microsoft_Word_Document3.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923330"/>
          </a:xfrm>
        </p:spPr>
        <p:txBody>
          <a:bodyPr/>
          <a:lstStyle/>
          <a:p>
            <a:pPr marL="0" indent="0">
              <a:lnSpc>
                <a:spcPct val="150000"/>
              </a:lnSpc>
              <a:buNone/>
            </a:pPr>
            <a:r>
              <a:rPr lang="en-ZA" sz="2000" b="1" dirty="0" smtClean="0">
                <a:latin typeface="Arial" charset="0"/>
                <a:cs typeface="Arial" charset="0"/>
              </a:rPr>
              <a:t>PROCUREMENT </a:t>
            </a:r>
            <a:r>
              <a:rPr lang="en-ZA" sz="2000" b="1" dirty="0">
                <a:latin typeface="Arial" charset="0"/>
                <a:cs typeface="Arial" charset="0"/>
              </a:rPr>
              <a:t>OF GEOGRAPHICAL INFORMATION SYSTEM (GIS) INCLUDING MAINTENANCE AND SUPPORT SERVICES	</a:t>
            </a:r>
          </a:p>
        </p:txBody>
      </p:sp>
      <p:sp>
        <p:nvSpPr>
          <p:cNvPr id="8" name="Subtitle 3"/>
          <p:cNvSpPr txBox="1">
            <a:spLocks/>
          </p:cNvSpPr>
          <p:nvPr/>
        </p:nvSpPr>
        <p:spPr bwMode="auto">
          <a:xfrm>
            <a:off x="609601" y="3200096"/>
            <a:ext cx="6942082"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smtClean="0">
                <a:solidFill>
                  <a:schemeClr val="bg1"/>
                </a:solidFill>
                <a:cs typeface="Arial" charset="0"/>
              </a:rPr>
              <a:t>03 October </a:t>
            </a:r>
            <a:r>
              <a:rPr lang="en-ZA" sz="2000" b="1" kern="0" dirty="0">
                <a:solidFill>
                  <a:schemeClr val="bg1"/>
                </a:solidFill>
                <a:cs typeface="Arial" charset="0"/>
              </a:rPr>
              <a:t>2018 at </a:t>
            </a:r>
            <a:r>
              <a:rPr lang="en-ZA" sz="2000" b="1" kern="0" dirty="0" smtClean="0">
                <a:solidFill>
                  <a:schemeClr val="bg1"/>
                </a:solidFill>
                <a:cs typeface="Arial" charset="0"/>
              </a:rPr>
              <a:t>11H00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dirty="0" smtClean="0">
                <a:solidFill>
                  <a:schemeClr val="bg1"/>
                </a:solidFill>
                <a:cs typeface="Arial" charset="0"/>
              </a:rPr>
              <a:t>29</a:t>
            </a:r>
            <a:r>
              <a:rPr kumimoji="0" lang="en-ZA" sz="2000" b="1" i="0" u="none" strike="noStrike" kern="0" cap="none" spc="0" normalizeH="0" baseline="0" noProof="0" dirty="0" smtClean="0">
                <a:ln>
                  <a:noFill/>
                </a:ln>
                <a:solidFill>
                  <a:schemeClr val="bg1"/>
                </a:solidFill>
                <a:effectLst/>
                <a:uLnTx/>
                <a:uFillTx/>
                <a:cs typeface="Arial" charset="0"/>
              </a:rPr>
              <a:t>/2018</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a:t>
            </a:r>
            <a:r>
              <a:rPr lang="en-ZA" sz="2000" b="1" kern="0" dirty="0" smtClean="0">
                <a:solidFill>
                  <a:schemeClr val="bg1"/>
                </a:solidFill>
                <a:cs typeface="Arial" charset="0"/>
              </a:rPr>
              <a:t>24 October </a:t>
            </a:r>
            <a:r>
              <a:rPr lang="en-ZA" sz="2000" b="1" kern="0" dirty="0">
                <a:solidFill>
                  <a:schemeClr val="bg1"/>
                </a:solidFill>
                <a:cs typeface="Arial" charset="0"/>
              </a:rPr>
              <a:t>2018</a:t>
            </a:r>
            <a:r>
              <a:rPr kumimoji="0" lang="en-ZA" sz="2000" b="1" i="0" u="none" strike="noStrike" kern="0" cap="none" spc="0" normalizeH="0" baseline="0" noProof="0" dirty="0" smtClean="0">
                <a:ln>
                  <a:noFill/>
                </a:ln>
                <a:solidFill>
                  <a:schemeClr val="bg1"/>
                </a:solidFill>
                <a:effectLst/>
                <a:uLnTx/>
                <a:uFillTx/>
                <a:cs typeface="Arial" charset="0"/>
              </a:rPr>
              <a:t>,</a:t>
            </a:r>
            <a:r>
              <a:rPr kumimoji="0" lang="en-ZA" sz="2000" b="1" i="0" u="none" strike="noStrike" kern="0" cap="none" spc="0" normalizeH="0" noProof="0" dirty="0" smtClean="0">
                <a:ln>
                  <a:noFill/>
                </a:ln>
                <a:solidFill>
                  <a:schemeClr val="bg1"/>
                </a:solidFill>
                <a:effectLst/>
                <a:uLnTx/>
                <a:uFillTx/>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10</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353069140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2200"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220718" y="756746"/>
            <a:ext cx="8597462" cy="5755422"/>
          </a:xfrm>
          <a:prstGeom prst="rect">
            <a:avLst/>
          </a:prstGeom>
        </p:spPr>
        <p:txBody>
          <a:bodyPr wrap="square">
            <a:spAutoFit/>
          </a:bodyPr>
          <a:lstStyle/>
          <a:p>
            <a:pPr marL="742950" lvl="1" indent="-285750">
              <a:buFont typeface="Arial" panose="020B0604020202020204" pitchFamily="34" charset="0"/>
              <a:buChar char="•"/>
            </a:pPr>
            <a:endParaRPr lang="en-ZA" sz="1400" b="1" dirty="0" smtClean="0"/>
          </a:p>
          <a:p>
            <a:pPr marL="1200150" lvl="2" indent="-285750">
              <a:buFont typeface="Arial" panose="020B0604020202020204" pitchFamily="34" charset="0"/>
              <a:buChar char="•"/>
            </a:pPr>
            <a:r>
              <a:rPr lang="en-ZA" sz="1400" b="1" dirty="0"/>
              <a:t>Postal Codes: </a:t>
            </a:r>
            <a:r>
              <a:rPr lang="en-ZA" sz="1400" dirty="0"/>
              <a:t>all postal codes defined by the South African Post Office</a:t>
            </a:r>
            <a:r>
              <a:rPr lang="en-ZA" sz="1400" b="1" dirty="0" smtClean="0"/>
              <a:t>.</a:t>
            </a:r>
          </a:p>
          <a:p>
            <a:pPr lvl="2"/>
            <a:endParaRPr lang="en-ZA" sz="1400" b="1" dirty="0"/>
          </a:p>
          <a:p>
            <a:pPr marL="1200150" lvl="2" indent="-285750">
              <a:buFont typeface="Arial" panose="020B0604020202020204" pitchFamily="34" charset="0"/>
              <a:buChar char="•"/>
            </a:pPr>
            <a:r>
              <a:rPr lang="en-ZA" sz="1400" b="1" dirty="0"/>
              <a:t>Farms: CAD/NAD properties registered as farms</a:t>
            </a:r>
            <a:r>
              <a:rPr lang="en-ZA" sz="1400" b="1" dirty="0" smtClean="0"/>
              <a:t>.</a:t>
            </a:r>
          </a:p>
          <a:p>
            <a:pPr marL="1200150" lvl="2" indent="-285750">
              <a:buFont typeface="Arial" panose="020B0604020202020204" pitchFamily="34" charset="0"/>
              <a:buChar char="•"/>
            </a:pPr>
            <a:endParaRPr lang="en-ZA" sz="1400" b="1" dirty="0"/>
          </a:p>
          <a:p>
            <a:pPr marL="1200150" lvl="2" indent="-285750">
              <a:buFont typeface="Arial" panose="020B0604020202020204" pitchFamily="34" charset="0"/>
              <a:buChar char="•"/>
            </a:pPr>
            <a:r>
              <a:rPr lang="en-ZA" sz="1400" b="1" dirty="0"/>
              <a:t>Sectional Title Properties: </a:t>
            </a:r>
            <a:r>
              <a:rPr lang="en-ZA" sz="1400" dirty="0"/>
              <a:t>CAD/NAD entries registered as sectional title units with the Deeds Office.</a:t>
            </a:r>
          </a:p>
          <a:p>
            <a:pPr marL="1200150" lvl="2" indent="-285750">
              <a:buFont typeface="Arial" panose="020B0604020202020204" pitchFamily="34" charset="0"/>
              <a:buChar char="•"/>
            </a:pPr>
            <a:endParaRPr lang="en-ZA" sz="1400" b="1" dirty="0" smtClean="0"/>
          </a:p>
          <a:p>
            <a:pPr marL="1200150" lvl="2" indent="-285750">
              <a:buFont typeface="Arial" panose="020B0604020202020204" pitchFamily="34" charset="0"/>
              <a:buChar char="•"/>
            </a:pPr>
            <a:r>
              <a:rPr lang="en-ZA" sz="1400" b="1" dirty="0" smtClean="0"/>
              <a:t>Various </a:t>
            </a:r>
            <a:r>
              <a:rPr lang="en-ZA" sz="1400" b="1" dirty="0"/>
              <a:t>property types, </a:t>
            </a:r>
            <a:r>
              <a:rPr lang="en-ZA" sz="1400" dirty="0"/>
              <a:t>the following bullet are an optional dataset: Gated Communities / Estates: CAD/NAD entries registered as gated communities, boomed off areas, business parks and estates, amongst others. The supply of this dataset is </a:t>
            </a:r>
            <a:r>
              <a:rPr lang="en-ZA" sz="1400" dirty="0" smtClean="0"/>
              <a:t>optional.</a:t>
            </a:r>
          </a:p>
          <a:p>
            <a:pPr marL="1200150" lvl="2" indent="-285750">
              <a:buFont typeface="Arial" panose="020B0604020202020204" pitchFamily="34" charset="0"/>
              <a:buChar char="•"/>
            </a:pPr>
            <a:endParaRPr lang="en-ZA" sz="1400" dirty="0" smtClean="0"/>
          </a:p>
          <a:p>
            <a:pPr marL="1200150" lvl="2" indent="-285750">
              <a:buFont typeface="Arial" panose="020B0604020202020204" pitchFamily="34" charset="0"/>
              <a:buChar char="•"/>
            </a:pPr>
            <a:r>
              <a:rPr lang="en-ZA" sz="1400" b="1" dirty="0" smtClean="0"/>
              <a:t>Various </a:t>
            </a:r>
            <a:r>
              <a:rPr lang="en-ZA" sz="1400" b="1" dirty="0"/>
              <a:t>administrative boundaries: </a:t>
            </a:r>
            <a:r>
              <a:rPr lang="en-ZA" sz="1400" dirty="0"/>
              <a:t>These datasets are used when transposing external datasets over SARS datasets</a:t>
            </a:r>
            <a:r>
              <a:rPr lang="en-ZA" sz="1400" dirty="0" smtClean="0">
                <a:latin typeface="+mn-lt"/>
              </a:rPr>
              <a:t>.</a:t>
            </a:r>
          </a:p>
          <a:p>
            <a:pPr marL="1200150" lvl="2" indent="-285750">
              <a:buFont typeface="Arial" panose="020B0604020202020204" pitchFamily="34" charset="0"/>
              <a:buChar char="•"/>
            </a:pPr>
            <a:endParaRPr lang="en-ZA" sz="1400" dirty="0" smtClean="0">
              <a:latin typeface="+mn-lt"/>
            </a:endParaRPr>
          </a:p>
          <a:p>
            <a:pPr marL="1200150" lvl="2" indent="-285750">
              <a:buFont typeface="Arial" panose="020B0604020202020204" pitchFamily="34" charset="0"/>
              <a:buChar char="•"/>
            </a:pPr>
            <a:r>
              <a:rPr lang="en-ZA" sz="1400" b="1" dirty="0" smtClean="0">
                <a:latin typeface="+mn-lt"/>
              </a:rPr>
              <a:t>Magisterial </a:t>
            </a:r>
            <a:r>
              <a:rPr lang="en-ZA" sz="1400" b="1" dirty="0">
                <a:latin typeface="+mn-lt"/>
              </a:rPr>
              <a:t>Districts</a:t>
            </a:r>
            <a:r>
              <a:rPr lang="en-ZA" sz="1400" dirty="0">
                <a:latin typeface="+mn-lt"/>
              </a:rPr>
              <a:t>: the magisterial administrative boundaries defined by the Municipal Demarcation Board and Rural Development and Land </a:t>
            </a:r>
            <a:r>
              <a:rPr lang="en-ZA" sz="1400" dirty="0" smtClean="0">
                <a:latin typeface="+mn-lt"/>
              </a:rPr>
              <a:t>Reform.</a:t>
            </a:r>
          </a:p>
          <a:p>
            <a:pPr marL="1200150" lvl="2" indent="-285750">
              <a:buFont typeface="Arial" panose="020B0604020202020204" pitchFamily="34" charset="0"/>
              <a:buChar char="•"/>
            </a:pPr>
            <a:endParaRPr lang="en-ZA" sz="1400" dirty="0" smtClean="0">
              <a:latin typeface="+mn-lt"/>
            </a:endParaRPr>
          </a:p>
          <a:p>
            <a:pPr marL="1200150" lvl="2" indent="-285750">
              <a:buFont typeface="Arial" panose="020B0604020202020204" pitchFamily="34" charset="0"/>
              <a:buChar char="•"/>
            </a:pPr>
            <a:r>
              <a:rPr lang="en-ZA" sz="1400" b="1" dirty="0" smtClean="0">
                <a:latin typeface="+mn-lt"/>
              </a:rPr>
              <a:t>Electoral </a:t>
            </a:r>
            <a:r>
              <a:rPr lang="en-ZA" sz="1400" b="1" dirty="0">
                <a:latin typeface="+mn-lt"/>
              </a:rPr>
              <a:t>Wards</a:t>
            </a:r>
            <a:r>
              <a:rPr lang="en-ZA" sz="1400" dirty="0">
                <a:latin typeface="+mn-lt"/>
              </a:rPr>
              <a:t>: the electoral wards boundaries defined by the Municipal Demarcation Board and Rural Development, Land Reform and Independent Electoral Commission</a:t>
            </a:r>
            <a:r>
              <a:rPr lang="en-ZA" sz="1400" dirty="0" smtClean="0">
                <a:latin typeface="+mn-lt"/>
              </a:rPr>
              <a:t>.</a:t>
            </a:r>
          </a:p>
          <a:p>
            <a:pPr lvl="2"/>
            <a:endParaRPr lang="en-ZA" sz="1400" dirty="0" smtClean="0">
              <a:latin typeface="+mn-lt"/>
            </a:endParaRPr>
          </a:p>
          <a:p>
            <a:pPr marL="1200150" lvl="2" indent="-285750">
              <a:buFont typeface="Arial" panose="020B0604020202020204" pitchFamily="34" charset="0"/>
              <a:buChar char="•"/>
            </a:pPr>
            <a:r>
              <a:rPr lang="en-ZA" sz="1400" b="1" dirty="0" smtClean="0">
                <a:latin typeface="+mn-lt"/>
              </a:rPr>
              <a:t>Points </a:t>
            </a:r>
            <a:r>
              <a:rPr lang="en-ZA" sz="1400" b="1" dirty="0">
                <a:latin typeface="+mn-lt"/>
              </a:rPr>
              <a:t>of Interest</a:t>
            </a:r>
            <a:r>
              <a:rPr lang="en-ZA" sz="1400" dirty="0">
                <a:latin typeface="+mn-lt"/>
              </a:rPr>
              <a:t>: Various points of interest pertaining to accommodation, stores, medical facilities, etc. These datasets are used by SARS mobile tax units and branch expansion programme.</a:t>
            </a:r>
            <a:endParaRPr lang="en-ZA" sz="1400" dirty="0" smtClean="0">
              <a:latin typeface="+mn-lt"/>
            </a:endParaRPr>
          </a:p>
          <a:p>
            <a:pPr marL="742950" lvl="1" indent="-285750">
              <a:buFont typeface="Arial" panose="020B0604020202020204" pitchFamily="34" charset="0"/>
              <a:buChar char="•"/>
            </a:pPr>
            <a:endParaRPr lang="en-ZA" sz="1400" dirty="0">
              <a:latin typeface="+mn-lt"/>
            </a:endParaRPr>
          </a:p>
          <a:p>
            <a:pPr lvl="1"/>
            <a:endParaRPr lang="en-ZA" b="1" dirty="0">
              <a:latin typeface="+mn-lt"/>
            </a:endParaRPr>
          </a:p>
        </p:txBody>
      </p:sp>
    </p:spTree>
    <p:extLst>
      <p:ext uri="{BB962C8B-B14F-4D97-AF65-F5344CB8AC3E}">
        <p14:creationId xmlns:p14="http://schemas.microsoft.com/office/powerpoint/2010/main" val="352783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11</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7590869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8102"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210207" y="861848"/>
            <a:ext cx="8345214" cy="5940088"/>
          </a:xfrm>
          <a:prstGeom prst="rect">
            <a:avLst/>
          </a:prstGeom>
        </p:spPr>
        <p:txBody>
          <a:bodyPr wrap="square">
            <a:spAutoFit/>
          </a:bodyPr>
          <a:lstStyle/>
          <a:p>
            <a:pPr marL="742950" lvl="1" indent="-285750">
              <a:buFont typeface="Wingdings" panose="05000000000000000000" pitchFamily="2" charset="2"/>
              <a:buChar char="§"/>
            </a:pPr>
            <a:r>
              <a:rPr lang="en-ZA" sz="1600" b="1" dirty="0" smtClean="0"/>
              <a:t>Deeds Data:</a:t>
            </a:r>
          </a:p>
          <a:p>
            <a:pPr marL="1200150" lvl="2" indent="-285750">
              <a:buFont typeface="Arial" panose="020B0604020202020204" pitchFamily="34" charset="0"/>
              <a:buChar char="•"/>
            </a:pPr>
            <a:endParaRPr lang="en-ZA" sz="1600" b="1" dirty="0" smtClean="0"/>
          </a:p>
          <a:p>
            <a:pPr marL="1200150" lvl="2" indent="-285750">
              <a:buFont typeface="Arial" panose="020B0604020202020204" pitchFamily="34" charset="0"/>
              <a:buChar char="•"/>
            </a:pPr>
            <a:r>
              <a:rPr lang="en-ZA" sz="1400" dirty="0" smtClean="0"/>
              <a:t>As </a:t>
            </a:r>
            <a:r>
              <a:rPr lang="en-ZA" sz="1400" dirty="0"/>
              <a:t>and when required SP should be able to provide historical data from 1900 onwards and have at least 90% or more of the history records </a:t>
            </a:r>
            <a:r>
              <a:rPr lang="en-ZA" sz="1400" dirty="0" smtClean="0"/>
              <a:t>geocoded</a:t>
            </a:r>
          </a:p>
          <a:p>
            <a:pPr marL="1200150" lvl="2" indent="-285750">
              <a:buFont typeface="Arial" panose="020B0604020202020204" pitchFamily="34" charset="0"/>
              <a:buChar char="•"/>
            </a:pPr>
            <a:endParaRPr lang="en-ZA" sz="1400" dirty="0"/>
          </a:p>
          <a:p>
            <a:pPr marL="1200150" lvl="2" indent="-285750">
              <a:buFont typeface="Arial" panose="020B0604020202020204" pitchFamily="34" charset="0"/>
              <a:buChar char="•"/>
            </a:pPr>
            <a:r>
              <a:rPr lang="en-ZA" sz="1400" dirty="0" smtClean="0"/>
              <a:t>Property </a:t>
            </a:r>
            <a:r>
              <a:rPr lang="en-ZA" sz="1400" dirty="0"/>
              <a:t>Transfers: Property transfers registered at the Deeds Office</a:t>
            </a:r>
            <a:r>
              <a:rPr lang="en-ZA" sz="1400" dirty="0" smtClean="0"/>
              <a:t>.</a:t>
            </a:r>
          </a:p>
          <a:p>
            <a:pPr lvl="2"/>
            <a:endParaRPr lang="en-ZA" sz="1400" dirty="0"/>
          </a:p>
          <a:p>
            <a:pPr marL="1200150" lvl="2" indent="-285750">
              <a:buFont typeface="Arial" panose="020B0604020202020204" pitchFamily="34" charset="0"/>
              <a:buChar char="•"/>
            </a:pPr>
            <a:r>
              <a:rPr lang="en-ZA" sz="1400" dirty="0" smtClean="0"/>
              <a:t>Property </a:t>
            </a:r>
            <a:r>
              <a:rPr lang="en-ZA" sz="1400" dirty="0"/>
              <a:t>Bonds: The associated property bonds registered for each property </a:t>
            </a:r>
            <a:r>
              <a:rPr lang="en-ZA" sz="1400" dirty="0" smtClean="0"/>
              <a:t>transfer</a:t>
            </a:r>
          </a:p>
          <a:p>
            <a:pPr marL="1200150" lvl="2" indent="-285750">
              <a:buFont typeface="Arial" panose="020B0604020202020204" pitchFamily="34" charset="0"/>
              <a:buChar char="•"/>
            </a:pPr>
            <a:endParaRPr lang="en-ZA" sz="1400" dirty="0"/>
          </a:p>
          <a:p>
            <a:pPr marL="1200150" lvl="2" indent="-285750">
              <a:buFont typeface="Arial" panose="020B0604020202020204" pitchFamily="34" charset="0"/>
              <a:buChar char="•"/>
            </a:pPr>
            <a:r>
              <a:rPr lang="en-ZA" sz="1400" dirty="0" smtClean="0"/>
              <a:t>SP </a:t>
            </a:r>
            <a:r>
              <a:rPr lang="en-ZA" sz="1400" dirty="0"/>
              <a:t>should be able to provide market related property value as per movement of the market on a regular basis</a:t>
            </a:r>
          </a:p>
          <a:p>
            <a:pPr marL="1200150" lvl="2" indent="-285750">
              <a:buFont typeface="Arial" panose="020B0604020202020204" pitchFamily="34" charset="0"/>
              <a:buChar char="•"/>
            </a:pPr>
            <a:endParaRPr lang="en-ZA" sz="1600" b="1" dirty="0" smtClean="0"/>
          </a:p>
          <a:p>
            <a:pPr marL="742950" lvl="1" indent="-285750">
              <a:buFont typeface="Wingdings" panose="05000000000000000000" pitchFamily="2" charset="2"/>
              <a:buChar char="§"/>
            </a:pPr>
            <a:r>
              <a:rPr lang="en-ZA" sz="1600" b="1" dirty="0" smtClean="0"/>
              <a:t>Software </a:t>
            </a:r>
            <a:r>
              <a:rPr lang="en-ZA" sz="1600" b="1" dirty="0"/>
              <a:t>Services: </a:t>
            </a:r>
            <a:endParaRPr lang="en-ZA" sz="1600" b="1" dirty="0" smtClean="0"/>
          </a:p>
          <a:p>
            <a:pPr marL="742950" lvl="1" indent="-285750">
              <a:buFont typeface="Wingdings" panose="05000000000000000000" pitchFamily="2" charset="2"/>
              <a:buChar char="§"/>
            </a:pPr>
            <a:endParaRPr lang="en-ZA" sz="1600" b="1" dirty="0"/>
          </a:p>
          <a:p>
            <a:pPr marL="1200150" lvl="2" indent="-285750">
              <a:buFont typeface="Arial" panose="020B0604020202020204" pitchFamily="34" charset="0"/>
              <a:buChar char="•"/>
            </a:pPr>
            <a:r>
              <a:rPr lang="en-ZA" sz="1400" dirty="0"/>
              <a:t>The software requirements consist of the geocoder and any other reporting / analytical tools</a:t>
            </a:r>
            <a:r>
              <a:rPr lang="en-ZA" sz="1600" dirty="0" smtClean="0"/>
              <a:t>;</a:t>
            </a:r>
          </a:p>
          <a:p>
            <a:pPr marL="1200150" lvl="2" indent="-285750">
              <a:buFont typeface="Arial" panose="020B0604020202020204" pitchFamily="34" charset="0"/>
              <a:buChar char="•"/>
            </a:pPr>
            <a:r>
              <a:rPr lang="en-ZA" sz="1400" b="1" dirty="0" smtClean="0"/>
              <a:t>Geocoder</a:t>
            </a:r>
            <a:r>
              <a:rPr lang="en-ZA" sz="1400" dirty="0"/>
              <a:t>: The geocoding engine must be a standalone application or MS SQL Server 2012+ database instance that can transform unstructured addresses into structured addresses. The software must be able to perform bulk geocoding and transactional geocoding. The performance of the bulk geocoder must be an estimated 4000 through 5000 records per minute for accurate addresses and 1000 records per minute for less accurate addresses. It would be ideal if the geocoder, or a variation thereof, can have web interface in which transactional geocoding can be performed.</a:t>
            </a:r>
            <a:endParaRPr lang="en-ZA" sz="1400" dirty="0" smtClean="0"/>
          </a:p>
          <a:p>
            <a:pPr marL="1200150" lvl="2" indent="-285750">
              <a:buFont typeface="Arial" panose="020B0604020202020204" pitchFamily="34" charset="0"/>
              <a:buChar char="•"/>
            </a:pPr>
            <a:endParaRPr lang="en-ZA" sz="1600" b="1" dirty="0"/>
          </a:p>
          <a:p>
            <a:pPr marL="742950" lvl="1" indent="-285750">
              <a:buFont typeface="Arial" panose="020B0604020202020204" pitchFamily="34" charset="0"/>
              <a:buChar char="•"/>
            </a:pPr>
            <a:endParaRPr lang="en-ZA" sz="1600" b="1" dirty="0"/>
          </a:p>
        </p:txBody>
      </p:sp>
    </p:spTree>
    <p:extLst>
      <p:ext uri="{BB962C8B-B14F-4D97-AF65-F5344CB8AC3E}">
        <p14:creationId xmlns:p14="http://schemas.microsoft.com/office/powerpoint/2010/main" val="3236248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12</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2377137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3197"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210207" y="861848"/>
            <a:ext cx="8345214" cy="5478423"/>
          </a:xfrm>
          <a:prstGeom prst="rect">
            <a:avLst/>
          </a:prstGeom>
        </p:spPr>
        <p:txBody>
          <a:bodyPr wrap="square">
            <a:spAutoFit/>
          </a:bodyPr>
          <a:lstStyle/>
          <a:p>
            <a:pPr marL="742950" lvl="1" indent="-285750">
              <a:buFont typeface="Wingdings" panose="05000000000000000000" pitchFamily="2" charset="2"/>
              <a:buChar char="§"/>
            </a:pPr>
            <a:r>
              <a:rPr lang="en-ZA" sz="1600" b="1" dirty="0" smtClean="0"/>
              <a:t>Software </a:t>
            </a:r>
            <a:r>
              <a:rPr lang="en-ZA" sz="1600" b="1" dirty="0"/>
              <a:t>Services: </a:t>
            </a:r>
            <a:endParaRPr lang="en-ZA" sz="1600" b="1" dirty="0" smtClean="0"/>
          </a:p>
          <a:p>
            <a:pPr marL="742950" lvl="1" indent="-285750">
              <a:buFont typeface="Wingdings" panose="05000000000000000000" pitchFamily="2" charset="2"/>
              <a:buChar char="§"/>
            </a:pPr>
            <a:endParaRPr lang="en-ZA" sz="1600" b="1" dirty="0"/>
          </a:p>
          <a:p>
            <a:pPr marL="1200150" lvl="2" indent="-285750">
              <a:buFont typeface="Arial" panose="020B0604020202020204" pitchFamily="34" charset="0"/>
              <a:buChar char="•"/>
            </a:pPr>
            <a:r>
              <a:rPr lang="en-ZA" sz="1400" dirty="0"/>
              <a:t>The software requirements consist of the geocoder and any other reporting / analytical tools</a:t>
            </a:r>
            <a:r>
              <a:rPr lang="en-ZA" sz="1600" dirty="0" smtClean="0"/>
              <a:t>;</a:t>
            </a:r>
          </a:p>
          <a:p>
            <a:pPr marL="1200150" lvl="2" indent="-285750">
              <a:buFont typeface="Arial" panose="020B0604020202020204" pitchFamily="34" charset="0"/>
              <a:buChar char="•"/>
            </a:pPr>
            <a:r>
              <a:rPr lang="en-ZA" sz="1400" b="1" dirty="0" smtClean="0"/>
              <a:t>Reporting </a:t>
            </a:r>
            <a:r>
              <a:rPr lang="en-ZA" sz="1400" b="1" dirty="0"/>
              <a:t>/ Analytical tool</a:t>
            </a:r>
            <a:r>
              <a:rPr lang="en-ZA" sz="1400" dirty="0"/>
              <a:t>: The tool should be able to run on windows web based environment and must allow for ad hock, predefined and advanced reporting and analytics through the creation of point and thematic maps</a:t>
            </a:r>
            <a:r>
              <a:rPr lang="en-ZA" sz="1400" b="1" dirty="0"/>
              <a:t>. </a:t>
            </a:r>
          </a:p>
          <a:p>
            <a:pPr lvl="1"/>
            <a:endParaRPr lang="en-ZA" sz="1600" b="1" dirty="0" smtClean="0"/>
          </a:p>
          <a:p>
            <a:pPr marL="742950" lvl="1" indent="-285750">
              <a:buFont typeface="Wingdings" panose="05000000000000000000" pitchFamily="2" charset="2"/>
              <a:buChar char="§"/>
            </a:pPr>
            <a:r>
              <a:rPr lang="en-ZA" sz="1600" b="1" dirty="0" smtClean="0"/>
              <a:t>Maintenance and Support Services</a:t>
            </a:r>
          </a:p>
          <a:p>
            <a:pPr lvl="2"/>
            <a:endParaRPr lang="en-ZA" sz="1600" b="1" dirty="0" smtClean="0"/>
          </a:p>
          <a:p>
            <a:pPr lvl="2"/>
            <a:r>
              <a:rPr lang="en-ZA" sz="1400" dirty="0"/>
              <a:t>Maintenance and support services should consist of:</a:t>
            </a:r>
          </a:p>
          <a:p>
            <a:pPr marL="1200150" lvl="2" indent="-285750">
              <a:buFont typeface="Arial" panose="020B0604020202020204" pitchFamily="34" charset="0"/>
              <a:buChar char="•"/>
            </a:pPr>
            <a:r>
              <a:rPr lang="en-ZA" sz="1400" dirty="0" smtClean="0"/>
              <a:t>Routine </a:t>
            </a:r>
            <a:r>
              <a:rPr lang="en-ZA" sz="1400" dirty="0"/>
              <a:t>maintenance </a:t>
            </a:r>
            <a:r>
              <a:rPr lang="en-ZA" sz="1400" dirty="0" smtClean="0"/>
              <a:t>tasks -Updates </a:t>
            </a:r>
            <a:r>
              <a:rPr lang="en-ZA" sz="1400" dirty="0"/>
              <a:t>and maintenance of datasets are to be supplied at least once a month. Software updates and in particular that of the geocoder, must be supplied when there are updates to the spatial data hierarchy</a:t>
            </a:r>
            <a:r>
              <a:rPr lang="en-ZA" sz="1400" dirty="0" smtClean="0"/>
              <a:t>.</a:t>
            </a:r>
          </a:p>
          <a:p>
            <a:pPr lvl="2"/>
            <a:endParaRPr lang="en-ZA" sz="1400" dirty="0"/>
          </a:p>
          <a:p>
            <a:pPr marL="1200150" lvl="2" indent="-285750">
              <a:buFont typeface="Arial" panose="020B0604020202020204" pitchFamily="34" charset="0"/>
              <a:buChar char="•"/>
            </a:pPr>
            <a:r>
              <a:rPr lang="en-ZA" sz="1400" dirty="0" smtClean="0"/>
              <a:t>Incidents </a:t>
            </a:r>
            <a:r>
              <a:rPr lang="en-ZA" sz="1400" dirty="0"/>
              <a:t>and problems that might </a:t>
            </a:r>
            <a:r>
              <a:rPr lang="en-ZA" sz="1400" dirty="0" smtClean="0"/>
              <a:t>arise -Incidents </a:t>
            </a:r>
            <a:r>
              <a:rPr lang="en-ZA" sz="1400" dirty="0"/>
              <a:t>and problems are to be logged with the SP and classified into the following categories:</a:t>
            </a:r>
          </a:p>
          <a:p>
            <a:pPr lvl="2"/>
            <a:r>
              <a:rPr lang="en-ZA" sz="1400" dirty="0" smtClean="0"/>
              <a:t>      Low</a:t>
            </a:r>
            <a:r>
              <a:rPr lang="en-ZA" sz="1400" dirty="0"/>
              <a:t>: incident / problem to be received in 5 workings days and resolution in 3 weeks</a:t>
            </a:r>
          </a:p>
          <a:p>
            <a:pPr lvl="2"/>
            <a:r>
              <a:rPr lang="en-ZA" sz="1400" dirty="0" smtClean="0"/>
              <a:t>      Medium</a:t>
            </a:r>
            <a:r>
              <a:rPr lang="en-ZA" sz="1400" dirty="0"/>
              <a:t>: incident / problem to be received in 3 working days and resolution in 2 weeks</a:t>
            </a:r>
          </a:p>
          <a:p>
            <a:pPr lvl="2"/>
            <a:r>
              <a:rPr lang="en-ZA" sz="1400" dirty="0" smtClean="0"/>
              <a:t>      High</a:t>
            </a:r>
            <a:r>
              <a:rPr lang="en-ZA" sz="1400" dirty="0"/>
              <a:t>: incident / problem to be received in 1 working day and resolution in 1 </a:t>
            </a:r>
            <a:r>
              <a:rPr lang="en-ZA" sz="1400" dirty="0" smtClean="0"/>
              <a:t>week.</a:t>
            </a:r>
          </a:p>
          <a:p>
            <a:pPr lvl="2"/>
            <a:endParaRPr lang="en-ZA" sz="1400" dirty="0"/>
          </a:p>
          <a:p>
            <a:pPr marL="1200150" lvl="2" indent="-285750">
              <a:buFont typeface="Arial" panose="020B0604020202020204" pitchFamily="34" charset="0"/>
              <a:buChar char="•"/>
            </a:pPr>
            <a:r>
              <a:rPr lang="en-ZA" sz="1400" dirty="0" smtClean="0"/>
              <a:t>Ad </a:t>
            </a:r>
            <a:r>
              <a:rPr lang="en-ZA" sz="1400" dirty="0"/>
              <a:t>hoc </a:t>
            </a:r>
            <a:r>
              <a:rPr lang="en-ZA" sz="1400" dirty="0" smtClean="0"/>
              <a:t>services- Any </a:t>
            </a:r>
            <a:r>
              <a:rPr lang="en-ZA" sz="1400" dirty="0"/>
              <a:t>ad hoc services, amongst others such as those listed in sections 0 and 3.6, will be formally agreed upon by SARS and the SP as is required.</a:t>
            </a:r>
          </a:p>
          <a:p>
            <a:pPr marL="1200150" lvl="2" indent="-285750">
              <a:buFont typeface="Arial" panose="020B0604020202020204" pitchFamily="34" charset="0"/>
              <a:buChar char="•"/>
            </a:pPr>
            <a:endParaRPr lang="en-ZA" sz="1600" b="1" dirty="0"/>
          </a:p>
        </p:txBody>
      </p:sp>
    </p:spTree>
    <p:extLst>
      <p:ext uri="{BB962C8B-B14F-4D97-AF65-F5344CB8AC3E}">
        <p14:creationId xmlns:p14="http://schemas.microsoft.com/office/powerpoint/2010/main" val="12758233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13</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sp>
        <p:nvSpPr>
          <p:cNvPr id="5" name="TextBox 4">
            <a:hlinkClick r:id="rId3" action="ppaction://hlinkfile"/>
          </p:cNvPr>
          <p:cNvSpPr txBox="1"/>
          <p:nvPr/>
        </p:nvSpPr>
        <p:spPr>
          <a:xfrm>
            <a:off x="352752" y="904211"/>
            <a:ext cx="8867775" cy="507831"/>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p:spPr>
        <p:txBody>
          <a:bodyPr wrap="square" numCol="1" rtlCol="0">
            <a:spAutoFit/>
          </a:bodyPr>
          <a:lstStyle>
            <a:defPPr>
              <a:defRPr lang="en-US"/>
            </a:defPPr>
            <a:lvl1pPr algn="just">
              <a:lnSpc>
                <a:spcPct val="150000"/>
              </a:lnSpc>
              <a:defRPr sz="1400">
                <a:solidFill>
                  <a:schemeClr val="tx2">
                    <a:lumMod val="75000"/>
                  </a:schemeClr>
                </a:solidFill>
              </a:defRPr>
            </a:lvl1pPr>
          </a:lstStyle>
          <a:p>
            <a:r>
              <a:rPr lang="en-ZA" sz="1800" b="1" dirty="0" smtClean="0"/>
              <a:t>Refer to 7.3.1 Table 3 of the attached document</a:t>
            </a:r>
            <a:endParaRPr lang="en-ZA" sz="1800" b="1" dirty="0"/>
          </a:p>
        </p:txBody>
      </p:sp>
      <p:graphicFrame>
        <p:nvGraphicFramePr>
          <p:cNvPr id="13" name="Object 12"/>
          <p:cNvGraphicFramePr>
            <a:graphicFrameLocks noChangeAspect="1"/>
          </p:cNvGraphicFramePr>
          <p:nvPr>
            <p:extLst>
              <p:ext uri="{D42A27DB-BD31-4B8C-83A1-F6EECF244321}">
                <p14:modId xmlns:p14="http://schemas.microsoft.com/office/powerpoint/2010/main" val="48743804"/>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7256" name="Document" r:id="rId5" imgW="1918913" imgH="1670916" progId="Word.Document.12">
                  <p:embed/>
                </p:oleObj>
              </mc:Choice>
              <mc:Fallback>
                <p:oleObj name="Document" r:id="rId5" imgW="1918913" imgH="1670916" progId="Word.Document.12">
                  <p:embed/>
                  <p:pic>
                    <p:nvPicPr>
                      <p:cNvPr id="0" name=""/>
                      <p:cNvPicPr/>
                      <p:nvPr/>
                    </p:nvPicPr>
                    <p:blipFill>
                      <a:blip r:embed="rId6"/>
                      <a:stretch>
                        <a:fillRect/>
                      </a:stretch>
                    </p:blipFill>
                    <p:spPr>
                      <a:xfrm>
                        <a:off x="1481357" y="3773488"/>
                        <a:ext cx="1912937" cy="1660525"/>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653004503"/>
              </p:ext>
            </p:extLst>
          </p:nvPr>
        </p:nvGraphicFramePr>
        <p:xfrm>
          <a:off x="4114800" y="3043238"/>
          <a:ext cx="914400" cy="771525"/>
        </p:xfrm>
        <a:graphic>
          <a:graphicData uri="http://schemas.openxmlformats.org/presentationml/2006/ole">
            <mc:AlternateContent xmlns:mc="http://schemas.openxmlformats.org/markup-compatibility/2006">
              <mc:Choice xmlns:v="urn:schemas-microsoft-com:vml" Requires="v">
                <p:oleObj spid="_x0000_s87257" name="Document" showAsIcon="1" r:id="rId8" imgW="914400" imgH="771480" progId="Word.Document.12">
                  <p:embed/>
                </p:oleObj>
              </mc:Choice>
              <mc:Fallback>
                <p:oleObj name="Document" showAsIcon="1" r:id="rId8" imgW="914400" imgH="771480" progId="Word.Document.12">
                  <p:embed/>
                  <p:pic>
                    <p:nvPicPr>
                      <p:cNvPr id="0" name=""/>
                      <p:cNvPicPr/>
                      <p:nvPr/>
                    </p:nvPicPr>
                    <p:blipFill>
                      <a:blip r:embed="rId9"/>
                      <a:stretch>
                        <a:fillRect/>
                      </a:stretch>
                    </p:blipFill>
                    <p:spPr>
                      <a:xfrm>
                        <a:off x="4114800" y="304323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5905876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rgbClr val="FF0000"/>
                </a:solidFill>
              </a:rPr>
              <a:t>4</a:t>
            </a:r>
            <a:r>
              <a:rPr lang="en-ZA" sz="2000" b="1" dirty="0" smtClean="0">
                <a:solidFill>
                  <a:srgbClr val="FF0000"/>
                </a:solidFill>
              </a:rPr>
              <a:t>. </a:t>
            </a:r>
            <a:r>
              <a:rPr lang="en-ZA" sz="2000" b="1" dirty="0">
                <a:solidFill>
                  <a:srgbClr val="FF0000"/>
                </a:solidFill>
              </a:rPr>
              <a:t>Bid </a:t>
            </a:r>
            <a:r>
              <a:rPr lang="en-ZA" sz="2000" b="1" dirty="0" smtClean="0">
                <a:solidFill>
                  <a:srgbClr val="FF0000"/>
                </a:solidFill>
              </a:rPr>
              <a:t>Evaluation Process</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14</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15</a:t>
            </a:fld>
            <a:endParaRPr lang="en-ZA" dirty="0">
              <a:solidFill>
                <a:schemeClr val="tx1"/>
              </a:solidFill>
            </a:endParaRPr>
          </a:p>
        </p:txBody>
      </p:sp>
      <p:sp>
        <p:nvSpPr>
          <p:cNvPr id="6" name="Rectangle 11"/>
          <p:cNvSpPr>
            <a:spLocks noChangeArrowheads="1"/>
          </p:cNvSpPr>
          <p:nvPr/>
        </p:nvSpPr>
        <p:spPr bwMode="auto">
          <a:xfrm>
            <a:off x="552541" y="1690514"/>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0" name="Rectangle 12"/>
          <p:cNvSpPr>
            <a:spLocks noChangeArrowheads="1"/>
          </p:cNvSpPr>
          <p:nvPr/>
        </p:nvSpPr>
        <p:spPr bwMode="auto">
          <a:xfrm>
            <a:off x="560917" y="5485859"/>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900" b="1" dirty="0" smtClean="0">
                <a:solidFill>
                  <a:schemeClr val="tx2"/>
                </a:solidFill>
                <a:cs typeface="+mn-cs"/>
              </a:rPr>
              <a:t>BBBEE </a:t>
            </a:r>
            <a:r>
              <a:rPr lang="en-US" sz="900" dirty="0" smtClean="0">
                <a:solidFill>
                  <a:schemeClr val="tx2"/>
                </a:solidFill>
                <a:cs typeface="+mn-cs"/>
              </a:rPr>
              <a:t>=</a:t>
            </a:r>
            <a:r>
              <a:rPr lang="en-US" sz="900" b="1" dirty="0" smtClean="0">
                <a:solidFill>
                  <a:schemeClr val="tx2"/>
                </a:solidFill>
                <a:cs typeface="+mn-cs"/>
              </a:rPr>
              <a:t> 20</a:t>
            </a:r>
            <a:endParaRPr lang="en-US" sz="900" b="1" dirty="0">
              <a:solidFill>
                <a:schemeClr val="tx2"/>
              </a:solidFill>
              <a:cs typeface="+mn-cs"/>
            </a:endParaRPr>
          </a:p>
        </p:txBody>
      </p:sp>
      <p:sp>
        <p:nvSpPr>
          <p:cNvPr id="11" name="Rectangle 11"/>
          <p:cNvSpPr>
            <a:spLocks noChangeArrowheads="1"/>
          </p:cNvSpPr>
          <p:nvPr/>
        </p:nvSpPr>
        <p:spPr bwMode="auto">
          <a:xfrm>
            <a:off x="2214606" y="5479948"/>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900" b="1" dirty="0" smtClean="0">
                <a:solidFill>
                  <a:schemeClr val="tx2"/>
                </a:solidFill>
                <a:cs typeface="+mn-cs"/>
              </a:rPr>
              <a:t>100 points</a:t>
            </a:r>
            <a:endParaRPr lang="en-US" sz="900" b="1" dirty="0">
              <a:solidFill>
                <a:schemeClr val="tx2"/>
              </a:solidFill>
              <a:cs typeface="+mn-cs"/>
            </a:endParaRPr>
          </a:p>
        </p:txBody>
      </p:sp>
      <p:sp>
        <p:nvSpPr>
          <p:cNvPr id="12" name="AutoShape 90"/>
          <p:cNvSpPr>
            <a:spLocks noChangeArrowheads="1"/>
          </p:cNvSpPr>
          <p:nvPr/>
        </p:nvSpPr>
        <p:spPr bwMode="auto">
          <a:xfrm>
            <a:off x="152400" y="5241397"/>
            <a:ext cx="3164723" cy="1372730"/>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3" name="Text Box 91"/>
          <p:cNvSpPr txBox="1">
            <a:spLocks noChangeArrowheads="1"/>
          </p:cNvSpPr>
          <p:nvPr/>
        </p:nvSpPr>
        <p:spPr bwMode="auto">
          <a:xfrm>
            <a:off x="612219" y="5141394"/>
            <a:ext cx="1183456" cy="33855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sz="1600" b="1" dirty="0">
                <a:solidFill>
                  <a:schemeClr val="tx2"/>
                </a:solidFill>
              </a:rPr>
              <a:t>Gate </a:t>
            </a:r>
            <a:r>
              <a:rPr lang="en-ZA" sz="1600" b="1" dirty="0" smtClean="0">
                <a:solidFill>
                  <a:schemeClr val="tx2"/>
                </a:solidFill>
              </a:rPr>
              <a:t>2</a:t>
            </a:r>
            <a:endParaRPr lang="en-GB" sz="1600" b="1" dirty="0">
              <a:solidFill>
                <a:schemeClr val="tx2"/>
              </a:solidFill>
            </a:endParaRPr>
          </a:p>
        </p:txBody>
      </p:sp>
      <p:sp>
        <p:nvSpPr>
          <p:cNvPr id="16" name="Text Box 98"/>
          <p:cNvSpPr txBox="1">
            <a:spLocks noChangeArrowheads="1"/>
          </p:cNvSpPr>
          <p:nvPr/>
        </p:nvSpPr>
        <p:spPr bwMode="auto">
          <a:xfrm>
            <a:off x="3795139" y="732601"/>
            <a:ext cx="5333367" cy="2446824"/>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lgn="l">
              <a:buFont typeface="Arial" panose="020B0604020202020204" pitchFamily="34" charset="0"/>
              <a:buChar char="•"/>
            </a:pPr>
            <a:r>
              <a:rPr lang="en-ZA" sz="900" b="1" dirty="0" smtClean="0">
                <a:solidFill>
                  <a:schemeClr val="tx2"/>
                </a:solidFill>
              </a:rPr>
              <a:t>Invitation </a:t>
            </a:r>
            <a:r>
              <a:rPr lang="en-ZA" sz="900" b="1" dirty="0">
                <a:solidFill>
                  <a:schemeClr val="tx2"/>
                </a:solidFill>
              </a:rPr>
              <a:t>to Bid SBD </a:t>
            </a:r>
            <a:r>
              <a:rPr lang="en-ZA" sz="900" b="1" dirty="0" smtClean="0">
                <a:solidFill>
                  <a:schemeClr val="tx2"/>
                </a:solidFill>
              </a:rPr>
              <a:t>1</a:t>
            </a:r>
          </a:p>
          <a:p>
            <a:pPr marL="171450" indent="-171450" algn="l">
              <a:buFont typeface="Arial" panose="020B0604020202020204" pitchFamily="34" charset="0"/>
              <a:buChar char="•"/>
            </a:pPr>
            <a:r>
              <a:rPr lang="en-ZA" sz="900" b="1" dirty="0" smtClean="0">
                <a:solidFill>
                  <a:schemeClr val="tx2"/>
                </a:solidFill>
              </a:rPr>
              <a:t>Tax Compliance status pin</a:t>
            </a:r>
          </a:p>
          <a:p>
            <a:pPr marL="173038" indent="-173038">
              <a:buFontTx/>
              <a:buChar char="•"/>
            </a:pPr>
            <a:r>
              <a:rPr lang="en-ZA" sz="900" b="1" dirty="0" smtClean="0">
                <a:solidFill>
                  <a:schemeClr val="tx2"/>
                </a:solidFill>
              </a:rPr>
              <a:t>Central </a:t>
            </a:r>
            <a:r>
              <a:rPr lang="en-ZA" sz="900" b="1" dirty="0">
                <a:solidFill>
                  <a:schemeClr val="tx2"/>
                </a:solidFill>
              </a:rPr>
              <a:t>Registration Report (Central Database System) </a:t>
            </a:r>
            <a:r>
              <a:rPr lang="en-ZA" sz="900" b="1" dirty="0" smtClean="0">
                <a:solidFill>
                  <a:schemeClr val="tx2"/>
                </a:solidFill>
              </a:rPr>
              <a:t>from NT                       </a:t>
            </a:r>
          </a:p>
          <a:p>
            <a:pPr>
              <a:buFontTx/>
              <a:buChar char="•"/>
            </a:pPr>
            <a:r>
              <a:rPr lang="en-ZA" sz="900" b="1" dirty="0" smtClean="0">
                <a:solidFill>
                  <a:schemeClr val="tx2"/>
                </a:solidFill>
              </a:rPr>
              <a:t>   Services </a:t>
            </a:r>
            <a:r>
              <a:rPr lang="en-ZA" sz="900" b="1" dirty="0">
                <a:solidFill>
                  <a:schemeClr val="tx2"/>
                </a:solidFill>
              </a:rPr>
              <a:t>Agreement </a:t>
            </a:r>
            <a:endParaRPr lang="en-ZA" sz="900" b="1" dirty="0" smtClean="0">
              <a:solidFill>
                <a:schemeClr val="tx2"/>
              </a:solidFill>
            </a:endParaRPr>
          </a:p>
          <a:p>
            <a:pPr algn="l">
              <a:buFontTx/>
              <a:buChar char="•"/>
            </a:pPr>
            <a:r>
              <a:rPr lang="en-ZA" sz="900" b="1" dirty="0" smtClean="0">
                <a:solidFill>
                  <a:schemeClr val="tx2"/>
                </a:solidFill>
              </a:rPr>
              <a:t>   SARS </a:t>
            </a:r>
            <a:r>
              <a:rPr lang="en-ZA" sz="900" b="1" dirty="0">
                <a:solidFill>
                  <a:schemeClr val="tx2"/>
                </a:solidFill>
              </a:rPr>
              <a:t>Oath of </a:t>
            </a:r>
            <a:r>
              <a:rPr lang="en-ZA" sz="900" b="1" dirty="0" smtClean="0">
                <a:solidFill>
                  <a:schemeClr val="tx2"/>
                </a:solidFill>
              </a:rPr>
              <a:t>Secrecy</a:t>
            </a:r>
            <a:endParaRPr lang="en-ZA" sz="900" b="1" dirty="0">
              <a:solidFill>
                <a:schemeClr val="tx2"/>
              </a:solidFill>
            </a:endParaRPr>
          </a:p>
          <a:p>
            <a:pPr algn="l">
              <a:buFontTx/>
              <a:buChar char="•"/>
            </a:pPr>
            <a:r>
              <a:rPr lang="en-ZA" sz="900" b="1" dirty="0">
                <a:solidFill>
                  <a:schemeClr val="tx2"/>
                </a:solidFill>
              </a:rPr>
              <a:t> </a:t>
            </a:r>
            <a:r>
              <a:rPr lang="en-ZA" sz="900" b="1" dirty="0" smtClean="0">
                <a:solidFill>
                  <a:schemeClr val="tx2"/>
                </a:solidFill>
              </a:rPr>
              <a:t>  Declaration </a:t>
            </a:r>
            <a:r>
              <a:rPr lang="en-ZA" sz="900" b="1" dirty="0">
                <a:solidFill>
                  <a:schemeClr val="tx2"/>
                </a:solidFill>
              </a:rPr>
              <a:t>of </a:t>
            </a:r>
            <a:r>
              <a:rPr lang="en-ZA" sz="900" b="1" dirty="0" smtClean="0">
                <a:solidFill>
                  <a:schemeClr val="tx2"/>
                </a:solidFill>
              </a:rPr>
              <a:t>interest </a:t>
            </a:r>
            <a:r>
              <a:rPr lang="en-ZA" sz="900" b="1" dirty="0">
                <a:solidFill>
                  <a:schemeClr val="tx2"/>
                </a:solidFill>
              </a:rPr>
              <a:t>SBD </a:t>
            </a:r>
            <a:r>
              <a:rPr lang="en-ZA" sz="900" b="1" dirty="0" smtClean="0">
                <a:solidFill>
                  <a:schemeClr val="tx2"/>
                </a:solidFill>
              </a:rPr>
              <a:t>4</a:t>
            </a:r>
          </a:p>
          <a:p>
            <a:pPr algn="l">
              <a:buFontTx/>
              <a:buChar char="•"/>
            </a:pPr>
            <a:r>
              <a:rPr lang="en-ZA" sz="900" b="1" dirty="0">
                <a:solidFill>
                  <a:schemeClr val="tx2"/>
                </a:solidFill>
              </a:rPr>
              <a:t> </a:t>
            </a:r>
            <a:r>
              <a:rPr lang="en-ZA" sz="900" b="1" dirty="0" smtClean="0">
                <a:solidFill>
                  <a:schemeClr val="tx2"/>
                </a:solidFill>
              </a:rPr>
              <a:t>  Preference Point Claim form- SBD 6.1</a:t>
            </a:r>
            <a:endParaRPr lang="en-ZA" sz="900" b="1" dirty="0">
              <a:solidFill>
                <a:schemeClr val="tx2"/>
              </a:solidFill>
            </a:endParaRPr>
          </a:p>
          <a:p>
            <a:pPr algn="l">
              <a:buFontTx/>
              <a:buChar char="•"/>
            </a:pPr>
            <a:r>
              <a:rPr lang="en-ZA" sz="900" b="1" dirty="0">
                <a:solidFill>
                  <a:schemeClr val="tx2"/>
                </a:solidFill>
                <a:cs typeface="Times New Roman" pitchFamily="18" charset="0"/>
              </a:rPr>
              <a:t> </a:t>
            </a:r>
            <a:r>
              <a:rPr lang="en-ZA" sz="900" b="1" dirty="0" smtClean="0">
                <a:solidFill>
                  <a:schemeClr val="tx2"/>
                </a:solidFill>
                <a:cs typeface="Times New Roman" pitchFamily="18" charset="0"/>
              </a:rPr>
              <a:t>  Declaration </a:t>
            </a:r>
            <a:r>
              <a:rPr lang="en-ZA" sz="900" b="1" dirty="0">
                <a:solidFill>
                  <a:schemeClr val="tx2"/>
                </a:solidFill>
                <a:cs typeface="Times New Roman" pitchFamily="18" charset="0"/>
              </a:rPr>
              <a:t>of </a:t>
            </a:r>
            <a:r>
              <a:rPr lang="en-ZA" sz="900" b="1" dirty="0" smtClean="0">
                <a:solidFill>
                  <a:schemeClr val="tx2"/>
                </a:solidFill>
                <a:cs typeface="Times New Roman" pitchFamily="18" charset="0"/>
              </a:rPr>
              <a:t>Bidder’s </a:t>
            </a:r>
            <a:r>
              <a:rPr lang="en-ZA" sz="900" b="1" dirty="0">
                <a:solidFill>
                  <a:schemeClr val="tx2"/>
                </a:solidFill>
                <a:cs typeface="Times New Roman" pitchFamily="18" charset="0"/>
              </a:rPr>
              <a:t>Past </a:t>
            </a:r>
            <a:r>
              <a:rPr lang="en-ZA" sz="900" b="1" dirty="0" smtClean="0">
                <a:solidFill>
                  <a:schemeClr val="tx2"/>
                </a:solidFill>
                <a:cs typeface="Times New Roman" pitchFamily="18" charset="0"/>
              </a:rPr>
              <a:t>SCM </a:t>
            </a:r>
            <a:r>
              <a:rPr lang="en-ZA" sz="900" b="1" dirty="0">
                <a:solidFill>
                  <a:schemeClr val="tx2"/>
                </a:solidFill>
                <a:cs typeface="Times New Roman" pitchFamily="18" charset="0"/>
              </a:rPr>
              <a:t>Practices – SBD 8</a:t>
            </a:r>
          </a:p>
          <a:p>
            <a:pPr algn="l">
              <a:buFontTx/>
              <a:buChar char="•"/>
            </a:pPr>
            <a:r>
              <a:rPr lang="en-ZA" sz="900" b="1" dirty="0">
                <a:solidFill>
                  <a:schemeClr val="tx2"/>
                </a:solidFill>
                <a:cs typeface="Times New Roman" pitchFamily="18" charset="0"/>
              </a:rPr>
              <a:t> </a:t>
            </a:r>
            <a:r>
              <a:rPr lang="en-ZA" sz="900" b="1" dirty="0" smtClean="0">
                <a:solidFill>
                  <a:schemeClr val="tx2"/>
                </a:solidFill>
                <a:cs typeface="Times New Roman" pitchFamily="18" charset="0"/>
              </a:rPr>
              <a:t>  Certificate </a:t>
            </a:r>
            <a:r>
              <a:rPr lang="en-ZA" sz="900" b="1" dirty="0">
                <a:solidFill>
                  <a:schemeClr val="tx2"/>
                </a:solidFill>
                <a:cs typeface="Times New Roman" pitchFamily="18" charset="0"/>
              </a:rPr>
              <a:t>of </a:t>
            </a:r>
            <a:r>
              <a:rPr lang="en-ZA" sz="900" b="1" dirty="0" smtClean="0">
                <a:solidFill>
                  <a:schemeClr val="tx2"/>
                </a:solidFill>
                <a:cs typeface="Times New Roman" pitchFamily="18" charset="0"/>
              </a:rPr>
              <a:t>Independent Bid </a:t>
            </a:r>
            <a:r>
              <a:rPr lang="en-ZA" sz="900" b="1" dirty="0">
                <a:solidFill>
                  <a:schemeClr val="tx2"/>
                </a:solidFill>
                <a:cs typeface="Times New Roman" pitchFamily="18" charset="0"/>
              </a:rPr>
              <a:t>Determination – SBD </a:t>
            </a:r>
            <a:r>
              <a:rPr lang="en-ZA" sz="900" b="1" dirty="0" smtClean="0">
                <a:solidFill>
                  <a:schemeClr val="tx2"/>
                </a:solidFill>
                <a:cs typeface="Times New Roman" pitchFamily="18" charset="0"/>
              </a:rPr>
              <a:t>9</a:t>
            </a:r>
          </a:p>
          <a:p>
            <a:pPr marL="179388" indent="-179388">
              <a:buFontTx/>
              <a:buChar char="•"/>
            </a:pPr>
            <a:r>
              <a:rPr lang="en-ZA" sz="900" b="1" dirty="0" smtClean="0">
                <a:solidFill>
                  <a:srgbClr val="FF0000"/>
                </a:solidFill>
                <a:cs typeface="Times New Roman" pitchFamily="18" charset="0"/>
              </a:rPr>
              <a:t>Mandatory </a:t>
            </a:r>
            <a:r>
              <a:rPr lang="en-ZA" sz="900" b="1" dirty="0">
                <a:solidFill>
                  <a:srgbClr val="FF0000"/>
                </a:solidFill>
                <a:cs typeface="Times New Roman" pitchFamily="18" charset="0"/>
              </a:rPr>
              <a:t>Requirements – </a:t>
            </a:r>
            <a:r>
              <a:rPr lang="en-ZA" sz="900" b="1" dirty="0" smtClean="0">
                <a:solidFill>
                  <a:srgbClr val="FF0000"/>
                </a:solidFill>
                <a:cs typeface="Times New Roman" pitchFamily="18" charset="0"/>
              </a:rPr>
              <a:t>Compulsory briefing session </a:t>
            </a:r>
          </a:p>
          <a:p>
            <a:pPr marL="179388" indent="-179388">
              <a:buFontTx/>
              <a:buChar char="•"/>
            </a:pPr>
            <a:r>
              <a:rPr lang="en-ZA" sz="900" b="1" dirty="0">
                <a:solidFill>
                  <a:srgbClr val="FF0000"/>
                </a:solidFill>
                <a:cs typeface="Times New Roman" pitchFamily="18" charset="0"/>
              </a:rPr>
              <a:t>Spatial </a:t>
            </a:r>
            <a:r>
              <a:rPr lang="en-ZA" sz="900" b="1" dirty="0" smtClean="0">
                <a:solidFill>
                  <a:srgbClr val="FF0000"/>
                </a:solidFill>
                <a:cs typeface="Times New Roman" pitchFamily="18" charset="0"/>
              </a:rPr>
              <a:t>Data- 9 Provinces- (Yes/No)</a:t>
            </a:r>
          </a:p>
          <a:p>
            <a:pPr marL="179388" indent="-179388">
              <a:buFontTx/>
              <a:buChar char="•"/>
            </a:pPr>
            <a:r>
              <a:rPr lang="en-ZA" sz="900" b="1" dirty="0">
                <a:solidFill>
                  <a:srgbClr val="FF0000"/>
                </a:solidFill>
                <a:cs typeface="Times New Roman" pitchFamily="18" charset="0"/>
              </a:rPr>
              <a:t>Deeds Data </a:t>
            </a:r>
            <a:r>
              <a:rPr lang="en-ZA" sz="900" b="1" dirty="0" smtClean="0">
                <a:solidFill>
                  <a:srgbClr val="FF0000"/>
                </a:solidFill>
                <a:cs typeface="Times New Roman" pitchFamily="18" charset="0"/>
              </a:rPr>
              <a:t>-Property transfers  and Property bonds(Yes/NO)</a:t>
            </a:r>
          </a:p>
          <a:p>
            <a:pPr marL="179388" indent="-179388">
              <a:buFontTx/>
              <a:buChar char="•"/>
            </a:pPr>
            <a:r>
              <a:rPr lang="en-ZA" sz="900" b="1" dirty="0" smtClean="0">
                <a:solidFill>
                  <a:srgbClr val="FF0000"/>
                </a:solidFill>
                <a:cs typeface="Times New Roman" pitchFamily="18" charset="0"/>
              </a:rPr>
              <a:t>GIS Software- (Yes/No)</a:t>
            </a:r>
          </a:p>
          <a:p>
            <a:pPr marL="179388" indent="-179388">
              <a:buFontTx/>
              <a:buChar char="•"/>
            </a:pPr>
            <a:r>
              <a:rPr lang="en-ZA" sz="900" b="1" dirty="0">
                <a:solidFill>
                  <a:srgbClr val="FF0000"/>
                </a:solidFill>
                <a:ea typeface="Times New Roman" pitchFamily="18" charset="0"/>
                <a:cs typeface="Tahoma" pitchFamily="34" charset="0"/>
              </a:rPr>
              <a:t>The Preferential Procurement Regulations 2017 (PPR) allows SARS to exercise its discretion to issue Tenders with mandatory B-BBEE </a:t>
            </a:r>
            <a:r>
              <a:rPr lang="en-ZA" sz="900" b="1" dirty="0" smtClean="0">
                <a:solidFill>
                  <a:srgbClr val="FF0000"/>
                </a:solidFill>
                <a:ea typeface="Times New Roman" pitchFamily="18" charset="0"/>
                <a:cs typeface="Tahoma" pitchFamily="34" charset="0"/>
              </a:rPr>
              <a:t>requirements: Minimum</a:t>
            </a:r>
            <a:r>
              <a:rPr lang="en-ZA" sz="900" b="1" dirty="0" smtClean="0">
                <a:solidFill>
                  <a:srgbClr val="FF0000"/>
                </a:solidFill>
                <a:cs typeface="Times New Roman" pitchFamily="18" charset="0"/>
              </a:rPr>
              <a:t> B-BBEE Status –level 1,2,3 and 4 </a:t>
            </a:r>
          </a:p>
          <a:p>
            <a:pPr marL="179388" indent="-179388">
              <a:buFontTx/>
              <a:buChar char="•"/>
            </a:pPr>
            <a:endParaRPr lang="en-ZA" sz="900" b="1" dirty="0" smtClean="0">
              <a:solidFill>
                <a:schemeClr val="tx2"/>
              </a:solidFill>
              <a:cs typeface="Times New Roman" pitchFamily="18" charset="0"/>
            </a:endParaRPr>
          </a:p>
        </p:txBody>
      </p:sp>
      <p:sp>
        <p:nvSpPr>
          <p:cNvPr id="17" name="Text Box 99"/>
          <p:cNvSpPr txBox="1">
            <a:spLocks noChangeArrowheads="1"/>
          </p:cNvSpPr>
          <p:nvPr/>
        </p:nvSpPr>
        <p:spPr bwMode="auto">
          <a:xfrm>
            <a:off x="5780690" y="3260511"/>
            <a:ext cx="3146132" cy="1477328"/>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marL="171450" indent="-171450">
              <a:buFont typeface="Arial" pitchFamily="34" charset="0"/>
              <a:buChar char="•"/>
            </a:pPr>
            <a:r>
              <a:rPr lang="en-ZA" sz="900" b="1" dirty="0" smtClean="0">
                <a:solidFill>
                  <a:schemeClr val="accent2">
                    <a:lumMod val="50000"/>
                  </a:schemeClr>
                </a:solidFill>
              </a:rPr>
              <a:t>Spatial Data- Municipalities, Town, Suburb, street, CAD, NAD, Postal Codes,  Sectional Titles and Farms , Magisterial Districts and Electoral Wards and Points of Interest</a:t>
            </a:r>
          </a:p>
          <a:p>
            <a:pPr marL="171450" indent="-171450">
              <a:buFont typeface="Arial" pitchFamily="34" charset="0"/>
              <a:buChar char="•"/>
            </a:pPr>
            <a:r>
              <a:rPr lang="en-ZA" sz="900" b="1" dirty="0" smtClean="0">
                <a:solidFill>
                  <a:schemeClr val="accent2">
                    <a:lumMod val="50000"/>
                  </a:schemeClr>
                </a:solidFill>
              </a:rPr>
              <a:t>Deeds Data – Historical Data, History on geocoded records, Property Transfer,  Property Bonds and Property value updates. </a:t>
            </a:r>
          </a:p>
          <a:p>
            <a:pPr marL="171450" indent="-171450">
              <a:buFont typeface="Arial" pitchFamily="34" charset="0"/>
              <a:buChar char="•"/>
            </a:pPr>
            <a:r>
              <a:rPr lang="en-ZA" sz="900" b="1" dirty="0">
                <a:solidFill>
                  <a:schemeClr val="accent2">
                    <a:lumMod val="50000"/>
                  </a:schemeClr>
                </a:solidFill>
              </a:rPr>
              <a:t>Software - Geocoder bulk </a:t>
            </a:r>
            <a:r>
              <a:rPr lang="en-ZA" sz="900" b="1" dirty="0" smtClean="0">
                <a:solidFill>
                  <a:schemeClr val="accent2">
                    <a:lumMod val="50000"/>
                  </a:schemeClr>
                </a:solidFill>
              </a:rPr>
              <a:t>transactions and Reporting Software</a:t>
            </a:r>
          </a:p>
          <a:p>
            <a:pPr marL="171450" indent="-171450">
              <a:buFont typeface="Arial" pitchFamily="34" charset="0"/>
              <a:buChar char="•"/>
            </a:pPr>
            <a:r>
              <a:rPr lang="en-ZA" sz="900" b="1" dirty="0" smtClean="0">
                <a:solidFill>
                  <a:schemeClr val="accent2">
                    <a:lumMod val="50000"/>
                  </a:schemeClr>
                </a:solidFill>
              </a:rPr>
              <a:t>Experience- GIS Experience</a:t>
            </a:r>
          </a:p>
        </p:txBody>
      </p:sp>
      <p:sp>
        <p:nvSpPr>
          <p:cNvPr id="18" name="AutoShape 90"/>
          <p:cNvSpPr>
            <a:spLocks noChangeArrowheads="1"/>
          </p:cNvSpPr>
          <p:nvPr/>
        </p:nvSpPr>
        <p:spPr bwMode="auto">
          <a:xfrm>
            <a:off x="152400" y="3130166"/>
            <a:ext cx="5498055" cy="1738018"/>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9" name="Rectangle 12"/>
          <p:cNvSpPr>
            <a:spLocks noChangeArrowheads="1"/>
          </p:cNvSpPr>
          <p:nvPr/>
        </p:nvSpPr>
        <p:spPr bwMode="auto">
          <a:xfrm>
            <a:off x="349124" y="3612160"/>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100" b="1" dirty="0" smtClean="0">
                <a:solidFill>
                  <a:schemeClr val="tx2"/>
                </a:solidFill>
                <a:cs typeface="Times New Roman" pitchFamily="18" charset="0"/>
              </a:rPr>
              <a:t>Technical Evaluation</a:t>
            </a:r>
            <a:endParaRPr lang="en-US" sz="1050" b="1" dirty="0">
              <a:solidFill>
                <a:schemeClr val="tx2"/>
              </a:solidFill>
              <a:cs typeface="Times New Roman" pitchFamily="18" charset="0"/>
            </a:endParaRPr>
          </a:p>
        </p:txBody>
      </p:sp>
      <p:sp>
        <p:nvSpPr>
          <p:cNvPr id="20" name="Rectangle 11"/>
          <p:cNvSpPr>
            <a:spLocks noChangeArrowheads="1"/>
          </p:cNvSpPr>
          <p:nvPr/>
        </p:nvSpPr>
        <p:spPr bwMode="auto">
          <a:xfrm>
            <a:off x="2514599" y="3636692"/>
            <a:ext cx="928695" cy="46427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smtClean="0">
                <a:solidFill>
                  <a:schemeClr val="tx2"/>
                </a:solidFill>
              </a:rPr>
              <a:t>100 points</a:t>
            </a:r>
            <a:endParaRPr lang="en-US" sz="1200" b="1" dirty="0">
              <a:solidFill>
                <a:schemeClr val="tx2"/>
              </a:solidFill>
            </a:endParaRPr>
          </a:p>
        </p:txBody>
      </p:sp>
      <p:sp>
        <p:nvSpPr>
          <p:cNvPr id="21" name="Text Box 91"/>
          <p:cNvSpPr txBox="1">
            <a:spLocks noChangeArrowheads="1"/>
          </p:cNvSpPr>
          <p:nvPr/>
        </p:nvSpPr>
        <p:spPr bwMode="auto">
          <a:xfrm>
            <a:off x="552541" y="3147615"/>
            <a:ext cx="1238557"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noProof="0" dirty="0"/>
              <a:t> </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7 </a:t>
            </a:r>
            <a:r>
              <a:rPr lang="en-ZA" sz="2000" b="1" dirty="0">
                <a:solidFill>
                  <a:schemeClr val="bg1"/>
                </a:solidFill>
                <a:effectLst>
                  <a:outerShdw blurRad="38100" dist="38100" dir="2700000" algn="tl">
                    <a:srgbClr val="000000">
                      <a:alpha val="43137"/>
                    </a:srgbClr>
                  </a:outerShdw>
                </a:effectLst>
                <a:latin typeface="+mj-lt"/>
                <a:ea typeface="+mj-ea"/>
                <a:cs typeface="+mj-cs"/>
              </a:rPr>
              <a:t>of the RFP doc</a:t>
            </a:r>
          </a:p>
        </p:txBody>
      </p:sp>
      <p:cxnSp>
        <p:nvCxnSpPr>
          <p:cNvPr id="4" name="Straight Connector 3"/>
          <p:cNvCxnSpPr/>
          <p:nvPr/>
        </p:nvCxnSpPr>
        <p:spPr bwMode="auto">
          <a:xfrm>
            <a:off x="81280" y="3028673"/>
            <a:ext cx="9047226"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flipV="1">
            <a:off x="81280" y="5059601"/>
            <a:ext cx="8981440" cy="81793"/>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3500988" y="3147615"/>
            <a:ext cx="1802280" cy="151797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endParaRPr lang="en-US" sz="1200" b="1" dirty="0"/>
          </a:p>
          <a:p>
            <a:pPr marL="176213" indent="-176213" algn="ctr">
              <a:defRPr/>
            </a:pPr>
            <a:r>
              <a:rPr lang="en-US" sz="1200" b="1" dirty="0" smtClean="0">
                <a:solidFill>
                  <a:schemeClr val="tx2"/>
                </a:solidFill>
              </a:rPr>
              <a:t>Achieve  overall score of 70 out of 100 points to proceed to Gate 2</a:t>
            </a:r>
            <a:endParaRPr lang="en-US" sz="1200" b="1" dirty="0">
              <a:solidFill>
                <a:schemeClr val="tx2"/>
              </a:solidFill>
            </a:endParaRPr>
          </a:p>
        </p:txBody>
      </p:sp>
      <p:sp>
        <p:nvSpPr>
          <p:cNvPr id="22" name="Rectangle 12"/>
          <p:cNvSpPr>
            <a:spLocks noChangeArrowheads="1"/>
          </p:cNvSpPr>
          <p:nvPr/>
        </p:nvSpPr>
        <p:spPr bwMode="auto">
          <a:xfrm>
            <a:off x="560917" y="5942366"/>
            <a:ext cx="1518489" cy="48996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900" b="1" dirty="0" smtClean="0">
                <a:solidFill>
                  <a:schemeClr val="tx2"/>
                </a:solidFill>
              </a:rPr>
              <a:t>Price </a:t>
            </a:r>
            <a:r>
              <a:rPr lang="en-US" sz="900" dirty="0" smtClean="0">
                <a:solidFill>
                  <a:schemeClr val="tx2"/>
                </a:solidFill>
              </a:rPr>
              <a:t>=</a:t>
            </a:r>
            <a:r>
              <a:rPr lang="en-US" sz="900" b="1" dirty="0" smtClean="0">
                <a:solidFill>
                  <a:schemeClr val="tx2"/>
                </a:solidFill>
              </a:rPr>
              <a:t> 80</a:t>
            </a:r>
            <a:endParaRPr lang="en-US" sz="900" b="1" dirty="0">
              <a:solidFill>
                <a:schemeClr val="tx2"/>
              </a:solidFill>
            </a:endParaRPr>
          </a:p>
        </p:txBody>
      </p:sp>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16</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a:solidFill>
                  <a:srgbClr val="BFBFBF"/>
                </a:solidFill>
              </a:rPr>
              <a:t>4</a:t>
            </a:r>
            <a:r>
              <a:rPr lang="en-ZA" sz="2000" b="1" dirty="0" smtClean="0">
                <a:solidFill>
                  <a:srgbClr val="BFBFBF"/>
                </a:solidFill>
              </a:rPr>
              <a:t>. </a:t>
            </a:r>
            <a:r>
              <a:rPr lang="en-ZA" sz="2000" b="1" dirty="0">
                <a:solidFill>
                  <a:srgbClr val="BFBFBF"/>
                </a:solidFill>
              </a:rPr>
              <a:t>Bid </a:t>
            </a:r>
            <a:r>
              <a:rPr lang="en-ZA" sz="2000" b="1" dirty="0" smtClean="0">
                <a:solidFill>
                  <a:srgbClr val="BFBFBF"/>
                </a:solidFill>
              </a:rPr>
              <a:t>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FF0000"/>
                </a:solidFill>
              </a:rPr>
              <a:t>5</a:t>
            </a:r>
            <a:r>
              <a:rPr lang="en-ZA" sz="2000" b="1" dirty="0" smtClean="0">
                <a:solidFill>
                  <a:srgbClr val="FF0000"/>
                </a:solidFill>
              </a:rPr>
              <a:t>. PRICE &amp; BBBEE</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SLA</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Content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2 (Price &amp; BBBEE) </a:t>
            </a:r>
          </a:p>
          <a:p>
            <a:pPr marL="0" indent="0" algn="ctr">
              <a:buNone/>
            </a:pPr>
            <a:endParaRPr lang="en-ZA" sz="2000" b="1" dirty="0" smtClean="0"/>
          </a:p>
          <a:p>
            <a:pPr marL="0" indent="0" algn="ctr">
              <a:buNone/>
            </a:pPr>
            <a:r>
              <a:rPr lang="en-ZA" sz="2000" b="1" dirty="0" smtClean="0"/>
              <a:t>PRICING </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18</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717288"/>
            <a:ext cx="8844915" cy="784830"/>
          </a:xfrm>
          <a:prstGeom prst="rect">
            <a:avLst/>
          </a:prstGeom>
        </p:spPr>
        <p:txBody>
          <a:bodyPr wrap="square">
            <a:spAutoFit/>
          </a:bodyPr>
          <a:lstStyle/>
          <a:p>
            <a:pPr algn="just">
              <a:lnSpc>
                <a:spcPct val="150000"/>
              </a:lnSpc>
            </a:pPr>
            <a:endParaRPr lang="en-ZA" sz="1400" b="1" u="sng" dirty="0" smtClean="0">
              <a:solidFill>
                <a:srgbClr val="003366"/>
              </a:solidFill>
              <a:ea typeface="Times New Roman" pitchFamily="18" charset="0"/>
              <a:cs typeface="Tahoma" pitchFamily="34" charset="0"/>
            </a:endParaRPr>
          </a:p>
          <a:p>
            <a:pPr algn="just">
              <a:lnSpc>
                <a:spcPct val="150000"/>
              </a:lnSpc>
            </a:pPr>
            <a:r>
              <a:rPr lang="en-ZA" sz="1400" b="1" u="sng" dirty="0" smtClean="0">
                <a:solidFill>
                  <a:srgbClr val="003366"/>
                </a:solidFill>
                <a:ea typeface="Times New Roman" pitchFamily="18" charset="0"/>
                <a:cs typeface="Tahoma" pitchFamily="34" charset="0"/>
              </a:rPr>
              <a:t>Stage </a:t>
            </a:r>
            <a:r>
              <a:rPr lang="en-ZA" sz="1400" b="1" u="sng" dirty="0">
                <a:solidFill>
                  <a:srgbClr val="003366"/>
                </a:solidFill>
                <a:ea typeface="Times New Roman" pitchFamily="18" charset="0"/>
                <a:cs typeface="Tahoma" pitchFamily="34" charset="0"/>
              </a:rPr>
              <a:t>1</a:t>
            </a:r>
            <a:r>
              <a:rPr lang="en-ZA" sz="1400" b="1" u="sng" dirty="0" smtClean="0">
                <a:solidFill>
                  <a:srgbClr val="003366"/>
                </a:solidFill>
                <a:ea typeface="Times New Roman" pitchFamily="18" charset="0"/>
                <a:cs typeface="Tahoma" pitchFamily="34" charset="0"/>
              </a:rPr>
              <a:t>: Price </a:t>
            </a:r>
            <a:r>
              <a:rPr lang="en-ZA" sz="1400" b="1" u="sng" dirty="0">
                <a:solidFill>
                  <a:srgbClr val="003366"/>
                </a:solidFill>
                <a:ea typeface="Times New Roman" pitchFamily="18" charset="0"/>
                <a:cs typeface="Tahoma" pitchFamily="34" charset="0"/>
              </a:rPr>
              <a:t>Evaluation </a:t>
            </a:r>
            <a:r>
              <a:rPr lang="en-ZA" sz="1400" b="1" u="sng" dirty="0" smtClean="0">
                <a:solidFill>
                  <a:srgbClr val="003366"/>
                </a:solidFill>
                <a:ea typeface="Times New Roman" pitchFamily="18" charset="0"/>
                <a:cs typeface="Tahoma" pitchFamily="34" charset="0"/>
              </a:rPr>
              <a:t>(80 </a:t>
            </a:r>
            <a:r>
              <a:rPr lang="en-ZA" sz="1400" b="1" u="sng" dirty="0">
                <a:solidFill>
                  <a:srgbClr val="003366"/>
                </a:solidFill>
                <a:ea typeface="Times New Roman" pitchFamily="18" charset="0"/>
                <a:cs typeface="Tahoma" pitchFamily="34" charset="0"/>
              </a:rPr>
              <a:t>points)</a:t>
            </a:r>
            <a:r>
              <a:rPr lang="en-ZA" sz="1600" b="1" u="sng" dirty="0">
                <a:solidFill>
                  <a:srgbClr val="003366"/>
                </a:solidFill>
                <a:ea typeface="Times New Roman" pitchFamily="18" charset="0"/>
                <a:cs typeface="Tahoma" pitchFamily="34" charset="0"/>
              </a:rPr>
              <a:t> </a:t>
            </a:r>
            <a:endParaRPr lang="en-ZA" sz="1600" b="1" u="sng"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104460988"/>
              </p:ext>
            </p:extLst>
          </p:nvPr>
        </p:nvGraphicFramePr>
        <p:xfrm>
          <a:off x="311041" y="3628815"/>
          <a:ext cx="6243161" cy="1141846"/>
        </p:xfrm>
        <a:graphic>
          <a:graphicData uri="http://schemas.openxmlformats.org/drawingml/2006/table">
            <a:tbl>
              <a:tblPr firstRow="1" firstCol="1" bandRow="1">
                <a:tableStyleId>{5C22544A-7EE6-4342-B048-85BDC9FD1C3A}</a:tableStyleId>
              </a:tblPr>
              <a:tblGrid>
                <a:gridCol w="3738087"/>
                <a:gridCol w="2505074"/>
              </a:tblGrid>
              <a:tr h="0">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Adjudication Criteria</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US" sz="1400" b="1" kern="1200" dirty="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928486">
                <a:tc>
                  <a:txBody>
                    <a:bodyPr/>
                    <a:lstStyle/>
                    <a:p>
                      <a:pPr marL="0" marR="0" lvl="0" indent="0" algn="l" defTabSz="932962" rtl="0" eaLnBrk="1" fontAlgn="auto" latinLnBrk="0" hangingPunct="1">
                        <a:lnSpc>
                          <a:spcPct val="150000"/>
                        </a:lnSpc>
                        <a:spcBef>
                          <a:spcPts val="0"/>
                        </a:spcBef>
                        <a:spcAft>
                          <a:spcPts val="0"/>
                        </a:spcAft>
                        <a:buClrTx/>
                        <a:buSzTx/>
                        <a:buFont typeface="Arial" pitchFamily="34" charset="0"/>
                        <a:buNone/>
                        <a:tabLst/>
                        <a:defRPr/>
                      </a:pPr>
                      <a:r>
                        <a:rPr lang="en-ZA" sz="1200" b="1" kern="1200" dirty="0">
                          <a:solidFill>
                            <a:schemeClr val="tx2">
                              <a:lumMod val="75000"/>
                            </a:schemeClr>
                          </a:solidFill>
                          <a:latin typeface="+mn-lt"/>
                          <a:ea typeface="+mn-ea"/>
                          <a:cs typeface="+mn-cs"/>
                        </a:rPr>
                        <a:t>Price </a:t>
                      </a:r>
                      <a:r>
                        <a:rPr lang="en-ZA" sz="1200" b="1" kern="1200" dirty="0" smtClean="0">
                          <a:solidFill>
                            <a:schemeClr val="tx2">
                              <a:lumMod val="75000"/>
                            </a:schemeClr>
                          </a:solidFill>
                          <a:latin typeface="+mn-lt"/>
                          <a:ea typeface="+mn-ea"/>
                          <a:cs typeface="+mn-cs"/>
                        </a:rPr>
                        <a:t>Evaluation</a:t>
                      </a:r>
                    </a:p>
                    <a:p>
                      <a:pPr marL="270510" algn="just">
                        <a:lnSpc>
                          <a:spcPct val="150000"/>
                        </a:lnSpc>
                        <a:spcBef>
                          <a:spcPts val="1200"/>
                        </a:spcBef>
                        <a:spcAft>
                          <a:spcPts val="600"/>
                        </a:spcAft>
                      </a:pPr>
                      <a:endParaRPr lang="en-ZA" sz="1100" dirty="0" smtClean="0">
                        <a:effectLst/>
                        <a:latin typeface="Arial"/>
                        <a:ea typeface="Times New Roman"/>
                        <a:cs typeface="Times New Roman"/>
                      </a:endParaRPr>
                    </a:p>
                  </a:txBody>
                  <a:tcPr marL="68580" marR="68580" marT="0" marB="0" anchor="ctr"/>
                </a:tc>
                <a:tc>
                  <a:txBody>
                    <a:bodyPr/>
                    <a:lstStyle/>
                    <a:p>
                      <a:pPr algn="ctr">
                        <a:lnSpc>
                          <a:spcPct val="150000"/>
                        </a:lnSpc>
                        <a:spcBef>
                          <a:spcPts val="1200"/>
                        </a:spcBef>
                        <a:spcAft>
                          <a:spcPts val="600"/>
                        </a:spcAft>
                      </a:pPr>
                      <a:r>
                        <a:rPr lang="en-ZA" sz="1100" dirty="0" smtClean="0">
                          <a:effectLst/>
                        </a:rPr>
                        <a:t>80</a:t>
                      </a:r>
                      <a:endParaRPr lang="en-ZA" sz="1000" dirty="0">
                        <a:effectLst/>
                        <a:latin typeface="Arial"/>
                        <a:ea typeface="Times New Roman"/>
                        <a:cs typeface="Times New Roman"/>
                      </a:endParaRPr>
                    </a:p>
                  </a:txBody>
                  <a:tcPr marL="68580" marR="68580" marT="0" marB="0" anchor="ctr"/>
                </a:tc>
              </a:tr>
            </a:tbl>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465367401"/>
              </p:ext>
            </p:extLst>
          </p:nvPr>
        </p:nvGraphicFramePr>
        <p:xfrm>
          <a:off x="2228687" y="5013763"/>
          <a:ext cx="1504950" cy="419100"/>
        </p:xfrm>
        <a:graphic>
          <a:graphicData uri="http://schemas.openxmlformats.org/presentationml/2006/ole">
            <mc:AlternateContent xmlns:mc="http://schemas.openxmlformats.org/markup-compatibility/2006">
              <mc:Choice xmlns:v="urn:schemas-microsoft-com:vml" Requires="v">
                <p:oleObj spid="_x0000_s86267" name="Equation" r:id="rId4" imgW="1511280" imgH="431640" progId="Equation.3">
                  <p:embed/>
                </p:oleObj>
              </mc:Choice>
              <mc:Fallback>
                <p:oleObj name="Equation" r:id="rId4" imgW="1511280" imgH="431640" progId="Equation.3">
                  <p:embed/>
                  <p:pic>
                    <p:nvPicPr>
                      <p:cNvPr id="0" name=""/>
                      <p:cNvPicPr>
                        <a:picLocks noChangeAspect="1" noChangeArrowheads="1"/>
                      </p:cNvPicPr>
                      <p:nvPr/>
                    </p:nvPicPr>
                    <p:blipFill>
                      <a:blip r:embed="rId5"/>
                      <a:srcRect/>
                      <a:stretch>
                        <a:fillRect/>
                      </a:stretch>
                    </p:blipFill>
                    <p:spPr bwMode="auto">
                      <a:xfrm>
                        <a:off x="2228687" y="5013763"/>
                        <a:ext cx="15049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7"/>
          <p:cNvSpPr/>
          <p:nvPr/>
        </p:nvSpPr>
        <p:spPr>
          <a:xfrm>
            <a:off x="219075" y="5670888"/>
            <a:ext cx="7505700"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9" name="Rectangle 8"/>
          <p:cNvSpPr/>
          <p:nvPr/>
        </p:nvSpPr>
        <p:spPr>
          <a:xfrm>
            <a:off x="219075" y="714704"/>
            <a:ext cx="9292130" cy="1384995"/>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endParaRPr lang="en-ZA" sz="1400" dirty="0" smtClean="0">
              <a:solidFill>
                <a:srgbClr val="003366"/>
              </a:solidFill>
              <a:ea typeface="Times New Roman" pitchFamily="18" charset="0"/>
              <a:cs typeface="Tahoma" pitchFamily="34" charset="0"/>
            </a:endParaRPr>
          </a:p>
          <a:p>
            <a:pPr>
              <a:lnSpc>
                <a:spcPct val="150000"/>
              </a:lnSpc>
            </a:pPr>
            <a:r>
              <a:rPr lang="en-ZA" sz="1400" dirty="0">
                <a:solidFill>
                  <a:srgbClr val="003366"/>
                </a:solidFill>
                <a:ea typeface="Times New Roman" pitchFamily="18" charset="0"/>
                <a:cs typeface="Tahoma" pitchFamily="34" charset="0"/>
              </a:rPr>
              <a:t>Only the Tenders that have qualified after the technical evaluation (gate 1) will </a:t>
            </a:r>
            <a:r>
              <a:rPr lang="en-ZA" sz="1400" dirty="0" smtClean="0">
                <a:solidFill>
                  <a:srgbClr val="003366"/>
                </a:solidFill>
                <a:ea typeface="Times New Roman" pitchFamily="18" charset="0"/>
                <a:cs typeface="Tahoma" pitchFamily="34" charset="0"/>
              </a:rPr>
              <a:t>be evaluated </a:t>
            </a:r>
            <a:r>
              <a:rPr lang="en-ZA" sz="1400" dirty="0">
                <a:solidFill>
                  <a:srgbClr val="003366"/>
                </a:solidFill>
                <a:ea typeface="Times New Roman" pitchFamily="18" charset="0"/>
                <a:cs typeface="Tahoma" pitchFamily="34" charset="0"/>
              </a:rPr>
              <a:t>for Pricing and </a:t>
            </a:r>
            <a:endParaRPr lang="en-ZA" sz="1400" dirty="0" smtClean="0">
              <a:solidFill>
                <a:srgbClr val="003366"/>
              </a:solidFill>
              <a:ea typeface="Times New Roman" pitchFamily="18" charset="0"/>
              <a:cs typeface="Tahoma" pitchFamily="34" charset="0"/>
            </a:endParaRPr>
          </a:p>
          <a:p>
            <a:pPr>
              <a:lnSpc>
                <a:spcPct val="150000"/>
              </a:lnSpc>
            </a:pPr>
            <a:r>
              <a:rPr lang="en-ZA" sz="1400" dirty="0" smtClean="0">
                <a:solidFill>
                  <a:srgbClr val="003366"/>
                </a:solidFill>
                <a:ea typeface="Times New Roman" pitchFamily="18" charset="0"/>
                <a:cs typeface="Tahoma" pitchFamily="34" charset="0"/>
              </a:rPr>
              <a:t>B-BBEE </a:t>
            </a:r>
            <a:r>
              <a:rPr lang="en-ZA" sz="1400" dirty="0">
                <a:solidFill>
                  <a:srgbClr val="003366"/>
                </a:solidFill>
                <a:ea typeface="Times New Roman" pitchFamily="18" charset="0"/>
                <a:cs typeface="Tahoma" pitchFamily="34" charset="0"/>
              </a:rPr>
              <a:t>(gate 2) in terms of the 80/20 </a:t>
            </a:r>
            <a:r>
              <a:rPr lang="en-ZA" sz="1400" dirty="0" smtClean="0">
                <a:solidFill>
                  <a:srgbClr val="003366"/>
                </a:solidFill>
                <a:ea typeface="Times New Roman" pitchFamily="18" charset="0"/>
                <a:cs typeface="Tahoma" pitchFamily="34" charset="0"/>
              </a:rPr>
              <a:t>preference </a:t>
            </a:r>
            <a:r>
              <a:rPr lang="en-ZA" sz="1400" dirty="0">
                <a:solidFill>
                  <a:srgbClr val="003366"/>
                </a:solidFill>
                <a:ea typeface="Times New Roman" pitchFamily="18" charset="0"/>
                <a:cs typeface="Tahoma" pitchFamily="34" charset="0"/>
              </a:rPr>
              <a:t>points system under section 2 of the </a:t>
            </a:r>
            <a:r>
              <a:rPr lang="en-ZA" sz="1400" dirty="0" smtClean="0">
                <a:solidFill>
                  <a:srgbClr val="003366"/>
                </a:solidFill>
                <a:ea typeface="Times New Roman" pitchFamily="18" charset="0"/>
                <a:cs typeface="Tahoma" pitchFamily="34" charset="0"/>
              </a:rPr>
              <a:t>referential </a:t>
            </a:r>
            <a:r>
              <a:rPr lang="en-ZA" sz="1400" dirty="0">
                <a:solidFill>
                  <a:srgbClr val="003366"/>
                </a:solidFill>
                <a:ea typeface="Times New Roman" pitchFamily="18" charset="0"/>
                <a:cs typeface="Tahoma" pitchFamily="34" charset="0"/>
              </a:rPr>
              <a:t>Procurement </a:t>
            </a:r>
            <a:r>
              <a:rPr lang="en-ZA" sz="1400" dirty="0" smtClean="0">
                <a:solidFill>
                  <a:srgbClr val="003366"/>
                </a:solidFill>
                <a:ea typeface="Times New Roman" pitchFamily="18" charset="0"/>
                <a:cs typeface="Tahoma" pitchFamily="34" charset="0"/>
              </a:rPr>
              <a:t>Policy Framework </a:t>
            </a:r>
            <a:r>
              <a:rPr lang="en-ZA" sz="1400" dirty="0">
                <a:solidFill>
                  <a:srgbClr val="003366"/>
                </a:solidFill>
                <a:ea typeface="Times New Roman" pitchFamily="18" charset="0"/>
                <a:cs typeface="Tahoma" pitchFamily="34" charset="0"/>
              </a:rPr>
              <a:t>Act, 2000, read with the Preferential Procurement Regulations, </a:t>
            </a:r>
            <a:r>
              <a:rPr lang="en-ZA" sz="1400" dirty="0" smtClean="0">
                <a:solidFill>
                  <a:srgbClr val="003366"/>
                </a:solidFill>
                <a:ea typeface="Times New Roman" pitchFamily="18" charset="0"/>
                <a:cs typeface="Tahoma" pitchFamily="34" charset="0"/>
              </a:rPr>
              <a:t>2017</a:t>
            </a:r>
            <a:endParaRPr lang="en-ZA" sz="1400" dirty="0">
              <a:solidFill>
                <a:srgbClr val="003366"/>
              </a:solidFill>
              <a:ea typeface="Times New Roman" pitchFamily="18" charset="0"/>
              <a:cs typeface="Tahoma" pitchFamily="34" charset="0"/>
            </a:endParaRPr>
          </a:p>
        </p:txBody>
      </p:sp>
      <p:sp>
        <p:nvSpPr>
          <p:cNvPr id="10" name="Rectangle 9"/>
          <p:cNvSpPr/>
          <p:nvPr/>
        </p:nvSpPr>
        <p:spPr>
          <a:xfrm>
            <a:off x="112871" y="2182265"/>
            <a:ext cx="8667750" cy="1231106"/>
          </a:xfrm>
          <a:prstGeom prst="rect">
            <a:avLst/>
          </a:prstGeom>
        </p:spPr>
        <p:txBody>
          <a:bodyPr wrap="square">
            <a:spAutoFit/>
          </a:bodyPr>
          <a:lstStyle/>
          <a:p>
            <a:endParaRPr lang="en-ZA" sz="1400" dirty="0" smtClean="0">
              <a:solidFill>
                <a:srgbClr val="003366"/>
              </a:solidFill>
              <a:ea typeface="Times New Roman" pitchFamily="18" charset="0"/>
              <a:cs typeface="Tahoma" pitchFamily="34" charset="0"/>
            </a:endParaRPr>
          </a:p>
          <a:p>
            <a:endParaRPr lang="en-ZA" sz="1400" dirty="0" smtClean="0">
              <a:solidFill>
                <a:srgbClr val="003366"/>
              </a:solidFill>
              <a:ea typeface="Times New Roman" pitchFamily="18" charset="0"/>
              <a:cs typeface="Tahoma" pitchFamily="34" charset="0"/>
            </a:endParaRPr>
          </a:p>
          <a:p>
            <a:r>
              <a:rPr lang="en-ZA" sz="1400" dirty="0" smtClean="0">
                <a:solidFill>
                  <a:srgbClr val="003366"/>
                </a:solidFill>
                <a:ea typeface="Times New Roman" pitchFamily="18" charset="0"/>
                <a:cs typeface="Tahoma" pitchFamily="34" charset="0"/>
              </a:rPr>
              <a:t>Bidders must refer to Annexure B – Pricing Template </a:t>
            </a:r>
          </a:p>
          <a:p>
            <a:endParaRPr lang="en-ZA" dirty="0">
              <a:solidFill>
                <a:srgbClr val="000000"/>
              </a:solidFill>
            </a:endParaRPr>
          </a:p>
          <a:p>
            <a:endParaRPr lang="en-ZA" sz="1400" dirty="0">
              <a:solidFill>
                <a:srgbClr val="003366"/>
              </a:solidFill>
              <a:ea typeface="Times New Roman" pitchFamily="18" charset="0"/>
              <a:cs typeface="Tahoma"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948741983"/>
              </p:ext>
            </p:extLst>
          </p:nvPr>
        </p:nvGraphicFramePr>
        <p:xfrm>
          <a:off x="4865140" y="2641846"/>
          <a:ext cx="914400" cy="771525"/>
        </p:xfrm>
        <a:graphic>
          <a:graphicData uri="http://schemas.openxmlformats.org/presentationml/2006/ole">
            <mc:AlternateContent xmlns:mc="http://schemas.openxmlformats.org/markup-compatibility/2006">
              <mc:Choice xmlns:v="urn:schemas-microsoft-com:vml" Requires="v">
                <p:oleObj spid="_x0000_s86268" name="Worksheet" showAsIcon="1" r:id="rId7" imgW="914400" imgH="771480" progId="Excel.Sheet.12">
                  <p:embed/>
                </p:oleObj>
              </mc:Choice>
              <mc:Fallback>
                <p:oleObj name="Worksheet" showAsIcon="1" r:id="rId7" imgW="914400" imgH="771480" progId="Excel.Sheet.12">
                  <p:embed/>
                  <p:pic>
                    <p:nvPicPr>
                      <p:cNvPr id="0" name=""/>
                      <p:cNvPicPr/>
                      <p:nvPr/>
                    </p:nvPicPr>
                    <p:blipFill>
                      <a:blip r:embed="rId8"/>
                      <a:stretch>
                        <a:fillRect/>
                      </a:stretch>
                    </p:blipFill>
                    <p:spPr>
                      <a:xfrm>
                        <a:off x="4865140" y="2641846"/>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FF0000"/>
                </a:solidFill>
                <a:ea typeface="SimSun" pitchFamily="2" charset="-122"/>
              </a:rPr>
              <a:t>1. 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r>
              <a:rPr lang="en-ZA" sz="2000" b="1" dirty="0" smtClean="0">
                <a:solidFill>
                  <a:schemeClr val="tx2"/>
                </a:solidFill>
              </a:rPr>
              <a:t>and </a:t>
            </a:r>
            <a:r>
              <a:rPr lang="en-ZA" sz="2000" b="1" dirty="0">
                <a:solidFill>
                  <a:schemeClr val="tx2"/>
                </a:solidFill>
              </a:rPr>
              <a:t>Scope of Work </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 </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gn="l">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20</a:t>
            </a:fld>
            <a:endParaRPr lang="en-ZA" dirty="0">
              <a:solidFill>
                <a:srgbClr val="000000"/>
              </a:solidFill>
            </a:endParaRPr>
          </a:p>
        </p:txBody>
      </p:sp>
      <p:sp>
        <p:nvSpPr>
          <p:cNvPr id="5" name="Rectangle 4"/>
          <p:cNvSpPr/>
          <p:nvPr/>
        </p:nvSpPr>
        <p:spPr>
          <a:xfrm>
            <a:off x="175259" y="800100"/>
            <a:ext cx="8844915" cy="4385816"/>
          </a:xfrm>
          <a:prstGeom prst="rect">
            <a:avLst/>
          </a:prstGeom>
        </p:spPr>
        <p:txBody>
          <a:bodyPr wrap="square">
            <a:spAutoFit/>
          </a:bodyPr>
          <a:lstStyle/>
          <a:p>
            <a:pPr algn="just">
              <a:lnSpc>
                <a:spcPct val="150000"/>
              </a:lnSpc>
            </a:pPr>
            <a:r>
              <a:rPr lang="en-ZA" sz="1400" b="1" u="sng" dirty="0">
                <a:solidFill>
                  <a:srgbClr val="003366"/>
                </a:solidFill>
                <a:ea typeface="Times New Roman" pitchFamily="18" charset="0"/>
                <a:cs typeface="Tahoma" pitchFamily="34" charset="0"/>
              </a:rPr>
              <a:t>B-BBEE points may be allocated to Bidders on submission of documentation or evidence as follows:</a:t>
            </a: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US" sz="1400" dirty="0" smtClean="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r>
              <a:rPr lang="en-US" sz="1400" dirty="0" smtClean="0">
                <a:solidFill>
                  <a:srgbClr val="003366"/>
                </a:solidFill>
                <a:ea typeface="Times New Roman" pitchFamily="18" charset="0"/>
                <a:cs typeface="Tahoma" pitchFamily="34" charset="0"/>
              </a:rPr>
              <a:t>Bidders </a:t>
            </a:r>
            <a:r>
              <a:rPr lang="en-US" sz="1400" b="1" dirty="0">
                <a:solidFill>
                  <a:srgbClr val="003366"/>
                </a:solidFill>
                <a:ea typeface="Times New Roman" pitchFamily="18" charset="0"/>
                <a:cs typeface="Tahoma" pitchFamily="34" charset="0"/>
              </a:rPr>
              <a:t>MUST</a:t>
            </a:r>
            <a:r>
              <a:rPr lang="en-US" sz="1400" dirty="0">
                <a:solidFill>
                  <a:srgbClr val="003366"/>
                </a:solidFill>
                <a:ea typeface="Times New Roman" pitchFamily="18" charset="0"/>
                <a:cs typeface="Tahoma" pitchFamily="34" charset="0"/>
              </a:rPr>
              <a:t> complete and sign the SBD 6.1 form to claim the Bidder’s B-BBEE preference points, failing which, the Bidder will be scored zero.  </a:t>
            </a:r>
            <a:endParaRPr lang="en-ZA" altLang="zh-TW" sz="1400" dirty="0">
              <a:solidFill>
                <a:srgbClr val="004F87"/>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927982957"/>
              </p:ext>
            </p:extLst>
          </p:nvPr>
        </p:nvGraphicFramePr>
        <p:xfrm>
          <a:off x="140311" y="1503083"/>
          <a:ext cx="8486971" cy="1330960"/>
        </p:xfrm>
        <a:graphic>
          <a:graphicData uri="http://schemas.openxmlformats.org/drawingml/2006/table">
            <a:tbl>
              <a:tblPr firstRow="1" bandRow="1">
                <a:tableStyleId>{5C22544A-7EE6-4342-B048-85BDC9FD1C3A}</a:tableStyleId>
              </a:tblPr>
              <a:tblGrid>
                <a:gridCol w="4556005"/>
                <a:gridCol w="3930966"/>
              </a:tblGrid>
              <a:tr h="370840">
                <a:tc>
                  <a:txBody>
                    <a:bodyPr/>
                    <a:lstStyle/>
                    <a:p>
                      <a:pPr marL="0" algn="ctr" defTabSz="932962" rtl="0" eaLnBrk="1" latinLnBrk="0" hangingPunct="1">
                        <a:lnSpc>
                          <a:spcPct val="100000"/>
                        </a:lnSpc>
                        <a:spcBef>
                          <a:spcPts val="1200"/>
                        </a:spcBef>
                        <a:spcAft>
                          <a:spcPts val="600"/>
                        </a:spcAft>
                      </a:pPr>
                      <a:r>
                        <a:rPr lang="en-GB" sz="1400" b="1" kern="1200" dirty="0" smtClean="0">
                          <a:solidFill>
                            <a:schemeClr val="bg1"/>
                          </a:solidFill>
                          <a:latin typeface="Arial" charset="0"/>
                          <a:ea typeface="+mn-ea"/>
                          <a:cs typeface="+mn-cs"/>
                        </a:rPr>
                        <a:t>ADJUDICATION CRITERIA </a:t>
                      </a:r>
                      <a:endParaRPr lang="en-ZA" sz="1400" b="1" kern="1200" dirty="0">
                        <a:solidFill>
                          <a:schemeClr val="bg1"/>
                        </a:solidFill>
                        <a:latin typeface="Arial" charset="0"/>
                        <a:ea typeface="+mn-ea"/>
                        <a:cs typeface="+mn-cs"/>
                      </a:endParaRPr>
                    </a:p>
                  </a:txBody>
                  <a:tcPr marL="0" marR="0" marT="0" marB="0" anchor="ctr">
                    <a:solidFill>
                      <a:schemeClr val="tx2">
                        <a:lumMod val="75000"/>
                      </a:schemeClr>
                    </a:solidFill>
                  </a:tcPr>
                </a:tc>
                <a:tc>
                  <a:txBody>
                    <a:bodyPr/>
                    <a:lstStyle/>
                    <a:p>
                      <a:pPr marL="0" algn="ctr" defTabSz="932962" rtl="0" eaLnBrk="1" latinLnBrk="0" hangingPunct="1">
                        <a:lnSpc>
                          <a:spcPct val="100000"/>
                        </a:lnSpc>
                        <a:spcBef>
                          <a:spcPts val="1200"/>
                        </a:spcBef>
                        <a:spcAft>
                          <a:spcPts val="600"/>
                        </a:spcAft>
                      </a:pPr>
                      <a:r>
                        <a:rPr lang="en-GB" sz="1400" b="1" kern="1200" dirty="0" smtClean="0">
                          <a:solidFill>
                            <a:schemeClr val="bg1"/>
                          </a:solidFill>
                          <a:latin typeface="Arial" charset="0"/>
                          <a:ea typeface="+mn-ea"/>
                          <a:cs typeface="+mn-cs"/>
                        </a:rPr>
                        <a:t>POINTS</a:t>
                      </a:r>
                      <a:endParaRPr lang="en-ZA" sz="1400" b="1" kern="1200" dirty="0">
                        <a:solidFill>
                          <a:schemeClr val="bg1"/>
                        </a:solidFill>
                        <a:latin typeface="Arial" charset="0"/>
                        <a:ea typeface="+mn-ea"/>
                        <a:cs typeface="+mn-cs"/>
                      </a:endParaRPr>
                    </a:p>
                  </a:txBody>
                  <a:tcPr marL="68580" marR="68580" marT="0" marB="0" anchor="ctr">
                    <a:solidFill>
                      <a:schemeClr val="tx2">
                        <a:lumMod val="75000"/>
                      </a:schemeClr>
                    </a:solidFill>
                  </a:tcPr>
                </a:tc>
              </a:tr>
              <a:tr h="370840">
                <a:tc>
                  <a:txBody>
                    <a:bodyPr/>
                    <a:lstStyle/>
                    <a:p>
                      <a:pPr marL="90170" marR="89535" algn="just">
                        <a:lnSpc>
                          <a:spcPct val="150000"/>
                        </a:lnSpc>
                        <a:spcAft>
                          <a:spcPts val="0"/>
                        </a:spcAft>
                      </a:pPr>
                      <a:r>
                        <a:rPr lang="en-GB" sz="1400" kern="1200" dirty="0" smtClean="0">
                          <a:solidFill>
                            <a:schemeClr val="tx2">
                              <a:lumMod val="75000"/>
                            </a:schemeClr>
                          </a:solidFill>
                          <a:latin typeface="Arial" charset="0"/>
                          <a:ea typeface="+mn-ea"/>
                          <a:cs typeface="+mn-cs"/>
                        </a:rPr>
                        <a:t>A duly completed Preference Point Claim Form: Standard Bidding Document (SBD 6.1) and a B-BBEE certificate.</a:t>
                      </a:r>
                      <a:endParaRPr lang="en-ZA" sz="1400" kern="1200" dirty="0">
                        <a:solidFill>
                          <a:schemeClr val="tx2">
                            <a:lumMod val="75000"/>
                          </a:schemeClr>
                        </a:solidFill>
                        <a:latin typeface="Arial" charset="0"/>
                        <a:ea typeface="+mn-ea"/>
                        <a:cs typeface="+mn-cs"/>
                      </a:endParaRPr>
                    </a:p>
                  </a:txBody>
                  <a:tcPr marL="0" marR="0" marT="0" marB="0"/>
                </a:tc>
                <a:tc>
                  <a:txBody>
                    <a:bodyPr/>
                    <a:lstStyle/>
                    <a:p>
                      <a:pPr algn="ctr">
                        <a:lnSpc>
                          <a:spcPct val="150000"/>
                        </a:lnSpc>
                        <a:spcAft>
                          <a:spcPts val="0"/>
                        </a:spcAft>
                      </a:pPr>
                      <a:r>
                        <a:rPr lang="en-GB" sz="1400" kern="1200" dirty="0" smtClean="0">
                          <a:solidFill>
                            <a:schemeClr val="tx2">
                              <a:lumMod val="75000"/>
                            </a:schemeClr>
                          </a:solidFill>
                          <a:latin typeface="Arial" charset="0"/>
                          <a:ea typeface="+mn-ea"/>
                          <a:cs typeface="+mn-cs"/>
                        </a:rPr>
                        <a:t>20</a:t>
                      </a:r>
                      <a:endParaRPr lang="en-ZA" sz="1400" kern="1200" dirty="0">
                        <a:solidFill>
                          <a:schemeClr val="tx2">
                            <a:lumMod val="75000"/>
                          </a:schemeClr>
                        </a:solidFill>
                        <a:latin typeface="Arial" charset="0"/>
                        <a:ea typeface="+mn-ea"/>
                        <a:cs typeface="+mn-cs"/>
                      </a:endParaRPr>
                    </a:p>
                  </a:txBody>
                  <a:tcPr marL="68580" marR="68580" marT="0" marB="0" anchor="ctr"/>
                </a:tc>
              </a:tr>
            </a:tbl>
          </a:graphicData>
        </a:graphic>
      </p:graphicFrame>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a:t>
            </a:r>
            <a:r>
              <a:rPr lang="en-ZA" sz="2000" b="1" dirty="0" smtClean="0">
                <a:solidFill>
                  <a:srgbClr val="FFFFFF"/>
                </a:solidFill>
                <a:effectLst>
                  <a:outerShdw blurRad="38100" dist="38100" dir="2700000" algn="tl">
                    <a:srgbClr val="000000">
                      <a:alpha val="43137"/>
                    </a:srgbClr>
                  </a:outerShdw>
                </a:effectLst>
              </a:rPr>
              <a:t>2 –</a:t>
            </a:r>
            <a:r>
              <a:rPr lang="en-ZA" sz="2000" b="1" dirty="0" smtClean="0">
                <a:solidFill>
                  <a:srgbClr val="FFFFFF"/>
                </a:solidFill>
                <a:effectLst>
                  <a:outerShdw blurRad="38100" dist="38100" dir="2700000" algn="tl">
                    <a:srgbClr val="000000">
                      <a:alpha val="43137"/>
                    </a:srgbClr>
                  </a:outerShdw>
                </a:effectLst>
                <a:latin typeface="Arial"/>
              </a:rPr>
              <a:t>BBBEE  </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9656569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21</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Certificate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95251" y="800100"/>
            <a:ext cx="8924924" cy="4524315"/>
          </a:xfrm>
          <a:prstGeom prst="rect">
            <a:avLst/>
          </a:prstGeom>
        </p:spPr>
        <p:txBody>
          <a:bodyPr wrap="square">
            <a:spAutoFit/>
          </a:bodyPr>
          <a:lstStyle/>
          <a:p>
            <a:pPr algn="just">
              <a:lnSpc>
                <a:spcPct val="150000"/>
              </a:lnSpc>
            </a:pPr>
            <a:r>
              <a:rPr lang="en-ZA" sz="1200" dirty="0">
                <a:solidFill>
                  <a:srgbClr val="003366"/>
                </a:solidFill>
                <a:ea typeface="Times New Roman" pitchFamily="18" charset="0"/>
                <a:cs typeface="Tahoma" pitchFamily="34" charset="0"/>
              </a:rPr>
              <a:t>The </a:t>
            </a:r>
            <a:r>
              <a:rPr lang="en-ZA" sz="1200" dirty="0" smtClean="0">
                <a:solidFill>
                  <a:srgbClr val="003366"/>
                </a:solidFill>
                <a:ea typeface="Times New Roman" pitchFamily="18" charset="0"/>
                <a:cs typeface="Tahoma" pitchFamily="34" charset="0"/>
              </a:rPr>
              <a:t>table </a:t>
            </a:r>
            <a:r>
              <a:rPr lang="en-ZA" sz="1200" dirty="0">
                <a:solidFill>
                  <a:srgbClr val="003366"/>
                </a:solidFill>
                <a:ea typeface="Times New Roman" pitchFamily="18" charset="0"/>
                <a:cs typeface="Tahoma" pitchFamily="34" charset="0"/>
              </a:rPr>
              <a:t>below indicates the B-BBEE documents that must be submitted for this bid.  Failure to submit the required documents will result in bidder(s) scoring zero (0) for B-BBEE</a:t>
            </a:r>
            <a:r>
              <a:rPr lang="en-ZA" sz="1200" dirty="0" smtClean="0">
                <a:solidFill>
                  <a:srgbClr val="003366"/>
                </a:solidFill>
                <a:ea typeface="Times New Roman" pitchFamily="18" charset="0"/>
                <a:cs typeface="Tahoma" pitchFamily="34" charset="0"/>
              </a:rPr>
              <a:t>.</a:t>
            </a: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308566061"/>
              </p:ext>
            </p:extLst>
          </p:nvPr>
        </p:nvGraphicFramePr>
        <p:xfrm>
          <a:off x="175259" y="1597025"/>
          <a:ext cx="8844915" cy="3656965"/>
        </p:xfrm>
        <a:graphic>
          <a:graphicData uri="http://schemas.openxmlformats.org/drawingml/2006/table">
            <a:tbl>
              <a:tblPr firstRow="1" bandRow="1">
                <a:tableStyleId>{5C22544A-7EE6-4342-B048-85BDC9FD1C3A}</a:tableStyleId>
              </a:tblPr>
              <a:tblGrid>
                <a:gridCol w="343587"/>
                <a:gridCol w="1727753"/>
                <a:gridCol w="2110607"/>
                <a:gridCol w="4662968"/>
              </a:tblGrid>
              <a:tr h="456418">
                <a:tc>
                  <a:txBody>
                    <a:bodyPr/>
                    <a:lstStyle/>
                    <a:p>
                      <a:pPr algn="ctr">
                        <a:lnSpc>
                          <a:spcPct val="150000"/>
                        </a:lnSpc>
                        <a:spcAft>
                          <a:spcPts val="0"/>
                        </a:spcAft>
                      </a:pPr>
                      <a:r>
                        <a:rPr lang="en-GB" sz="1200" b="1" kern="1200" dirty="0">
                          <a:solidFill>
                            <a:schemeClr val="bg1"/>
                          </a:solidFill>
                          <a:latin typeface="Arial" charset="0"/>
                          <a:ea typeface="+mn-ea"/>
                          <a:cs typeface="+mn-cs"/>
                        </a:rPr>
                        <a:t>No.</a:t>
                      </a:r>
                      <a:endParaRPr lang="en-ZA" sz="1200" b="1" kern="1200" dirty="0">
                        <a:solidFill>
                          <a:schemeClr val="bg1"/>
                        </a:solidFill>
                        <a:latin typeface="Arial" charset="0"/>
                        <a:ea typeface="+mn-ea"/>
                        <a:cs typeface="+mn-cs"/>
                      </a:endParaRPr>
                    </a:p>
                  </a:txBody>
                  <a:tcPr marL="0" marR="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Classification</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Turnover</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c>
                  <a:txBody>
                    <a:bodyPr/>
                    <a:lstStyle/>
                    <a:p>
                      <a:pPr algn="just">
                        <a:lnSpc>
                          <a:spcPct val="150000"/>
                        </a:lnSpc>
                        <a:spcAft>
                          <a:spcPts val="0"/>
                        </a:spcAft>
                      </a:pPr>
                      <a:r>
                        <a:rPr lang="en-GB" sz="1200" b="1" kern="1200" dirty="0">
                          <a:solidFill>
                            <a:schemeClr val="bg1"/>
                          </a:solidFill>
                          <a:latin typeface="Arial" charset="0"/>
                          <a:ea typeface="+mn-ea"/>
                          <a:cs typeface="+mn-cs"/>
                        </a:rPr>
                        <a:t>Submission Requirement</a:t>
                      </a:r>
                      <a:endParaRPr lang="en-ZA" sz="1200" b="1" kern="1200" dirty="0">
                        <a:solidFill>
                          <a:schemeClr val="bg1"/>
                        </a:solidFill>
                        <a:latin typeface="Arial" charset="0"/>
                        <a:ea typeface="+mn-ea"/>
                        <a:cs typeface="+mn-cs"/>
                      </a:endParaRPr>
                    </a:p>
                  </a:txBody>
                  <a:tcPr marL="68580" marR="68580" marT="0" marB="0">
                    <a:solidFill>
                      <a:schemeClr val="tx2">
                        <a:lumMod val="75000"/>
                      </a:schemeClr>
                    </a:solidFill>
                  </a:tcPr>
                </a:tc>
              </a:tr>
              <a:tr h="1280307">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1.</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1" kern="1200" dirty="0">
                          <a:solidFill>
                            <a:schemeClr val="tx2">
                              <a:lumMod val="75000"/>
                            </a:schemeClr>
                          </a:solidFill>
                          <a:latin typeface="Arial" charset="0"/>
                          <a:ea typeface="+mn-ea"/>
                          <a:cs typeface="+mn-cs"/>
                        </a:rPr>
                        <a:t>Exempted Micro Enterprise (EME)</a:t>
                      </a:r>
                      <a:endParaRPr lang="en-ZA" sz="1200" b="1"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Below R10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ZA" sz="1200" b="0" kern="1200" dirty="0" smtClean="0">
                          <a:solidFill>
                            <a:schemeClr val="tx2">
                              <a:lumMod val="75000"/>
                            </a:schemeClr>
                          </a:solidFill>
                          <a:latin typeface="Arial" charset="0"/>
                          <a:ea typeface="+mn-ea"/>
                          <a:cs typeface="+mn-cs"/>
                        </a:rPr>
                        <a:t>Certified copy of B-BBEE Rating Certificate from a SANAS Accredited rating agency. </a:t>
                      </a:r>
                    </a:p>
                    <a:p>
                      <a:pPr algn="just">
                        <a:lnSpc>
                          <a:spcPct val="150000"/>
                        </a:lnSpc>
                        <a:spcAft>
                          <a:spcPts val="0"/>
                        </a:spcAft>
                      </a:pPr>
                      <a:r>
                        <a:rPr lang="en-ZA" sz="1200" b="0" kern="1200" dirty="0" smtClean="0">
                          <a:solidFill>
                            <a:schemeClr val="tx2">
                              <a:lumMod val="75000"/>
                            </a:schemeClr>
                          </a:solidFill>
                          <a:latin typeface="Arial" charset="0"/>
                          <a:ea typeface="+mn-ea"/>
                          <a:cs typeface="+mn-cs"/>
                        </a:rPr>
                        <a:t>A sworn Affidavit or Certificate from CIPC </a:t>
                      </a:r>
                    </a:p>
                    <a:p>
                      <a:pPr algn="just">
                        <a:lnSpc>
                          <a:spcPct val="150000"/>
                        </a:lnSpc>
                        <a:spcAft>
                          <a:spcPts val="0"/>
                        </a:spcAft>
                      </a:pPr>
                      <a:endParaRPr lang="en-ZA" sz="1200" b="0" kern="1200" dirty="0">
                        <a:solidFill>
                          <a:schemeClr val="tx2">
                            <a:lumMod val="75000"/>
                          </a:schemeClr>
                        </a:solidFill>
                        <a:latin typeface="Arial" charset="0"/>
                        <a:ea typeface="+mn-ea"/>
                        <a:cs typeface="+mn-cs"/>
                      </a:endParaRPr>
                    </a:p>
                  </a:txBody>
                  <a:tcPr marL="68580" marR="68580" marT="0" marB="0"/>
                </a:tc>
              </a:tr>
              <a:tr h="930812">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2.</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1" kern="1200" dirty="0">
                          <a:solidFill>
                            <a:schemeClr val="tx2">
                              <a:lumMod val="75000"/>
                            </a:schemeClr>
                          </a:solidFill>
                          <a:latin typeface="Arial" charset="0"/>
                          <a:ea typeface="+mn-ea"/>
                          <a:cs typeface="+mn-cs"/>
                        </a:rPr>
                        <a:t>Qualifying Small Enterprise (QSE)</a:t>
                      </a:r>
                      <a:endParaRPr lang="en-ZA" sz="1200" b="1"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Between R10 million and R50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ZA" sz="1200" b="0" kern="1200" dirty="0" smtClean="0">
                          <a:solidFill>
                            <a:schemeClr val="tx2">
                              <a:lumMod val="75000"/>
                            </a:schemeClr>
                          </a:solidFill>
                          <a:latin typeface="Arial" charset="0"/>
                          <a:ea typeface="+mn-ea"/>
                          <a:cs typeface="+mn-cs"/>
                        </a:rPr>
                        <a:t>Certified copy of B-BBEE Rating Certificate from a SANAS Accredited rating agency. </a:t>
                      </a:r>
                    </a:p>
                    <a:p>
                      <a:pPr algn="just">
                        <a:lnSpc>
                          <a:spcPct val="150000"/>
                        </a:lnSpc>
                        <a:spcAft>
                          <a:spcPts val="0"/>
                        </a:spcAft>
                      </a:pPr>
                      <a:r>
                        <a:rPr lang="en-ZA" sz="1200" b="0" kern="1200" dirty="0" smtClean="0">
                          <a:solidFill>
                            <a:schemeClr val="tx2">
                              <a:lumMod val="75000"/>
                            </a:schemeClr>
                          </a:solidFill>
                          <a:latin typeface="Arial" charset="0"/>
                          <a:ea typeface="+mn-ea"/>
                          <a:cs typeface="+mn-cs"/>
                        </a:rPr>
                        <a:t>A sworn Affidavit.</a:t>
                      </a:r>
                    </a:p>
                    <a:p>
                      <a:pPr algn="just">
                        <a:lnSpc>
                          <a:spcPct val="150000"/>
                        </a:lnSpc>
                        <a:spcAft>
                          <a:spcPts val="0"/>
                        </a:spcAft>
                      </a:pPr>
                      <a:endParaRPr lang="en-ZA" sz="1200" b="0" kern="1200" dirty="0">
                        <a:solidFill>
                          <a:schemeClr val="tx2">
                            <a:lumMod val="75000"/>
                          </a:schemeClr>
                        </a:solidFill>
                        <a:latin typeface="Arial" charset="0"/>
                        <a:ea typeface="+mn-ea"/>
                        <a:cs typeface="+mn-cs"/>
                      </a:endParaRPr>
                    </a:p>
                  </a:txBody>
                  <a:tcPr marL="68580" marR="68580" marT="0" marB="0"/>
                </a:tc>
              </a:tr>
              <a:tr h="791308">
                <a:tc>
                  <a:txBody>
                    <a:bodyPr/>
                    <a:lstStyle/>
                    <a:p>
                      <a:pPr algn="ctr">
                        <a:lnSpc>
                          <a:spcPct val="150000"/>
                        </a:lnSpc>
                        <a:spcAft>
                          <a:spcPts val="0"/>
                        </a:spcAft>
                      </a:pPr>
                      <a:r>
                        <a:rPr lang="en-GB" sz="1200" b="0" kern="1200" dirty="0">
                          <a:solidFill>
                            <a:schemeClr val="tx2">
                              <a:lumMod val="75000"/>
                            </a:schemeClr>
                          </a:solidFill>
                          <a:latin typeface="Arial" charset="0"/>
                          <a:ea typeface="+mn-ea"/>
                          <a:cs typeface="+mn-cs"/>
                        </a:rPr>
                        <a:t>3.</a:t>
                      </a:r>
                      <a:endParaRPr lang="en-ZA" sz="1200" b="0" kern="1200" dirty="0">
                        <a:solidFill>
                          <a:schemeClr val="tx2">
                            <a:lumMod val="75000"/>
                          </a:schemeClr>
                        </a:solidFill>
                        <a:latin typeface="Arial" charset="0"/>
                        <a:ea typeface="+mn-ea"/>
                        <a:cs typeface="+mn-cs"/>
                      </a:endParaRPr>
                    </a:p>
                  </a:txBody>
                  <a:tcPr marL="0" marR="0" marT="0" marB="0"/>
                </a:tc>
                <a:tc>
                  <a:txBody>
                    <a:bodyPr/>
                    <a:lstStyle/>
                    <a:p>
                      <a:pPr algn="l">
                        <a:lnSpc>
                          <a:spcPct val="150000"/>
                        </a:lnSpc>
                        <a:spcAft>
                          <a:spcPts val="0"/>
                        </a:spcAft>
                      </a:pPr>
                      <a:r>
                        <a:rPr lang="en-GB" sz="1200" b="1" kern="1200" dirty="0">
                          <a:solidFill>
                            <a:schemeClr val="tx2">
                              <a:lumMod val="75000"/>
                            </a:schemeClr>
                          </a:solidFill>
                          <a:latin typeface="Arial" charset="0"/>
                          <a:ea typeface="+mn-ea"/>
                          <a:cs typeface="+mn-cs"/>
                        </a:rPr>
                        <a:t>Large Enterprise (LE)</a:t>
                      </a:r>
                      <a:endParaRPr lang="en-ZA" sz="1200" b="1" kern="1200" dirty="0">
                        <a:solidFill>
                          <a:schemeClr val="tx2">
                            <a:lumMod val="75000"/>
                          </a:schemeClr>
                        </a:solidFill>
                        <a:latin typeface="Arial" charset="0"/>
                        <a:ea typeface="+mn-ea"/>
                        <a:cs typeface="+mn-cs"/>
                      </a:endParaRPr>
                    </a:p>
                  </a:txBody>
                  <a:tcPr marL="68580" marR="68580" marT="0" marB="0"/>
                </a:tc>
                <a:tc>
                  <a:txBody>
                    <a:bodyPr/>
                    <a:lstStyle/>
                    <a:p>
                      <a:pPr algn="l">
                        <a:lnSpc>
                          <a:spcPct val="150000"/>
                        </a:lnSpc>
                        <a:spcAft>
                          <a:spcPts val="0"/>
                        </a:spcAft>
                      </a:pPr>
                      <a:r>
                        <a:rPr lang="en-GB" sz="1200" b="0" kern="1200" dirty="0">
                          <a:solidFill>
                            <a:schemeClr val="tx2">
                              <a:lumMod val="75000"/>
                            </a:schemeClr>
                          </a:solidFill>
                          <a:latin typeface="Arial" charset="0"/>
                          <a:ea typeface="+mn-ea"/>
                          <a:cs typeface="+mn-cs"/>
                        </a:rPr>
                        <a:t>Above R50 million p.a.</a:t>
                      </a:r>
                      <a:endParaRPr lang="en-ZA" sz="1200" b="0" kern="1200" dirty="0">
                        <a:solidFill>
                          <a:schemeClr val="tx2">
                            <a:lumMod val="75000"/>
                          </a:schemeClr>
                        </a:solidFill>
                        <a:latin typeface="Arial" charset="0"/>
                        <a:ea typeface="+mn-ea"/>
                        <a:cs typeface="+mn-cs"/>
                      </a:endParaRPr>
                    </a:p>
                  </a:txBody>
                  <a:tcPr marL="68580" marR="68580" marT="0" marB="0"/>
                </a:tc>
                <a:tc>
                  <a:txBody>
                    <a:bodyPr/>
                    <a:lstStyle/>
                    <a:p>
                      <a:pPr algn="just">
                        <a:lnSpc>
                          <a:spcPct val="150000"/>
                        </a:lnSpc>
                        <a:spcAft>
                          <a:spcPts val="0"/>
                        </a:spcAft>
                      </a:pPr>
                      <a:r>
                        <a:rPr lang="en-ZA" sz="1200" b="0" kern="1200" dirty="0" smtClean="0">
                          <a:solidFill>
                            <a:schemeClr val="tx2">
                              <a:lumMod val="75000"/>
                            </a:schemeClr>
                          </a:solidFill>
                          <a:latin typeface="Arial" charset="0"/>
                          <a:ea typeface="+mn-ea"/>
                          <a:cs typeface="+mn-cs"/>
                        </a:rPr>
                        <a:t>Certified copy of B-BBEE Rating Certificate from a SANAS Accredited rating agency.</a:t>
                      </a:r>
                    </a:p>
                    <a:p>
                      <a:pPr algn="just">
                        <a:lnSpc>
                          <a:spcPct val="150000"/>
                        </a:lnSpc>
                        <a:spcAft>
                          <a:spcPts val="0"/>
                        </a:spcAft>
                      </a:pPr>
                      <a:endParaRPr lang="en-ZA" sz="1200" b="0" kern="1200" dirty="0">
                        <a:solidFill>
                          <a:schemeClr val="tx2">
                            <a:lumMod val="75000"/>
                          </a:schemeClr>
                        </a:solidFill>
                        <a:latin typeface="Arial" charset="0"/>
                        <a:ea typeface="+mn-ea"/>
                        <a:cs typeface="+mn-cs"/>
                      </a:endParaRPr>
                    </a:p>
                  </a:txBody>
                  <a:tcPr marL="68580" marR="68580" marT="0" marB="0"/>
                </a:tc>
              </a:tr>
            </a:tbl>
          </a:graphicData>
        </a:graphic>
      </p:graphicFrame>
      <p:sp>
        <p:nvSpPr>
          <p:cNvPr id="4" name="Rectangle 3"/>
          <p:cNvSpPr/>
          <p:nvPr/>
        </p:nvSpPr>
        <p:spPr>
          <a:xfrm>
            <a:off x="238124" y="5456367"/>
            <a:ext cx="8696325" cy="738664"/>
          </a:xfrm>
          <a:prstGeom prst="rect">
            <a:avLst/>
          </a:prstGeom>
        </p:spPr>
        <p:txBody>
          <a:bodyPr wrap="square">
            <a:spAutoFit/>
          </a:bodyPr>
          <a:lstStyle/>
          <a:p>
            <a:pPr algn="just">
              <a:lnSpc>
                <a:spcPct val="150000"/>
              </a:lnSpc>
            </a:pPr>
            <a:r>
              <a:rPr lang="en-ZA" sz="1400" dirty="0">
                <a:solidFill>
                  <a:srgbClr val="003366"/>
                </a:solidFill>
                <a:ea typeface="Times New Roman" pitchFamily="18" charset="0"/>
                <a:cs typeface="Tahoma" pitchFamily="34" charset="0"/>
              </a:rPr>
              <a:t>SARS reserves the right to request that bidders submit proof of their black ownership and turnover information, in support of their sworn affidavits.</a:t>
            </a:r>
          </a:p>
        </p:txBody>
      </p:sp>
    </p:spTree>
    <p:extLst>
      <p:ext uri="{BB962C8B-B14F-4D97-AF65-F5344CB8AC3E}">
        <p14:creationId xmlns:p14="http://schemas.microsoft.com/office/powerpoint/2010/main" val="23792435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22</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400" b="1" kern="0" dirty="0">
                <a:solidFill>
                  <a:srgbClr val="FFFFFF"/>
                </a:solidFill>
                <a:latin typeface="Arial Rounded MT Bold"/>
                <a:ea typeface="+mj-ea"/>
                <a:cs typeface="+mj-cs"/>
              </a:rPr>
              <a:t>Use and acceptance of Affidavits</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95251" y="800100"/>
            <a:ext cx="8924924" cy="3970318"/>
          </a:xfrm>
          <a:prstGeom prst="rect">
            <a:avLst/>
          </a:prstGeom>
        </p:spPr>
        <p:txBody>
          <a:bodyPr wrap="square">
            <a:spAutoFit/>
          </a:bodyPr>
          <a:lstStyle/>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p:txBody>
      </p:sp>
      <p:sp>
        <p:nvSpPr>
          <p:cNvPr id="4" name="Rectangle 3"/>
          <p:cNvSpPr/>
          <p:nvPr/>
        </p:nvSpPr>
        <p:spPr>
          <a:xfrm>
            <a:off x="95251" y="1220698"/>
            <a:ext cx="8696325" cy="5078313"/>
          </a:xfrm>
          <a:prstGeom prst="rect">
            <a:avLst/>
          </a:prstGeom>
        </p:spPr>
        <p:txBody>
          <a:bodyPr wrap="square">
            <a:spAutoFit/>
          </a:bodyPr>
          <a:lstStyle/>
          <a:p>
            <a:pPr lvl="0" fontAlgn="auto">
              <a:spcBef>
                <a:spcPts val="0"/>
              </a:spcBef>
              <a:spcAft>
                <a:spcPts val="0"/>
              </a:spcAft>
            </a:pPr>
            <a:r>
              <a:rPr lang="en-ZA" sz="2000" dirty="0">
                <a:solidFill>
                  <a:srgbClr val="004F87"/>
                </a:solidFill>
                <a:latin typeface="Arial"/>
              </a:rPr>
              <a:t>It has been advised that the Verification Professional will need to test the affidavits submitted as part of a company’s procurement rating. All companies will need to request the information which proves Black Ownership and Turnover in addition to the Affidavit, or request that their EME/QSE suppliers be verified and have this confirmed on the Affidavit.</a:t>
            </a:r>
          </a:p>
          <a:p>
            <a:pPr lvl="0" fontAlgn="auto">
              <a:spcBef>
                <a:spcPts val="0"/>
              </a:spcBef>
              <a:spcAft>
                <a:spcPts val="0"/>
              </a:spcAft>
            </a:pPr>
            <a:endParaRPr lang="en-ZA" sz="2000" dirty="0">
              <a:solidFill>
                <a:srgbClr val="004F87"/>
              </a:solidFill>
              <a:latin typeface="Arial"/>
            </a:endParaRPr>
          </a:p>
          <a:p>
            <a:pPr lvl="0" fontAlgn="auto">
              <a:spcBef>
                <a:spcPts val="0"/>
              </a:spcBef>
              <a:spcAft>
                <a:spcPts val="0"/>
              </a:spcAft>
            </a:pPr>
            <a:r>
              <a:rPr lang="en-ZA" dirty="0">
                <a:solidFill>
                  <a:srgbClr val="004F87"/>
                </a:solidFill>
                <a:latin typeface="Arial"/>
              </a:rPr>
              <a:t>SARS reserves the right to request that bidders submit their Black ownership and turnover information in support of their Affidavits</a:t>
            </a: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p:txBody>
      </p:sp>
    </p:spTree>
    <p:extLst>
      <p:ext uri="{BB962C8B-B14F-4D97-AF65-F5344CB8AC3E}">
        <p14:creationId xmlns:p14="http://schemas.microsoft.com/office/powerpoint/2010/main" val="891547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23</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key Sections to complete in SBD6.1</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05104" y="871746"/>
            <a:ext cx="8568229" cy="6232475"/>
          </a:xfrm>
          <a:prstGeom prst="rect">
            <a:avLst/>
          </a:prstGeom>
        </p:spPr>
        <p:txBody>
          <a:bodyPr wrap="square">
            <a:spAutoFit/>
          </a:bodyPr>
          <a:lstStyle/>
          <a:p>
            <a:r>
              <a:rPr lang="en-GB" sz="1200" b="1" dirty="0">
                <a:solidFill>
                  <a:srgbClr val="1F497D"/>
                </a:solidFill>
                <a:latin typeface="Arial"/>
                <a:ea typeface="Times New Roman"/>
              </a:rPr>
              <a:t>BID DECLARATION</a:t>
            </a:r>
            <a:endParaRPr lang="en-ZA" sz="1200" b="1" dirty="0">
              <a:solidFill>
                <a:srgbClr val="1F497D"/>
              </a:solidFill>
              <a:latin typeface="Arial"/>
              <a:ea typeface="Times New Roman"/>
            </a:endParaRPr>
          </a:p>
          <a:p>
            <a:r>
              <a:rPr lang="en-GB" sz="1200" dirty="0">
                <a:solidFill>
                  <a:srgbClr val="1F497D"/>
                </a:solidFill>
                <a:latin typeface="Arial"/>
                <a:ea typeface="Times New Roman"/>
              </a:rPr>
              <a:t>6.1     Bidders who claim points in respect of B-BBEE Status Level of Contribution must complete the following:</a:t>
            </a:r>
            <a:endParaRPr lang="en-ZA" sz="1200" dirty="0">
              <a:solidFill>
                <a:srgbClr val="1F497D"/>
              </a:solidFill>
              <a:latin typeface="Arial"/>
              <a:ea typeface="Times New Roman"/>
            </a:endParaRPr>
          </a:p>
          <a:p>
            <a:r>
              <a:rPr lang="en-GB" sz="1200" dirty="0">
                <a:solidFill>
                  <a:srgbClr val="1F497D"/>
                </a:solidFill>
                <a:latin typeface="Arial"/>
                <a:ea typeface="Times New Roman"/>
              </a:rPr>
              <a:t> </a:t>
            </a:r>
            <a:endParaRPr lang="en-ZA" sz="1200" dirty="0">
              <a:solidFill>
                <a:srgbClr val="1F497D"/>
              </a:solidFill>
              <a:latin typeface="Arial"/>
              <a:ea typeface="Times New Roman"/>
            </a:endParaRPr>
          </a:p>
          <a:p>
            <a:r>
              <a:rPr lang="en-GB" sz="1200" dirty="0">
                <a:solidFill>
                  <a:srgbClr val="1F497D"/>
                </a:solidFill>
                <a:latin typeface="Arial"/>
                <a:ea typeface="Times New Roman"/>
              </a:rPr>
              <a:t>7.      </a:t>
            </a:r>
            <a:r>
              <a:rPr lang="en-GB" sz="1200" dirty="0" smtClean="0">
                <a:solidFill>
                  <a:srgbClr val="1F497D"/>
                </a:solidFill>
                <a:latin typeface="Arial"/>
                <a:ea typeface="Times New Roman"/>
              </a:rPr>
              <a:t>B-BBEE </a:t>
            </a:r>
            <a:r>
              <a:rPr lang="en-GB" sz="1200" dirty="0">
                <a:solidFill>
                  <a:srgbClr val="1F497D"/>
                </a:solidFill>
                <a:latin typeface="Arial"/>
                <a:ea typeface="Times New Roman"/>
              </a:rPr>
              <a:t>STATUS LEVEL OF CONTRIBUTION CLAIMED IN TERMS OF PARAGRAPHS 1.3.1.2 AND 5.1 </a:t>
            </a:r>
            <a:endParaRPr lang="en-ZA" sz="1200" dirty="0">
              <a:solidFill>
                <a:srgbClr val="1F497D"/>
              </a:solidFill>
              <a:latin typeface="Arial"/>
              <a:ea typeface="Times New Roman"/>
            </a:endParaRPr>
          </a:p>
          <a:p>
            <a:pPr algn="just">
              <a:lnSpc>
                <a:spcPct val="150000"/>
              </a:lnSpc>
            </a:pPr>
            <a:endParaRPr lang="en-ZA" sz="1200" dirty="0">
              <a:solidFill>
                <a:srgbClr val="1F497D"/>
              </a:solidFill>
              <a:latin typeface="Arial"/>
              <a:ea typeface="Times New Roman"/>
            </a:endParaRPr>
          </a:p>
          <a:p>
            <a:pPr algn="just">
              <a:spcAft>
                <a:spcPts val="0"/>
              </a:spcAft>
              <a:tabLst>
                <a:tab pos="-697865" algn="l"/>
                <a:tab pos="-457200" algn="l"/>
                <a:tab pos="914400" algn="l"/>
                <a:tab pos="1371600" algn="l"/>
                <a:tab pos="1828800" algn="l"/>
                <a:tab pos="2057400" algn="l"/>
                <a:tab pos="2914650" algn="l"/>
                <a:tab pos="3200400" algn="l"/>
                <a:tab pos="3657600" algn="l"/>
                <a:tab pos="4114800" algn="l"/>
                <a:tab pos="4572000" algn="l"/>
                <a:tab pos="5029200" algn="l"/>
                <a:tab pos="5486400" algn="l"/>
              </a:tabLst>
            </a:pPr>
            <a:r>
              <a:rPr lang="en-GB" sz="1200" dirty="0">
                <a:solidFill>
                  <a:srgbClr val="1F497D"/>
                </a:solidFill>
                <a:latin typeface="Arial"/>
                <a:ea typeface="Times New Roman"/>
              </a:rPr>
              <a:t>7.1    </a:t>
            </a:r>
            <a:r>
              <a:rPr lang="en-GB" sz="1200" dirty="0" smtClean="0">
                <a:solidFill>
                  <a:srgbClr val="1F497D"/>
                </a:solidFill>
                <a:latin typeface="Arial"/>
                <a:ea typeface="Times New Roman"/>
              </a:rPr>
              <a:t>B-BBEE </a:t>
            </a:r>
            <a:r>
              <a:rPr lang="en-GB" sz="1200" dirty="0">
                <a:solidFill>
                  <a:srgbClr val="1F497D"/>
                </a:solidFill>
                <a:latin typeface="Arial"/>
                <a:ea typeface="Times New Roman"/>
              </a:rPr>
              <a:t>Status Level of Contribution:	………….      =     ……………(maximum of 10 or 20 points</a:t>
            </a:r>
            <a:r>
              <a:rPr lang="en-GB" sz="1200" dirty="0" smtClean="0">
                <a:solidFill>
                  <a:srgbClr val="1F497D"/>
                </a:solidFill>
                <a:latin typeface="Arial"/>
                <a:ea typeface="Times New Roman"/>
              </a:rPr>
              <a:t>)</a:t>
            </a:r>
          </a:p>
          <a:p>
            <a:pPr algn="just">
              <a:spcAft>
                <a:spcPts val="0"/>
              </a:spcAft>
              <a:tabLst>
                <a:tab pos="-697865" algn="l"/>
                <a:tab pos="-457200" algn="l"/>
                <a:tab pos="914400" algn="l"/>
                <a:tab pos="1371600" algn="l"/>
                <a:tab pos="1828800" algn="l"/>
                <a:tab pos="2057400" algn="l"/>
                <a:tab pos="2914650" algn="l"/>
                <a:tab pos="3200400" algn="l"/>
                <a:tab pos="3657600" algn="l"/>
                <a:tab pos="4114800" algn="l"/>
                <a:tab pos="4572000" algn="l"/>
                <a:tab pos="5029200" algn="l"/>
                <a:tab pos="5486400" algn="l"/>
              </a:tabLst>
            </a:pPr>
            <a:r>
              <a:rPr lang="en-GB" sz="1200" dirty="0">
                <a:solidFill>
                  <a:srgbClr val="1F497D"/>
                </a:solidFill>
                <a:latin typeface="Arial"/>
                <a:ea typeface="Times New Roman"/>
              </a:rPr>
              <a:t>	</a:t>
            </a:r>
            <a:endParaRPr lang="en-ZA" sz="1400" dirty="0">
              <a:latin typeface="Times New Roman"/>
              <a:ea typeface="Times New Roman"/>
            </a:endParaRPr>
          </a:p>
          <a:p>
            <a:r>
              <a:rPr lang="en-US" sz="1200" dirty="0">
                <a:solidFill>
                  <a:srgbClr val="1F497D"/>
                </a:solidFill>
                <a:latin typeface="Arial"/>
                <a:ea typeface="Times New Roman"/>
              </a:rPr>
              <a:t>(Points claimed in respect of paragraph 7.1 must be in accordance with the table reflected in paragraph  4.1 and must be substantiated </a:t>
            </a:r>
            <a:endParaRPr lang="en-ZA" sz="1200" b="1" dirty="0">
              <a:solidFill>
                <a:srgbClr val="003366"/>
              </a:solidFill>
              <a:ea typeface="Times New Roman" pitchFamily="18" charset="0"/>
              <a:cs typeface="Tahoma" pitchFamily="34" charset="0"/>
            </a:endParaRPr>
          </a:p>
          <a:p>
            <a:pPr algn="just">
              <a:lnSpc>
                <a:spcPct val="150000"/>
              </a:lnSpc>
            </a:pPr>
            <a:endParaRPr lang="en-ZA" sz="1200" b="1" dirty="0" smtClean="0">
              <a:solidFill>
                <a:srgbClr val="003366"/>
              </a:solidFill>
              <a:ea typeface="Times New Roman" pitchFamily="18" charset="0"/>
              <a:cs typeface="Tahoma" pitchFamily="34" charset="0"/>
            </a:endParaRPr>
          </a:p>
          <a:p>
            <a:pPr marL="228600" indent="-228600" algn="just">
              <a:spcAft>
                <a:spcPts val="0"/>
              </a:spcAft>
              <a:buAutoNum type="arabicPlain" startAt="7"/>
              <a:tabLst>
                <a:tab pos="-697865" algn="l"/>
                <a:tab pos="-457200" algn="l"/>
                <a:tab pos="450215" algn="l"/>
                <a:tab pos="1371600" algn="l"/>
                <a:tab pos="1828800" algn="l"/>
                <a:tab pos="2057400" algn="l"/>
                <a:tab pos="2914650" algn="l"/>
                <a:tab pos="3200400" algn="l"/>
                <a:tab pos="3657600" algn="l"/>
                <a:tab pos="4114800" algn="l"/>
                <a:tab pos="4572000" algn="l"/>
                <a:tab pos="5029200" algn="l"/>
                <a:tab pos="5486400" algn="l"/>
              </a:tabLst>
            </a:pPr>
            <a:r>
              <a:rPr lang="en-GB" sz="1200" b="1" dirty="0" smtClean="0">
                <a:solidFill>
                  <a:srgbClr val="1F497D"/>
                </a:solidFill>
                <a:latin typeface="Arial"/>
                <a:ea typeface="Times New Roman"/>
              </a:rPr>
              <a:t>SUB-CONTRACTING</a:t>
            </a:r>
          </a:p>
          <a:p>
            <a:pPr algn="just">
              <a:spcAft>
                <a:spcPts val="0"/>
              </a:spcAft>
              <a:tabLst>
                <a:tab pos="-697865" algn="l"/>
                <a:tab pos="-457200" algn="l"/>
                <a:tab pos="450215" algn="l"/>
                <a:tab pos="1371600" algn="l"/>
                <a:tab pos="1828800" algn="l"/>
                <a:tab pos="2057400" algn="l"/>
                <a:tab pos="2914650" algn="l"/>
                <a:tab pos="3200400" algn="l"/>
                <a:tab pos="3657600" algn="l"/>
                <a:tab pos="4114800" algn="l"/>
                <a:tab pos="4572000" algn="l"/>
                <a:tab pos="5029200" algn="l"/>
                <a:tab pos="5486400" algn="l"/>
              </a:tabLst>
            </a:pPr>
            <a:endParaRPr lang="en-ZA" sz="1400" dirty="0">
              <a:latin typeface="Times New Roman"/>
              <a:ea typeface="Times New Roman"/>
            </a:endParaRPr>
          </a:p>
          <a:p>
            <a:pPr algn="just">
              <a:lnSpc>
                <a:spcPct val="150000"/>
              </a:lnSpc>
            </a:pPr>
            <a:r>
              <a:rPr lang="en-GB" sz="1200" dirty="0" smtClean="0">
                <a:solidFill>
                  <a:srgbClr val="1F497D"/>
                </a:solidFill>
                <a:latin typeface="Arial"/>
                <a:ea typeface="Times New Roman"/>
              </a:rPr>
              <a:t>7.1 Will </a:t>
            </a:r>
            <a:r>
              <a:rPr lang="en-GB" sz="1200" dirty="0">
                <a:solidFill>
                  <a:srgbClr val="1F497D"/>
                </a:solidFill>
                <a:latin typeface="Arial"/>
                <a:ea typeface="Times New Roman"/>
              </a:rPr>
              <a:t>any portion of the contract be sub-contracted?</a:t>
            </a:r>
            <a:endParaRPr lang="en-ZA" sz="1200" b="1" dirty="0" smtClean="0">
              <a:solidFill>
                <a:srgbClr val="003366"/>
              </a:solidFill>
              <a:ea typeface="Times New Roman" pitchFamily="18" charset="0"/>
              <a:cs typeface="Tahoma" pitchFamily="34" charset="0"/>
            </a:endParaRPr>
          </a:p>
          <a:p>
            <a:pPr algn="just">
              <a:lnSpc>
                <a:spcPct val="150000"/>
              </a:lnSpc>
            </a:pPr>
            <a:r>
              <a:rPr lang="en-ZA" sz="1200" dirty="0" smtClean="0">
                <a:solidFill>
                  <a:srgbClr val="003366"/>
                </a:solidFill>
                <a:ea typeface="Times New Roman" pitchFamily="18" charset="0"/>
                <a:cs typeface="Tahoma" pitchFamily="34" charset="0"/>
              </a:rPr>
              <a:t>               (Tick applicable box)</a:t>
            </a:r>
          </a:p>
          <a:p>
            <a:pPr algn="just">
              <a:lnSpc>
                <a:spcPct val="150000"/>
              </a:lnSpc>
            </a:pPr>
            <a:endParaRPr lang="en-ZA" sz="1600" dirty="0" smtClean="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spcAft>
                <a:spcPts val="0"/>
              </a:spcAft>
              <a:tabLst>
                <a:tab pos="-697865" algn="l"/>
                <a:tab pos="-457200"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400" dirty="0" smtClean="0">
                <a:solidFill>
                  <a:srgbClr val="1F497D"/>
                </a:solidFill>
                <a:latin typeface="Arial"/>
                <a:ea typeface="Times New Roman"/>
              </a:rPr>
              <a:t>8.1.1 If </a:t>
            </a:r>
            <a:r>
              <a:rPr lang="en-US" sz="1400" dirty="0">
                <a:solidFill>
                  <a:srgbClr val="1F497D"/>
                </a:solidFill>
                <a:latin typeface="Arial"/>
                <a:ea typeface="Times New Roman"/>
              </a:rPr>
              <a:t>yes, indicate:</a:t>
            </a:r>
            <a:endParaRPr lang="en-ZA" sz="1400" dirty="0">
              <a:latin typeface="Times New Roman"/>
              <a:ea typeface="Times New Roman"/>
            </a:endParaRPr>
          </a:p>
          <a:p>
            <a:pPr algn="just">
              <a:spcAft>
                <a:spcPts val="0"/>
              </a:spcAft>
              <a:tabLst>
                <a:tab pos="-697865" algn="l"/>
                <a:tab pos="-457200" algn="l"/>
                <a:tab pos="1828800" algn="l"/>
                <a:tab pos="2057400" algn="l"/>
                <a:tab pos="2914650" algn="l"/>
                <a:tab pos="3200400" algn="l"/>
                <a:tab pos="3657600" algn="l"/>
                <a:tab pos="4114800" algn="l"/>
                <a:tab pos="4572000" algn="l"/>
                <a:tab pos="5029200" algn="l"/>
                <a:tab pos="5486400" algn="l"/>
              </a:tabLst>
            </a:pPr>
            <a:r>
              <a:rPr lang="en-US" sz="1400" dirty="0" err="1">
                <a:solidFill>
                  <a:srgbClr val="1F497D"/>
                </a:solidFill>
                <a:latin typeface="Arial"/>
                <a:ea typeface="Times New Roman"/>
              </a:rPr>
              <a:t>i</a:t>
            </a:r>
            <a:r>
              <a:rPr lang="en-US" sz="1400" dirty="0">
                <a:solidFill>
                  <a:srgbClr val="1F497D"/>
                </a:solidFill>
                <a:latin typeface="Arial"/>
                <a:ea typeface="Times New Roman"/>
              </a:rPr>
              <a:t>) </a:t>
            </a:r>
            <a:r>
              <a:rPr lang="en-US" sz="1400" dirty="0" smtClean="0">
                <a:solidFill>
                  <a:srgbClr val="1F497D"/>
                </a:solidFill>
                <a:latin typeface="Arial"/>
                <a:ea typeface="Times New Roman"/>
              </a:rPr>
              <a:t>what </a:t>
            </a:r>
            <a:r>
              <a:rPr lang="en-US" sz="1400" dirty="0">
                <a:solidFill>
                  <a:srgbClr val="1F497D"/>
                </a:solidFill>
                <a:latin typeface="Arial"/>
                <a:ea typeface="Times New Roman"/>
              </a:rPr>
              <a:t>percentage of the contract will be subcontracted?		............……………….…%</a:t>
            </a:r>
            <a:endParaRPr lang="en-ZA" sz="1400" dirty="0">
              <a:latin typeface="Times New Roman"/>
              <a:ea typeface="Times New Roman"/>
            </a:endParaRPr>
          </a:p>
          <a:p>
            <a:pPr algn="just">
              <a:spcAft>
                <a:spcPts val="0"/>
              </a:spcAft>
              <a:tabLst>
                <a:tab pos="-697865" algn="l"/>
                <a:tab pos="-457200" algn="l"/>
                <a:tab pos="1828800" algn="l"/>
                <a:tab pos="2057400" algn="l"/>
                <a:tab pos="2914650" algn="l"/>
                <a:tab pos="3200400" algn="l"/>
                <a:tab pos="3657600" algn="l"/>
                <a:tab pos="4114800" algn="l"/>
                <a:tab pos="4572000" algn="l"/>
                <a:tab pos="5029200" algn="l"/>
                <a:tab pos="5486400" algn="l"/>
              </a:tabLst>
            </a:pPr>
            <a:r>
              <a:rPr lang="en-US" sz="1400" dirty="0">
                <a:solidFill>
                  <a:srgbClr val="1F497D"/>
                </a:solidFill>
                <a:latin typeface="Arial"/>
                <a:ea typeface="Times New Roman"/>
              </a:rPr>
              <a:t>	</a:t>
            </a:r>
            <a:r>
              <a:rPr lang="en-US" sz="1400" dirty="0" smtClean="0">
                <a:solidFill>
                  <a:srgbClr val="1F497D"/>
                </a:solidFill>
                <a:latin typeface="Arial"/>
                <a:ea typeface="Times New Roman"/>
              </a:rPr>
              <a:t>(ii</a:t>
            </a:r>
            <a:r>
              <a:rPr lang="en-US" sz="1400" dirty="0">
                <a:solidFill>
                  <a:srgbClr val="1F497D"/>
                </a:solidFill>
                <a:latin typeface="Arial"/>
                <a:ea typeface="Times New Roman"/>
              </a:rPr>
              <a:t>) </a:t>
            </a:r>
            <a:r>
              <a:rPr lang="en-US" sz="1400" dirty="0" smtClean="0">
                <a:solidFill>
                  <a:srgbClr val="1F497D"/>
                </a:solidFill>
                <a:latin typeface="Arial"/>
                <a:ea typeface="Times New Roman"/>
              </a:rPr>
              <a:t>the </a:t>
            </a:r>
            <a:r>
              <a:rPr lang="en-US" sz="1400" dirty="0">
                <a:solidFill>
                  <a:srgbClr val="1F497D"/>
                </a:solidFill>
                <a:latin typeface="Arial"/>
                <a:ea typeface="Times New Roman"/>
              </a:rPr>
              <a:t>name of the sub-contractor?	…………………………………………………………..</a:t>
            </a:r>
            <a:endParaRPr lang="en-ZA" sz="1400" dirty="0">
              <a:latin typeface="Times New Roman"/>
              <a:ea typeface="Times New Roman"/>
            </a:endParaRPr>
          </a:p>
          <a:p>
            <a:pPr algn="just">
              <a:spcAft>
                <a:spcPts val="0"/>
              </a:spcAft>
              <a:tabLst>
                <a:tab pos="-697865" algn="l"/>
                <a:tab pos="-457200" algn="l"/>
                <a:tab pos="1371600" algn="l"/>
                <a:tab pos="1828800" algn="l"/>
                <a:tab pos="2057400" algn="l"/>
                <a:tab pos="2914650" algn="l"/>
                <a:tab pos="3200400" algn="l"/>
                <a:tab pos="3657600" algn="l"/>
                <a:tab pos="4114800" algn="l"/>
                <a:tab pos="4572000" algn="l"/>
                <a:tab pos="5029200" algn="l"/>
                <a:tab pos="5486400" algn="l"/>
              </a:tabLst>
            </a:pPr>
            <a:r>
              <a:rPr lang="en-US" sz="1400" dirty="0">
                <a:solidFill>
                  <a:srgbClr val="1F497D"/>
                </a:solidFill>
                <a:latin typeface="Arial"/>
                <a:ea typeface="Times New Roman"/>
              </a:rPr>
              <a:t>	(iii) </a:t>
            </a:r>
            <a:r>
              <a:rPr lang="en-US" sz="1400" dirty="0" smtClean="0">
                <a:solidFill>
                  <a:srgbClr val="1F497D"/>
                </a:solidFill>
                <a:latin typeface="Arial"/>
                <a:ea typeface="Times New Roman"/>
              </a:rPr>
              <a:t>the </a:t>
            </a:r>
            <a:r>
              <a:rPr lang="en-US" sz="1400" dirty="0">
                <a:solidFill>
                  <a:srgbClr val="1F497D"/>
                </a:solidFill>
                <a:latin typeface="Arial"/>
                <a:ea typeface="Times New Roman"/>
              </a:rPr>
              <a:t>B-BBEE status level of the sub-contractor?					……………..</a:t>
            </a:r>
            <a:endParaRPr lang="en-ZA" sz="1400" dirty="0">
              <a:latin typeface="Times New Roman"/>
              <a:ea typeface="Times New Roman"/>
            </a:endParaRPr>
          </a:p>
          <a:p>
            <a:r>
              <a:rPr lang="en-US" sz="1400" dirty="0" smtClean="0">
                <a:solidFill>
                  <a:srgbClr val="1F497D"/>
                </a:solidFill>
                <a:latin typeface="Arial"/>
                <a:ea typeface="Times New Roman"/>
              </a:rPr>
              <a:t>(</a:t>
            </a:r>
            <a:r>
              <a:rPr lang="en-US" sz="1400" dirty="0">
                <a:solidFill>
                  <a:srgbClr val="1F497D"/>
                </a:solidFill>
                <a:latin typeface="Arial"/>
                <a:ea typeface="Times New Roman"/>
              </a:rPr>
              <a:t>iv) </a:t>
            </a:r>
            <a:r>
              <a:rPr lang="en-US" sz="1400" dirty="0" smtClean="0">
                <a:solidFill>
                  <a:srgbClr val="1F497D"/>
                </a:solidFill>
                <a:latin typeface="Arial"/>
                <a:ea typeface="Times New Roman"/>
              </a:rPr>
              <a:t>whether </a:t>
            </a:r>
            <a:r>
              <a:rPr lang="en-US" sz="1400" dirty="0">
                <a:solidFill>
                  <a:srgbClr val="1F497D"/>
                </a:solidFill>
                <a:latin typeface="Arial"/>
                <a:ea typeface="Times New Roman"/>
              </a:rPr>
              <a:t>the sub-contractor is an EME  or QSE?</a:t>
            </a:r>
            <a:endParaRPr lang="en-ZA" sz="1400" dirty="0">
              <a:solidFill>
                <a:srgbClr val="003366"/>
              </a:solidFill>
              <a:ea typeface="Times New Roman" pitchFamily="18" charset="0"/>
              <a:cs typeface="Tahoma" pitchFamily="34" charset="0"/>
            </a:endParaRPr>
          </a:p>
          <a:p>
            <a:pPr lvl="0" algn="just">
              <a:lnSpc>
                <a:spcPct val="150000"/>
              </a:lnSpc>
            </a:pPr>
            <a:r>
              <a:rPr lang="en-ZA" sz="1200" dirty="0">
                <a:solidFill>
                  <a:srgbClr val="003366"/>
                </a:solidFill>
                <a:ea typeface="Times New Roman" pitchFamily="18" charset="0"/>
                <a:cs typeface="Tahoma" pitchFamily="34" charset="0"/>
              </a:rPr>
              <a:t>(Tick applicable box)</a:t>
            </a:r>
          </a:p>
          <a:p>
            <a:pPr algn="just">
              <a:lnSpc>
                <a:spcPct val="150000"/>
              </a:lnSpc>
            </a:pPr>
            <a:endParaRPr lang="en-ZA" sz="1600" dirty="0" smtClean="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1238524811"/>
              </p:ext>
            </p:extLst>
          </p:nvPr>
        </p:nvGraphicFramePr>
        <p:xfrm>
          <a:off x="472968" y="3929938"/>
          <a:ext cx="2543501" cy="284710"/>
        </p:xfrm>
        <a:graphic>
          <a:graphicData uri="http://schemas.openxmlformats.org/drawingml/2006/table">
            <a:tbl>
              <a:tblPr firstRow="1" firstCol="1" bandRow="1"/>
              <a:tblGrid>
                <a:gridCol w="641129"/>
                <a:gridCol w="588579"/>
                <a:gridCol w="620110"/>
                <a:gridCol w="693683"/>
              </a:tblGrid>
              <a:tr h="284710">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YES</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 </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NO</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 </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1811283274"/>
              </p:ext>
            </p:extLst>
          </p:nvPr>
        </p:nvGraphicFramePr>
        <p:xfrm>
          <a:off x="315310" y="5980385"/>
          <a:ext cx="2480442" cy="324365"/>
        </p:xfrm>
        <a:graphic>
          <a:graphicData uri="http://schemas.openxmlformats.org/drawingml/2006/table">
            <a:tbl>
              <a:tblPr firstRow="1" firstCol="1" bandRow="1"/>
              <a:tblGrid>
                <a:gridCol w="669360"/>
                <a:gridCol w="603694"/>
                <a:gridCol w="603694"/>
                <a:gridCol w="603694"/>
              </a:tblGrid>
              <a:tr h="324365">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YES</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 </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NO</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697865" algn="l"/>
                          <a:tab pos="-457200" algn="l"/>
                          <a:tab pos="450215" algn="l"/>
                          <a:tab pos="914400" algn="l"/>
                          <a:tab pos="1371600" algn="l"/>
                          <a:tab pos="1828800" algn="l"/>
                          <a:tab pos="2057400" algn="l"/>
                          <a:tab pos="2914650" algn="l"/>
                          <a:tab pos="3200400" algn="l"/>
                          <a:tab pos="3657600" algn="l"/>
                          <a:tab pos="4114800" algn="l"/>
                          <a:tab pos="4572000" algn="l"/>
                          <a:tab pos="5029200" algn="l"/>
                          <a:tab pos="5486400" algn="l"/>
                        </a:tabLst>
                      </a:pPr>
                      <a:r>
                        <a:rPr lang="en-US" sz="1100" dirty="0">
                          <a:solidFill>
                            <a:srgbClr val="1F497D"/>
                          </a:solidFill>
                          <a:effectLst/>
                          <a:latin typeface="Arial"/>
                          <a:ea typeface="Times New Roman"/>
                        </a:rPr>
                        <a:t> </a:t>
                      </a:r>
                      <a:endParaRPr lang="en-ZA" sz="12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393636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2238" y="173235"/>
            <a:ext cx="8793162" cy="313932"/>
          </a:xfrm>
        </p:spPr>
        <p:txBody>
          <a:bodyPr/>
          <a:lstStyle/>
          <a:p>
            <a:r>
              <a:rPr lang="en-ZA" sz="2400" dirty="0">
                <a:solidFill>
                  <a:srgbClr val="FFFFFF"/>
                </a:solidFill>
                <a:latin typeface="Arial Rounded MT Bold"/>
              </a:rPr>
              <a:t>BEE</a:t>
            </a:r>
            <a:endParaRPr lang="en-ZA" sz="2000" dirty="0"/>
          </a:p>
        </p:txBody>
      </p:sp>
      <p:sp>
        <p:nvSpPr>
          <p:cNvPr id="5" name="Content Placeholder 4"/>
          <p:cNvSpPr>
            <a:spLocks noGrp="1"/>
          </p:cNvSpPr>
          <p:nvPr>
            <p:ph idx="1"/>
          </p:nvPr>
        </p:nvSpPr>
        <p:spPr>
          <a:xfrm>
            <a:off x="83372" y="1014795"/>
            <a:ext cx="8793162" cy="5262979"/>
          </a:xfrm>
        </p:spPr>
        <p:txBody>
          <a:bodyPr/>
          <a:lstStyle/>
          <a:p>
            <a:endParaRPr lang="en-ZA" sz="1200" kern="1200" dirty="0">
              <a:solidFill>
                <a:schemeClr val="folHlink"/>
              </a:solidFill>
              <a:latin typeface="Arial" charset="0"/>
              <a:ea typeface="Times New Roman" pitchFamily="18" charset="0"/>
              <a:cs typeface="Tahoma" pitchFamily="34" charset="0"/>
            </a:endParaRPr>
          </a:p>
          <a:p>
            <a:pPr marL="0" lvl="1" indent="0" algn="just" defTabSz="950913">
              <a:buClrTx/>
              <a:buNone/>
            </a:pPr>
            <a:r>
              <a:rPr lang="x-none" kern="1200">
                <a:solidFill>
                  <a:srgbClr val="003366"/>
                </a:solidFill>
                <a:ea typeface="Times New Roman" pitchFamily="18" charset="0"/>
                <a:cs typeface="Tahoma" pitchFamily="34" charset="0"/>
              </a:rPr>
              <a:t>Joint Ventures and Consortiums</a:t>
            </a:r>
            <a:endParaRPr lang="en-ZA" kern="1200" dirty="0">
              <a:solidFill>
                <a:srgbClr val="003366"/>
              </a:solidFill>
              <a:ea typeface="Times New Roman" pitchFamily="18" charset="0"/>
              <a:cs typeface="Tahoma" pitchFamily="34" charset="0"/>
            </a:endParaRPr>
          </a:p>
          <a:p>
            <a:pPr marL="0" lvl="1" indent="0" algn="just" defTabSz="950913">
              <a:buClrTx/>
              <a:buNone/>
            </a:pPr>
            <a:endParaRPr lang="en-ZA" kern="1200" dirty="0">
              <a:solidFill>
                <a:srgbClr val="003366"/>
              </a:solidFill>
              <a:ea typeface="Times New Roman" pitchFamily="18" charset="0"/>
              <a:cs typeface="Tahoma" pitchFamily="34" charset="0"/>
            </a:endParaRPr>
          </a:p>
          <a:p>
            <a:pPr lvl="0" algn="just" defTabSz="950913"/>
            <a:r>
              <a:rPr lang="x-none" kern="1200">
                <a:solidFill>
                  <a:srgbClr val="003366"/>
                </a:solidFill>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rgbClr val="003366"/>
              </a:solidFill>
              <a:ea typeface="Times New Roman" pitchFamily="18" charset="0"/>
              <a:cs typeface="Tahoma" pitchFamily="34" charset="0"/>
            </a:endParaRPr>
          </a:p>
          <a:p>
            <a:pPr marL="0" lvl="0" indent="0" algn="just" defTabSz="950913">
              <a:buNone/>
            </a:pPr>
            <a:endParaRPr lang="en-ZA" dirty="0">
              <a:solidFill>
                <a:srgbClr val="000000"/>
              </a:solidFill>
            </a:endParaRPr>
          </a:p>
          <a:p>
            <a:pPr marL="1588" lvl="1" indent="0" algn="just" defTabSz="950913">
              <a:buClr>
                <a:srgbClr val="004F87"/>
              </a:buClr>
              <a:buNone/>
            </a:pPr>
            <a:r>
              <a:rPr lang="x-none" kern="1200">
                <a:solidFill>
                  <a:srgbClr val="003366"/>
                </a:solidFill>
                <a:ea typeface="Times New Roman" pitchFamily="18" charset="0"/>
                <a:cs typeface="Tahoma" pitchFamily="34" charset="0"/>
              </a:rPr>
              <a:t>Sub-contracting</a:t>
            </a:r>
            <a:endParaRPr lang="en-ZA" kern="1200" dirty="0">
              <a:solidFill>
                <a:srgbClr val="003366"/>
              </a:solidFill>
              <a:ea typeface="Times New Roman" pitchFamily="18" charset="0"/>
              <a:cs typeface="Tahoma" pitchFamily="34" charset="0"/>
            </a:endParaRPr>
          </a:p>
          <a:p>
            <a:pPr marL="0" lvl="0" indent="0" algn="just" defTabSz="950913">
              <a:buNone/>
            </a:pPr>
            <a:endParaRPr lang="en-ZA" dirty="0">
              <a:solidFill>
                <a:srgbClr val="000000"/>
              </a:solidFill>
            </a:endParaRPr>
          </a:p>
          <a:p>
            <a:pPr lvl="0" algn="just" defTabSz="950913"/>
            <a:r>
              <a:rPr lang="x-none" kern="1200">
                <a:solidFill>
                  <a:srgbClr val="003366"/>
                </a:solidFill>
                <a:ea typeface="Times New Roman" pitchFamily="18" charset="0"/>
                <a:cs typeface="Tahoma" pitchFamily="34" charset="0"/>
              </a:rPr>
              <a:t>Bidders who want to claim preference points will have to comply fully with regulations 11(8) and 11(9) of the </a:t>
            </a:r>
            <a:r>
              <a:rPr lang="en-ZA" kern="1200" dirty="0">
                <a:solidFill>
                  <a:srgbClr val="003366"/>
                </a:solidFill>
                <a:ea typeface="Times New Roman" pitchFamily="18" charset="0"/>
                <a:cs typeface="Tahoma" pitchFamily="34" charset="0"/>
              </a:rPr>
              <a:t>P</a:t>
            </a:r>
            <a:r>
              <a:rPr lang="x-none" kern="1200">
                <a:solidFill>
                  <a:srgbClr val="003366"/>
                </a:solidFill>
                <a:ea typeface="Times New Roman" pitchFamily="18" charset="0"/>
                <a:cs typeface="Tahoma" pitchFamily="34" charset="0"/>
              </a:rPr>
              <a:t>referential </a:t>
            </a:r>
            <a:r>
              <a:rPr lang="en-ZA" kern="1200" dirty="0">
                <a:solidFill>
                  <a:srgbClr val="003366"/>
                </a:solidFill>
                <a:ea typeface="Times New Roman" pitchFamily="18" charset="0"/>
                <a:cs typeface="Tahoma" pitchFamily="34" charset="0"/>
              </a:rPr>
              <a:t>P</a:t>
            </a:r>
            <a:r>
              <a:rPr lang="x-none" kern="1200">
                <a:solidFill>
                  <a:srgbClr val="003366"/>
                </a:solidFill>
                <a:ea typeface="Times New Roman" pitchFamily="18" charset="0"/>
                <a:cs typeface="Tahoma" pitchFamily="34" charset="0"/>
              </a:rPr>
              <a:t>rocurement </a:t>
            </a:r>
            <a:r>
              <a:rPr lang="en-ZA" kern="1200" dirty="0">
                <a:solidFill>
                  <a:srgbClr val="003366"/>
                </a:solidFill>
                <a:ea typeface="Times New Roman" pitchFamily="18" charset="0"/>
                <a:cs typeface="Tahoma" pitchFamily="34" charset="0"/>
              </a:rPr>
              <a:t>R</a:t>
            </a:r>
            <a:r>
              <a:rPr lang="x-none" kern="1200">
                <a:solidFill>
                  <a:srgbClr val="003366"/>
                </a:solidFill>
                <a:ea typeface="Times New Roman" pitchFamily="18" charset="0"/>
                <a:cs typeface="Tahoma" pitchFamily="34" charset="0"/>
              </a:rPr>
              <a:t>egulations, 2011 with regard to sub–contracting</a:t>
            </a:r>
            <a:r>
              <a:rPr lang="en-ZA" kern="1200" dirty="0">
                <a:solidFill>
                  <a:srgbClr val="003366"/>
                </a:solidFill>
                <a:ea typeface="Times New Roman" pitchFamily="18" charset="0"/>
                <a:cs typeface="Tahoma" pitchFamily="34" charset="0"/>
              </a:rPr>
              <a:t>:</a:t>
            </a:r>
          </a:p>
          <a:p>
            <a:pPr lvl="0" algn="just" defTabSz="950913"/>
            <a:endParaRPr lang="en-ZA" kern="1200" dirty="0">
              <a:solidFill>
                <a:srgbClr val="003366"/>
              </a:solidFill>
              <a:ea typeface="Times New Roman" pitchFamily="18" charset="0"/>
              <a:cs typeface="Tahoma" pitchFamily="34" charset="0"/>
            </a:endParaRPr>
          </a:p>
          <a:p>
            <a:pPr marL="0" lvl="0" indent="0" algn="just" defTabSz="950913">
              <a:buNone/>
            </a:pPr>
            <a:r>
              <a:rPr lang="en-ZA" kern="1200" dirty="0">
                <a:solidFill>
                  <a:srgbClr val="003366"/>
                </a:solidFill>
                <a:ea typeface="Times New Roman" pitchFamily="18" charset="0"/>
                <a:cs typeface="Tahoma" pitchFamily="34" charset="0"/>
              </a:rPr>
              <a:t>Regulation 11(8)</a:t>
            </a:r>
          </a:p>
          <a:p>
            <a:pPr lvl="0" algn="just" defTabSz="950913"/>
            <a:endParaRPr lang="en-ZA" kern="1200" dirty="0">
              <a:solidFill>
                <a:srgbClr val="003366"/>
              </a:solidFill>
              <a:ea typeface="Times New Roman" pitchFamily="18" charset="0"/>
              <a:cs typeface="Tahoma" pitchFamily="34" charset="0"/>
            </a:endParaRPr>
          </a:p>
          <a:p>
            <a:pPr lvl="0" algn="just" defTabSz="950913"/>
            <a:r>
              <a:rPr lang="x-none" kern="1200">
                <a:solidFill>
                  <a:srgbClr val="003366"/>
                </a:solidFill>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endParaRPr lang="en-ZA" dirty="0">
              <a:solidFill>
                <a:srgbClr val="000000"/>
              </a:solidFill>
            </a:endParaRPr>
          </a:p>
          <a:p>
            <a:pPr marL="0" indent="0">
              <a:lnSpc>
                <a:spcPct val="150000"/>
              </a:lnSpc>
              <a:buNone/>
            </a:pPr>
            <a:endParaRPr lang="en-ZA" sz="1200" kern="1200" dirty="0" smtClean="0">
              <a:solidFill>
                <a:schemeClr val="folHlink"/>
              </a:solidFill>
              <a:latin typeface="Arial" charset="0"/>
              <a:ea typeface="Times New Roman" pitchFamily="18" charset="0"/>
              <a:cs typeface="Tahoma" pitchFamily="34" charset="0"/>
            </a:endParaRPr>
          </a:p>
          <a:p>
            <a:pPr marL="0" indent="0">
              <a:lnSpc>
                <a:spcPct val="150000"/>
              </a:lnSpc>
              <a:buNone/>
            </a:pPr>
            <a:endParaRPr lang="en-ZA" dirty="0"/>
          </a:p>
        </p:txBody>
      </p:sp>
      <p:sp>
        <p:nvSpPr>
          <p:cNvPr id="3" name="Slide Number Placeholder 2"/>
          <p:cNvSpPr>
            <a:spLocks noGrp="1"/>
          </p:cNvSpPr>
          <p:nvPr>
            <p:ph type="sldNum" sz="quarter" idx="11"/>
          </p:nvPr>
        </p:nvSpPr>
        <p:spPr/>
        <p:txBody>
          <a:bodyPr/>
          <a:lstStyle/>
          <a:p>
            <a:pPr>
              <a:defRPr/>
            </a:pPr>
            <a:fld id="{1D46AC71-C261-4AF3-BFB1-CCAEF8821007}" type="slidenum">
              <a:rPr lang="en-ZA" smtClean="0">
                <a:solidFill>
                  <a:srgbClr val="FFFFFF"/>
                </a:solidFill>
              </a:rPr>
              <a:pPr>
                <a:defRPr/>
              </a:pPr>
              <a:t>24</a:t>
            </a:fld>
            <a:endParaRPr lang="en-ZA" dirty="0">
              <a:solidFill>
                <a:srgbClr val="FFFFFF"/>
              </a:solidFill>
            </a:endParaRPr>
          </a:p>
        </p:txBody>
      </p:sp>
      <p:sp>
        <p:nvSpPr>
          <p:cNvPr id="7"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24</a:t>
            </a:fld>
            <a:endParaRPr lang="en-ZA" dirty="0">
              <a:solidFill>
                <a:schemeClr val="tx1"/>
              </a:solidFill>
            </a:endParaRPr>
          </a:p>
        </p:txBody>
      </p:sp>
    </p:spTree>
    <p:extLst>
      <p:ext uri="{BB962C8B-B14F-4D97-AF65-F5344CB8AC3E}">
        <p14:creationId xmlns:p14="http://schemas.microsoft.com/office/powerpoint/2010/main" val="6882824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25</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400" b="1" kern="0" dirty="0">
                <a:solidFill>
                  <a:srgbClr val="FFFFFF"/>
                </a:solidFill>
                <a:latin typeface="Arial Rounded MT Bold"/>
                <a:ea typeface="+mj-ea"/>
                <a:cs typeface="+mj-cs"/>
              </a:rPr>
              <a:t>BEE </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225112"/>
            <a:ext cx="8844915" cy="4801314"/>
          </a:xfrm>
          <a:prstGeom prst="rect">
            <a:avLst/>
          </a:prstGeom>
        </p:spPr>
        <p:txBody>
          <a:bodyPr wrap="square">
            <a:spAutoFit/>
          </a:bodyPr>
          <a:lstStyle/>
          <a:p>
            <a:pPr lvl="0" defTabSz="950913" eaLnBrk="0" hangingPunct="0">
              <a:buSzPct val="120000"/>
            </a:pPr>
            <a:r>
              <a:rPr lang="x-none" sz="1600">
                <a:solidFill>
                  <a:srgbClr val="003366"/>
                </a:solidFill>
                <a:latin typeface="Arial"/>
                <a:ea typeface="Times New Roman" pitchFamily="18" charset="0"/>
                <a:cs typeface="Tahoma" pitchFamily="34" charset="0"/>
              </a:rPr>
              <a:t>Regulation 11(9) </a:t>
            </a:r>
            <a:endParaRPr lang="en-ZA" sz="1600" dirty="0">
              <a:solidFill>
                <a:srgbClr val="003366"/>
              </a:solidFill>
              <a:latin typeface="Arial"/>
              <a:ea typeface="Times New Roman" pitchFamily="18" charset="0"/>
              <a:cs typeface="Tahoma" pitchFamily="34" charset="0"/>
            </a:endParaRPr>
          </a:p>
          <a:p>
            <a:pPr lvl="0" defTabSz="950913" eaLnBrk="0" hangingPunct="0">
              <a:buSzPct val="120000"/>
            </a:pPr>
            <a:endParaRPr lang="en-ZA" sz="1600" dirty="0">
              <a:solidFill>
                <a:srgbClr val="003366"/>
              </a:solidFill>
              <a:latin typeface="Arial"/>
              <a:ea typeface="Times New Roman" pitchFamily="18" charset="0"/>
              <a:cs typeface="Tahoma" pitchFamily="34" charset="0"/>
            </a:endParaRPr>
          </a:p>
          <a:p>
            <a:pPr marL="342900" lvl="0" indent="-342900" algn="just" defTabSz="950913" eaLnBrk="0" hangingPunct="0">
              <a:buSzPct val="120000"/>
              <a:buFontTx/>
              <a:buChar char="•"/>
            </a:pPr>
            <a:r>
              <a:rPr lang="x-none" sz="1600">
                <a:solidFill>
                  <a:srgbClr val="003366"/>
                </a:solidFill>
                <a:latin typeface="Arial"/>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endParaRPr lang="en-ZA" sz="1600" dirty="0">
              <a:solidFill>
                <a:srgbClr val="003366"/>
              </a:solidFill>
              <a:latin typeface="Arial"/>
              <a:ea typeface="Times New Roman" pitchFamily="18" charset="0"/>
              <a:cs typeface="Tahoma" pitchFamily="34" charset="0"/>
            </a:endParaRPr>
          </a:p>
          <a:p>
            <a:pPr marL="342900" lvl="0" indent="-342900" algn="just" defTabSz="950913" eaLnBrk="0" hangingPunct="0">
              <a:buSzPct val="120000"/>
              <a:buFontTx/>
              <a:buChar char="•"/>
            </a:pPr>
            <a:endParaRPr lang="en-ZA" sz="1600" dirty="0">
              <a:solidFill>
                <a:srgbClr val="003366"/>
              </a:solidFill>
              <a:latin typeface="Arial"/>
              <a:ea typeface="Times New Roman" pitchFamily="18" charset="0"/>
              <a:cs typeface="Tahoma" pitchFamily="34" charset="0"/>
            </a:endParaRPr>
          </a:p>
          <a:p>
            <a:pPr marL="0" lvl="1" algn="just" defTabSz="950913" eaLnBrk="0" hangingPunct="0">
              <a:buSzPct val="120000"/>
            </a:pPr>
            <a:r>
              <a:rPr lang="en-ZA" sz="1600" b="1" dirty="0">
                <a:solidFill>
                  <a:srgbClr val="003366"/>
                </a:solidFill>
                <a:latin typeface="Arial"/>
                <a:ea typeface="Times New Roman" pitchFamily="18" charset="0"/>
                <a:cs typeface="Tahoma" pitchFamily="34" charset="0"/>
              </a:rPr>
              <a:t>     Proof of Existence:  </a:t>
            </a:r>
            <a:r>
              <a:rPr lang="x-none" sz="1600" b="1">
                <a:solidFill>
                  <a:srgbClr val="003366"/>
                </a:solidFill>
                <a:latin typeface="Arial"/>
                <a:ea typeface="Times New Roman" pitchFamily="18" charset="0"/>
                <a:cs typeface="Tahoma" pitchFamily="34" charset="0"/>
              </a:rPr>
              <a:t>Joint Ventures and/or Sub-Contracting</a:t>
            </a:r>
            <a:endParaRPr lang="en-ZA" sz="1600" b="1" dirty="0">
              <a:solidFill>
                <a:srgbClr val="003366"/>
              </a:solidFill>
              <a:latin typeface="Arial"/>
              <a:ea typeface="Times New Roman" pitchFamily="18" charset="0"/>
              <a:cs typeface="Tahoma" pitchFamily="34" charset="0"/>
            </a:endParaRPr>
          </a:p>
          <a:p>
            <a:pPr marL="342900" lvl="0" indent="-342900" algn="just" defTabSz="950913" eaLnBrk="0" hangingPunct="0">
              <a:buSzPct val="120000"/>
              <a:buFontTx/>
              <a:buChar char="•"/>
            </a:pPr>
            <a:endParaRPr lang="en-ZA" sz="1600" dirty="0">
              <a:solidFill>
                <a:srgbClr val="003366"/>
              </a:solidFill>
              <a:latin typeface="Arial"/>
              <a:ea typeface="Times New Roman" pitchFamily="18" charset="0"/>
              <a:cs typeface="Tahoma" pitchFamily="34" charset="0"/>
            </a:endParaRPr>
          </a:p>
          <a:p>
            <a:pPr marL="342900" lvl="2" indent="-342900" algn="just" defTabSz="950913" eaLnBrk="0" hangingPunct="0">
              <a:buSzPct val="120000"/>
              <a:buFontTx/>
              <a:buChar char="•"/>
            </a:pPr>
            <a:r>
              <a:rPr lang="x-none" sz="1600">
                <a:solidFill>
                  <a:srgbClr val="003366"/>
                </a:solidFill>
                <a:latin typeface="Arial"/>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sz="1600" dirty="0">
              <a:solidFill>
                <a:srgbClr val="003366"/>
              </a:solidFill>
              <a:latin typeface="Arial"/>
              <a:ea typeface="Times New Roman" pitchFamily="18" charset="0"/>
              <a:cs typeface="Tahoma" pitchFamily="34" charset="0"/>
            </a:endParaRPr>
          </a:p>
          <a:p>
            <a:pPr marL="342900" lvl="2" indent="-342900" algn="just" defTabSz="950913" eaLnBrk="0" hangingPunct="0">
              <a:buSzPct val="120000"/>
              <a:buFontTx/>
              <a:buChar char="•"/>
            </a:pPr>
            <a:endParaRPr lang="en-ZA" sz="1600" dirty="0">
              <a:solidFill>
                <a:srgbClr val="003366"/>
              </a:solidFill>
              <a:latin typeface="Arial"/>
              <a:ea typeface="Times New Roman" pitchFamily="18" charset="0"/>
              <a:cs typeface="Tahoma" pitchFamily="34" charset="0"/>
            </a:endParaRPr>
          </a:p>
          <a:p>
            <a:pPr marL="342900" lvl="2" indent="-342900" algn="just" defTabSz="950913" eaLnBrk="0" hangingPunct="0">
              <a:buSzPct val="120000"/>
              <a:buFontTx/>
              <a:buChar char="•"/>
            </a:pPr>
            <a:r>
              <a:rPr lang="x-none" sz="1600">
                <a:solidFill>
                  <a:srgbClr val="003366"/>
                </a:solidFill>
                <a:latin typeface="Arial"/>
                <a:ea typeface="Times New Roman" pitchFamily="18" charset="0"/>
                <a:cs typeface="Tahoma" pitchFamily="34" charset="0"/>
              </a:rPr>
              <a:t>The joint venture and/or sub-contracting agreements must clearly set out the roles and responsibilities of the </a:t>
            </a:r>
            <a:r>
              <a:rPr lang="en-ZA" sz="1600" dirty="0">
                <a:solidFill>
                  <a:srgbClr val="003366"/>
                </a:solidFill>
                <a:latin typeface="Arial"/>
                <a:ea typeface="Times New Roman" pitchFamily="18" charset="0"/>
                <a:cs typeface="Tahoma" pitchFamily="34" charset="0"/>
              </a:rPr>
              <a:t>Lead Partner </a:t>
            </a:r>
            <a:r>
              <a:rPr lang="x-none" sz="1600">
                <a:solidFill>
                  <a:srgbClr val="003366"/>
                </a:solidFill>
                <a:latin typeface="Arial"/>
                <a:ea typeface="Times New Roman" pitchFamily="18" charset="0"/>
                <a:cs typeface="Tahoma" pitchFamily="34" charset="0"/>
              </a:rPr>
              <a:t>and the joint venture and/or sub-contracting party. The agreement must also clearly identify the </a:t>
            </a:r>
            <a:r>
              <a:rPr lang="en-ZA" sz="1600" dirty="0">
                <a:solidFill>
                  <a:srgbClr val="003366"/>
                </a:solidFill>
                <a:latin typeface="Arial"/>
                <a:ea typeface="Times New Roman" pitchFamily="18" charset="0"/>
                <a:cs typeface="Tahoma" pitchFamily="34" charset="0"/>
              </a:rPr>
              <a:t>Lead Partner</a:t>
            </a:r>
            <a:r>
              <a:rPr lang="x-none" sz="1600">
                <a:solidFill>
                  <a:srgbClr val="003366"/>
                </a:solidFill>
                <a:latin typeface="Arial"/>
                <a:ea typeface="Times New Roman" pitchFamily="18" charset="0"/>
                <a:cs typeface="Tahoma" pitchFamily="34" charset="0"/>
              </a:rPr>
              <a:t>, who shall be given the power of attorney to bind the other party/parties in respect of matters pertaining to the joint venture and/or sub-contracting </a:t>
            </a:r>
            <a:r>
              <a:rPr lang="x-none" sz="1600" smtClean="0">
                <a:solidFill>
                  <a:srgbClr val="003366"/>
                </a:solidFill>
                <a:latin typeface="Arial"/>
                <a:ea typeface="Times New Roman" pitchFamily="18" charset="0"/>
                <a:cs typeface="Tahoma" pitchFamily="34" charset="0"/>
              </a:rPr>
              <a:t>arrangement</a:t>
            </a:r>
            <a:r>
              <a:rPr lang="en-ZA" sz="1600" dirty="0" smtClean="0">
                <a:solidFill>
                  <a:srgbClr val="003366"/>
                </a:solidFill>
                <a:latin typeface="Arial"/>
                <a:ea typeface="Times New Roman" pitchFamily="18" charset="0"/>
                <a:cs typeface="Tahoma" pitchFamily="34" charset="0"/>
              </a:rPr>
              <a:t>.</a:t>
            </a: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p:txBody>
      </p:sp>
    </p:spTree>
    <p:extLst>
      <p:ext uri="{BB962C8B-B14F-4D97-AF65-F5344CB8AC3E}">
        <p14:creationId xmlns:p14="http://schemas.microsoft.com/office/powerpoint/2010/main" val="14826245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2 (Price &amp; BBBEE) </a:t>
            </a:r>
          </a:p>
          <a:p>
            <a:pPr marL="0" indent="0" algn="ctr">
              <a:buNone/>
            </a:pPr>
            <a:endParaRPr lang="en-ZA" sz="2000" b="1" dirty="0" smtClean="0"/>
          </a:p>
          <a:p>
            <a:pPr marL="0" indent="0" algn="ctr">
              <a:buNone/>
            </a:pPr>
            <a:r>
              <a:rPr lang="en-ZA" sz="2000" b="1" dirty="0" smtClean="0"/>
              <a:t>FINANCIALS</a:t>
            </a:r>
            <a:endParaRPr lang="en-ZA" sz="2000" b="1" dirty="0"/>
          </a:p>
        </p:txBody>
      </p:sp>
    </p:spTree>
    <p:extLst>
      <p:ext uri="{BB962C8B-B14F-4D97-AF65-F5344CB8AC3E}">
        <p14:creationId xmlns:p14="http://schemas.microsoft.com/office/powerpoint/2010/main" val="9943320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27</a:t>
            </a:fld>
            <a:endParaRPr lang="en-ZA" dirty="0">
              <a:solidFill>
                <a:srgbClr val="000000"/>
              </a:solidFill>
            </a:endParaRPr>
          </a:p>
        </p:txBody>
      </p:sp>
      <p:sp>
        <p:nvSpPr>
          <p:cNvPr id="5" name="Rectangle 4"/>
          <p:cNvSpPr/>
          <p:nvPr/>
        </p:nvSpPr>
        <p:spPr>
          <a:xfrm>
            <a:off x="175259" y="800100"/>
            <a:ext cx="8844915" cy="6232475"/>
          </a:xfrm>
          <a:prstGeom prst="rect">
            <a:avLst/>
          </a:prstGeom>
        </p:spPr>
        <p:txBody>
          <a:bodyPr wrap="square">
            <a:spAutoFit/>
          </a:bodyPr>
          <a:lstStyle/>
          <a:p>
            <a:pPr algn="just">
              <a:lnSpc>
                <a:spcPct val="150000"/>
              </a:lnSpc>
            </a:pPr>
            <a:r>
              <a:rPr lang="en-US" sz="1200" dirty="0">
                <a:solidFill>
                  <a:srgbClr val="003366"/>
                </a:solidFill>
                <a:ea typeface="Times New Roman" pitchFamily="18" charset="0"/>
                <a:cs typeface="Tahoma" pitchFamily="34" charset="0"/>
              </a:rPr>
              <a:t>Bidders are required to submit complete sets of audited </a:t>
            </a:r>
            <a:r>
              <a:rPr lang="en-US" sz="1200" dirty="0" smtClean="0">
                <a:solidFill>
                  <a:srgbClr val="003366"/>
                </a:solidFill>
                <a:ea typeface="Times New Roman" pitchFamily="18" charset="0"/>
                <a:cs typeface="Tahoma" pitchFamily="34" charset="0"/>
              </a:rPr>
              <a:t>or </a:t>
            </a:r>
            <a:r>
              <a:rPr lang="en-US" sz="1200" dirty="0">
                <a:solidFill>
                  <a:srgbClr val="003366"/>
                </a:solidFill>
                <a:ea typeface="Times New Roman" pitchFamily="18" charset="0"/>
                <a:cs typeface="Tahoma" pitchFamily="34" charset="0"/>
              </a:rPr>
              <a:t>reviewed annual financial statements for the three (3) most recent financial periods in the name of the bidding entity. </a:t>
            </a:r>
          </a:p>
          <a:p>
            <a:pPr algn="just">
              <a:lnSpc>
                <a:spcPct val="150000"/>
              </a:lnSpc>
            </a:pPr>
            <a:r>
              <a:rPr lang="en-US" sz="1200" dirty="0" smtClean="0">
                <a:solidFill>
                  <a:srgbClr val="003366"/>
                </a:solidFill>
                <a:ea typeface="Times New Roman" pitchFamily="18" charset="0"/>
                <a:cs typeface="Tahoma" pitchFamily="34" charset="0"/>
              </a:rPr>
              <a:t>The </a:t>
            </a:r>
            <a:r>
              <a:rPr lang="en-US" sz="1200" dirty="0">
                <a:solidFill>
                  <a:srgbClr val="003366"/>
                </a:solidFill>
                <a:ea typeface="Times New Roman" pitchFamily="18" charset="0"/>
                <a:cs typeface="Tahoma" pitchFamily="34" charset="0"/>
              </a:rPr>
              <a:t>financial statement analysis will be conducted on the bidders that proceeded  to Gate </a:t>
            </a:r>
            <a:r>
              <a:rPr lang="en-US" sz="1200" dirty="0" smtClean="0">
                <a:solidFill>
                  <a:srgbClr val="003366"/>
                </a:solidFill>
                <a:ea typeface="Times New Roman" pitchFamily="18" charset="0"/>
                <a:cs typeface="Tahoma" pitchFamily="34" charset="0"/>
              </a:rPr>
              <a:t>2. </a:t>
            </a:r>
          </a:p>
          <a:p>
            <a:pPr lvl="0"/>
            <a:endParaRPr lang="en-ZA" sz="1200" dirty="0" smtClean="0"/>
          </a:p>
          <a:p>
            <a:pPr lvl="0"/>
            <a:r>
              <a:rPr lang="en-ZA" sz="1200" dirty="0">
                <a:solidFill>
                  <a:srgbClr val="003366"/>
                </a:solidFill>
                <a:ea typeface="Times New Roman" pitchFamily="18" charset="0"/>
                <a:cs typeface="Tahoma" pitchFamily="34" charset="0"/>
              </a:rPr>
              <a:t>The annual financial statements must contain: </a:t>
            </a:r>
            <a:endParaRPr lang="en-ZA" sz="1200" dirty="0" smtClean="0">
              <a:solidFill>
                <a:srgbClr val="003366"/>
              </a:solidFill>
              <a:ea typeface="Times New Roman" pitchFamily="18" charset="0"/>
              <a:cs typeface="Tahoma" pitchFamily="34" charset="0"/>
            </a:endParaRPr>
          </a:p>
          <a:p>
            <a:pPr lvl="0"/>
            <a:endParaRPr lang="en-ZA" sz="1200" dirty="0">
              <a:solidFill>
                <a:srgbClr val="003366"/>
              </a:solidFill>
              <a:ea typeface="Times New Roman" pitchFamily="18" charset="0"/>
              <a:cs typeface="Tahoma" pitchFamily="34" charset="0"/>
            </a:endParaRPr>
          </a:p>
          <a:p>
            <a:pPr marL="285750" lvl="0" indent="-285750">
              <a:buFont typeface="Arial" panose="020B0604020202020204" pitchFamily="34" charset="0"/>
              <a:buChar char="•"/>
            </a:pPr>
            <a:r>
              <a:rPr lang="en-ZA" sz="1200" dirty="0">
                <a:solidFill>
                  <a:srgbClr val="003366"/>
                </a:solidFill>
                <a:ea typeface="Times New Roman" pitchFamily="18" charset="0"/>
                <a:cs typeface="Tahoma" pitchFamily="34" charset="0"/>
              </a:rPr>
              <a:t>Statement of Profit and Loss and Other Comprehensive Income; </a:t>
            </a:r>
          </a:p>
          <a:p>
            <a:pPr marL="285750" lvl="0" indent="-285750">
              <a:buFont typeface="Arial" panose="020B0604020202020204" pitchFamily="34" charset="0"/>
              <a:buChar char="•"/>
            </a:pPr>
            <a:r>
              <a:rPr lang="en-ZA" sz="1200" dirty="0">
                <a:solidFill>
                  <a:srgbClr val="003366"/>
                </a:solidFill>
                <a:ea typeface="Times New Roman" pitchFamily="18" charset="0"/>
                <a:cs typeface="Tahoma" pitchFamily="34" charset="0"/>
              </a:rPr>
              <a:t>Statement of Financial Position; </a:t>
            </a:r>
          </a:p>
          <a:p>
            <a:pPr marL="285750" lvl="0" indent="-285750">
              <a:buFont typeface="Arial" panose="020B0604020202020204" pitchFamily="34" charset="0"/>
              <a:buChar char="•"/>
            </a:pPr>
            <a:r>
              <a:rPr lang="en-ZA" sz="1200" dirty="0">
                <a:solidFill>
                  <a:srgbClr val="003366"/>
                </a:solidFill>
                <a:ea typeface="Times New Roman" pitchFamily="18" charset="0"/>
                <a:cs typeface="Tahoma" pitchFamily="34" charset="0"/>
              </a:rPr>
              <a:t>Statement of Cash Flows; and </a:t>
            </a:r>
          </a:p>
          <a:p>
            <a:pPr marL="285750" lvl="0" indent="-285750">
              <a:buFont typeface="Arial" panose="020B0604020202020204" pitchFamily="34" charset="0"/>
              <a:buChar char="•"/>
            </a:pPr>
            <a:r>
              <a:rPr lang="en-ZA" sz="1200" dirty="0">
                <a:solidFill>
                  <a:srgbClr val="003366"/>
                </a:solidFill>
                <a:ea typeface="Times New Roman" pitchFamily="18" charset="0"/>
                <a:cs typeface="Tahoma" pitchFamily="34" charset="0"/>
              </a:rPr>
              <a:t>Accompanying Notes. </a:t>
            </a:r>
            <a:endParaRPr lang="en-ZA" sz="1200" dirty="0" smtClean="0">
              <a:solidFill>
                <a:srgbClr val="003366"/>
              </a:solidFill>
              <a:ea typeface="Times New Roman" pitchFamily="18" charset="0"/>
              <a:cs typeface="Tahoma" pitchFamily="34" charset="0"/>
            </a:endParaRPr>
          </a:p>
          <a:p>
            <a:pPr lvl="0"/>
            <a:endParaRPr lang="en-ZA" sz="1200" dirty="0">
              <a:solidFill>
                <a:srgbClr val="003366"/>
              </a:solidFill>
              <a:ea typeface="Times New Roman" pitchFamily="18" charset="0"/>
              <a:cs typeface="Tahoma" pitchFamily="34" charset="0"/>
            </a:endParaRPr>
          </a:p>
          <a:p>
            <a:pPr algn="just">
              <a:lnSpc>
                <a:spcPct val="150000"/>
              </a:lnSpc>
            </a:pPr>
            <a:r>
              <a:rPr lang="en-ZA" sz="1200" dirty="0" smtClean="0">
                <a:solidFill>
                  <a:srgbClr val="003366"/>
                </a:solidFill>
                <a:ea typeface="Times New Roman" pitchFamily="18" charset="0"/>
                <a:cs typeface="Tahoma" pitchFamily="34" charset="0"/>
              </a:rPr>
              <a:t>Entities </a:t>
            </a:r>
            <a:r>
              <a:rPr lang="en-ZA" sz="1200" dirty="0">
                <a:solidFill>
                  <a:srgbClr val="003366"/>
                </a:solidFill>
                <a:ea typeface="Times New Roman" pitchFamily="18" charset="0"/>
                <a:cs typeface="Tahoma" pitchFamily="34" charset="0"/>
              </a:rPr>
              <a:t>which are trading for less than three (3) financial periods should provide:</a:t>
            </a:r>
          </a:p>
          <a:p>
            <a:pPr algn="just">
              <a:lnSpc>
                <a:spcPct val="150000"/>
              </a:lnSpc>
            </a:pPr>
            <a:r>
              <a:rPr lang="en-ZA" sz="1200" dirty="0">
                <a:solidFill>
                  <a:srgbClr val="003366"/>
                </a:solidFill>
                <a:ea typeface="Times New Roman" pitchFamily="18" charset="0"/>
                <a:cs typeface="Tahoma" pitchFamily="34" charset="0"/>
              </a:rPr>
              <a:t>•             A letter detailing the fact, signed by a duly authorised representative of the entity; and</a:t>
            </a:r>
          </a:p>
          <a:p>
            <a:pPr algn="just">
              <a:lnSpc>
                <a:spcPct val="150000"/>
              </a:lnSpc>
            </a:pPr>
            <a:r>
              <a:rPr lang="en-ZA" sz="1200" dirty="0">
                <a:solidFill>
                  <a:srgbClr val="003366"/>
                </a:solidFill>
                <a:ea typeface="Times New Roman" pitchFamily="18" charset="0"/>
                <a:cs typeface="Tahoma" pitchFamily="34" charset="0"/>
              </a:rPr>
              <a:t>•             Any other information or documentation which would provide more clarity on the financial history of the bidder.</a:t>
            </a: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r>
              <a:rPr lang="en-ZA" sz="1200" dirty="0">
                <a:solidFill>
                  <a:srgbClr val="003366"/>
                </a:solidFill>
                <a:ea typeface="Times New Roman" pitchFamily="18" charset="0"/>
                <a:cs typeface="Tahoma" pitchFamily="34" charset="0"/>
              </a:rPr>
              <a:t>In the event that the subsidiary is the bidding entity and submits the financial statements of the holding company for financial evaluation purposes, the holding company must furnish a Performance Guarantee that is signed by a duly authorised representative of the entity.</a:t>
            </a: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r>
              <a:rPr lang="en-ZA" sz="1200" dirty="0">
                <a:solidFill>
                  <a:srgbClr val="003366"/>
                </a:solidFill>
                <a:ea typeface="Times New Roman" pitchFamily="18" charset="0"/>
                <a:cs typeface="Tahoma" pitchFamily="34" charset="0"/>
              </a:rPr>
              <a:t>In the event of the bid being in the form of a Joint Venture (JV), the following is required:</a:t>
            </a:r>
          </a:p>
          <a:p>
            <a:pPr algn="just">
              <a:lnSpc>
                <a:spcPct val="150000"/>
              </a:lnSpc>
            </a:pPr>
            <a:r>
              <a:rPr lang="en-ZA" sz="1200" dirty="0">
                <a:solidFill>
                  <a:srgbClr val="003366"/>
                </a:solidFill>
                <a:ea typeface="Times New Roman" pitchFamily="18" charset="0"/>
                <a:cs typeface="Tahoma" pitchFamily="34" charset="0"/>
              </a:rPr>
              <a:t>Annual financial statements of the JV; and JV legal agreement detailing the percentage ownership of each entity.</a:t>
            </a: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24876064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28</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a:t>
            </a:r>
            <a:r>
              <a:rPr lang="en-ZA" sz="2000" b="1" dirty="0">
                <a:solidFill>
                  <a:srgbClr val="BFBFBF"/>
                </a:solidFill>
              </a:rPr>
              <a:t>Price and BBBEE</a:t>
            </a:r>
          </a:p>
          <a:p>
            <a:pPr marL="228600" indent="-228600">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Draft </a:t>
            </a:r>
            <a:r>
              <a:rPr lang="en-ZA" sz="2000" b="1" dirty="0">
                <a:solidFill>
                  <a:srgbClr val="FF0000"/>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29</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157655" y="902334"/>
            <a:ext cx="8730440" cy="4195183"/>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buFontTx/>
              <a:buNone/>
            </a:pPr>
            <a:r>
              <a:rPr lang="en-GB" kern="0" dirty="0" smtClean="0">
                <a:solidFill>
                  <a:schemeClr val="tx2">
                    <a:lumMod val="75000"/>
                  </a:schemeClr>
                </a:solidFill>
                <a:latin typeface="Arial" panose="020B0604020202020204" pitchFamily="34" charset="0"/>
                <a:cs typeface="Arial" panose="020B0604020202020204" pitchFamily="34" charset="0"/>
              </a:rPr>
              <a:t> </a:t>
            </a:r>
            <a:endParaRPr lang="en-ZA" kern="0" dirty="0" smtClean="0">
              <a:solidFill>
                <a:schemeClr val="tx2">
                  <a:lumMod val="75000"/>
                </a:schemeClr>
              </a:solidFill>
              <a:latin typeface="Arial" panose="020B0604020202020204" pitchFamily="34" charset="0"/>
              <a:cs typeface="Arial" panose="020B0604020202020204" pitchFamily="34" charset="0"/>
            </a:endParaRPr>
          </a:p>
          <a:p>
            <a:pPr marL="0" indent="0">
              <a:buNone/>
            </a:pPr>
            <a:r>
              <a:rPr lang="en-ZA" sz="1800" kern="0" dirty="0">
                <a:solidFill>
                  <a:schemeClr val="tx2">
                    <a:lumMod val="75000"/>
                  </a:schemeClr>
                </a:solidFill>
                <a:latin typeface="Arial" panose="020B0604020202020204" pitchFamily="34" charset="0"/>
                <a:cs typeface="Arial" panose="020B0604020202020204" pitchFamily="34" charset="0"/>
              </a:rPr>
              <a:t>Service Providers are requested to: </a:t>
            </a:r>
            <a:endParaRPr lang="en-ZA" sz="1800" kern="0" dirty="0" smtClean="0">
              <a:solidFill>
                <a:schemeClr val="tx2">
                  <a:lumMod val="75000"/>
                </a:schemeClr>
              </a:solidFill>
              <a:latin typeface="Arial" panose="020B0604020202020204" pitchFamily="34" charset="0"/>
              <a:cs typeface="Arial" panose="020B0604020202020204" pitchFamily="34" charset="0"/>
            </a:endParaRPr>
          </a:p>
          <a:p>
            <a:pPr marL="0" indent="0">
              <a:buNone/>
            </a:pPr>
            <a:endParaRPr lang="en-ZA" sz="1800" kern="0" dirty="0">
              <a:solidFill>
                <a:schemeClr val="tx2">
                  <a:lumMod val="75000"/>
                </a:schemeClr>
              </a:solidFill>
              <a:latin typeface="Arial" panose="020B0604020202020204" pitchFamily="34" charset="0"/>
              <a:cs typeface="Arial" panose="020B0604020202020204" pitchFamily="34" charset="0"/>
            </a:endParaRP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Comment on the terms and conditions set out in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and where necessary, make proposals to the terms and conditions;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Each comment and/or amendment must be explained; and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All changes and/or amendments to the </a:t>
            </a:r>
            <a:r>
              <a:rPr lang="en-ZA" sz="1800" kern="0" dirty="0" smtClean="0">
                <a:solidFill>
                  <a:schemeClr val="tx2">
                    <a:lumMod val="75000"/>
                  </a:schemeClr>
                </a:solidFill>
                <a:latin typeface="Arial" panose="020B0604020202020204" pitchFamily="34" charset="0"/>
                <a:cs typeface="Arial" panose="020B0604020202020204" pitchFamily="34" charset="0"/>
              </a:rPr>
              <a:t>services </a:t>
            </a:r>
            <a:r>
              <a:rPr lang="en-ZA" sz="1800" kern="0" dirty="0">
                <a:solidFill>
                  <a:schemeClr val="tx2">
                    <a:lumMod val="75000"/>
                  </a:schemeClr>
                </a:solidFill>
                <a:latin typeface="Arial" panose="020B0604020202020204" pitchFamily="34" charset="0"/>
                <a:cs typeface="Arial" panose="020B0604020202020204" pitchFamily="34" charset="0"/>
              </a:rPr>
              <a:t>a</a:t>
            </a:r>
            <a:r>
              <a:rPr lang="en-ZA" sz="1800" kern="0" dirty="0" smtClean="0">
                <a:solidFill>
                  <a:schemeClr val="tx2">
                    <a:lumMod val="75000"/>
                  </a:schemeClr>
                </a:solidFill>
                <a:latin typeface="Arial" panose="020B0604020202020204" pitchFamily="34" charset="0"/>
                <a:cs typeface="Arial" panose="020B0604020202020204" pitchFamily="34" charset="0"/>
              </a:rPr>
              <a:t>greement </a:t>
            </a:r>
            <a:r>
              <a:rPr lang="en-ZA" sz="1800" kern="0" dirty="0">
                <a:solidFill>
                  <a:schemeClr val="tx2">
                    <a:lumMod val="75000"/>
                  </a:schemeClr>
                </a:solidFill>
                <a:latin typeface="Arial" panose="020B0604020202020204" pitchFamily="34" charset="0"/>
                <a:cs typeface="Arial" panose="020B0604020202020204" pitchFamily="34" charset="0"/>
              </a:rPr>
              <a:t>must be in an easily identifiable colour font and tracked for ease of reference. </a:t>
            </a:r>
          </a:p>
          <a:p>
            <a:pPr>
              <a:lnSpc>
                <a:spcPct val="150000"/>
              </a:lnSpc>
              <a:buFont typeface="Wingdings" panose="05000000000000000000" pitchFamily="2" charset="2"/>
              <a:buChar char="q"/>
            </a:pPr>
            <a:r>
              <a:rPr lang="en-ZA" sz="1800" kern="0" dirty="0">
                <a:solidFill>
                  <a:schemeClr val="tx2">
                    <a:lumMod val="75000"/>
                  </a:schemeClr>
                </a:solidFill>
                <a:latin typeface="Arial" panose="020B0604020202020204" pitchFamily="34" charset="0"/>
                <a:cs typeface="Arial" panose="020B0604020202020204" pitchFamily="34" charset="0"/>
              </a:rPr>
              <a:t>SARS reserves the right to accept or reject any or all amendments or additions proposed by a </a:t>
            </a:r>
            <a:r>
              <a:rPr lang="en-ZA" sz="1800" kern="0" dirty="0" smtClean="0">
                <a:solidFill>
                  <a:schemeClr val="tx2">
                    <a:lumMod val="75000"/>
                  </a:schemeClr>
                </a:solidFill>
                <a:latin typeface="Arial" panose="020B0604020202020204" pitchFamily="34" charset="0"/>
                <a:cs typeface="Arial" panose="020B0604020202020204" pitchFamily="34" charset="0"/>
              </a:rPr>
              <a:t>service </a:t>
            </a:r>
            <a:r>
              <a:rPr lang="en-ZA" sz="1800" kern="0" dirty="0">
                <a:solidFill>
                  <a:schemeClr val="tx2">
                    <a:lumMod val="75000"/>
                  </a:schemeClr>
                </a:solidFill>
                <a:latin typeface="Arial" panose="020B0604020202020204" pitchFamily="34" charset="0"/>
                <a:cs typeface="Arial" panose="020B0604020202020204" pitchFamily="34" charset="0"/>
              </a:rPr>
              <a:t>p</a:t>
            </a:r>
            <a:r>
              <a:rPr lang="en-ZA" sz="1800" kern="0" dirty="0" smtClean="0">
                <a:solidFill>
                  <a:schemeClr val="tx2">
                    <a:lumMod val="75000"/>
                  </a:schemeClr>
                </a:solidFill>
                <a:latin typeface="Arial" panose="020B0604020202020204" pitchFamily="34" charset="0"/>
                <a:cs typeface="Arial" panose="020B0604020202020204" pitchFamily="34" charset="0"/>
              </a:rPr>
              <a:t>rovider </a:t>
            </a:r>
            <a:r>
              <a:rPr lang="en-ZA" sz="1800" kern="0" dirty="0">
                <a:solidFill>
                  <a:schemeClr val="tx2">
                    <a:lumMod val="75000"/>
                  </a:schemeClr>
                </a:solidFill>
                <a:latin typeface="Arial" panose="020B0604020202020204" pitchFamily="34" charset="0"/>
                <a:cs typeface="Arial" panose="020B0604020202020204" pitchFamily="34" charset="0"/>
              </a:rPr>
              <a:t>if such amendments or additions are unacceptable to SARS or pose a risk to the organisation</a:t>
            </a:r>
            <a:r>
              <a:rPr lang="en-ZA" sz="1800" dirty="0">
                <a:solidFill>
                  <a:schemeClr val="tx2">
                    <a:lumMod val="75000"/>
                  </a:schemeClr>
                </a:solidFill>
                <a:latin typeface="Arial" panose="020B0604020202020204" pitchFamily="34" charset="0"/>
                <a:cs typeface="Arial" panose="020B0604020202020204" pitchFamily="34" charset="0"/>
              </a:rPr>
              <a:t>. </a:t>
            </a:r>
            <a:endParaRPr lang="en-ZA" sz="1800" dirty="0" smtClean="0">
              <a:solidFill>
                <a:schemeClr val="tx2">
                  <a:lumMod val="75000"/>
                </a:schemeClr>
              </a:solidFill>
              <a:latin typeface="Arial" panose="020B0604020202020204" pitchFamily="34" charset="0"/>
              <a:cs typeface="Arial" panose="020B0604020202020204" pitchFamily="34" charset="0"/>
            </a:endParaRPr>
          </a:p>
          <a:p>
            <a:pPr>
              <a:lnSpc>
                <a:spcPct val="150000"/>
              </a:lnSpc>
            </a:pPr>
            <a:endParaRPr lang="en-ZA" kern="0" dirty="0">
              <a:solidFill>
                <a:schemeClr val="tx2">
                  <a:lumMod val="75000"/>
                </a:schemeClr>
              </a:solidFill>
              <a:latin typeface="Arial" panose="020B0604020202020204" pitchFamily="34" charset="0"/>
              <a:cs typeface="Arial" panose="020B0604020202020204" pitchFamily="34" charset="0"/>
            </a:endParaRPr>
          </a:p>
          <a:p>
            <a:endParaRPr lang="en-GB" sz="1200" kern="0" dirty="0" smtClean="0">
              <a:solidFill>
                <a:schemeClr val="tx2">
                  <a:lumMod val="75000"/>
                </a:schemeClr>
              </a:solidFill>
              <a:latin typeface="Arial" panose="020B0604020202020204" pitchFamily="34" charset="0"/>
              <a:cs typeface="Arial" panose="020B0604020202020204" pitchFamily="34" charset="0"/>
            </a:endParaRPr>
          </a:p>
          <a:p>
            <a:pPr marL="0" indent="0">
              <a:buFontTx/>
              <a:buNone/>
            </a:pPr>
            <a:endParaRPr lang="en-ZA" sz="1200" kern="0" dirty="0" smtClean="0">
              <a:solidFill>
                <a:schemeClr val="tx2">
                  <a:lumMod val="75000"/>
                </a:schemeClr>
              </a:solidFill>
              <a:latin typeface="Arial" panose="020B0604020202020204" pitchFamily="34" charset="0"/>
              <a:cs typeface="Arial" panose="020B0604020202020204" pitchFamily="34" charset="0"/>
            </a:endParaRPr>
          </a:p>
          <a:p>
            <a:endParaRPr lang="en-ZA" sz="1200" kern="0" dirty="0">
              <a:solidFill>
                <a:schemeClr val="tx2">
                  <a:lumMod val="75000"/>
                </a:schemeClr>
              </a:solidFill>
              <a:latin typeface="Arial" panose="020B0604020202020204" pitchFamily="34" charset="0"/>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29</a:t>
            </a:fld>
            <a:endParaRPr lang="en-ZA" dirty="0">
              <a:solidFill>
                <a:schemeClr val="tx1"/>
              </a:solidFill>
            </a:endParaRPr>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441004275"/>
              </p:ext>
            </p:extLst>
          </p:nvPr>
        </p:nvGraphicFramePr>
        <p:xfrm>
          <a:off x="0" y="762000"/>
          <a:ext cx="9144000" cy="5430053"/>
        </p:xfrm>
        <a:graphic>
          <a:graphicData uri="http://schemas.openxmlformats.org/drawingml/2006/table">
            <a:tbl>
              <a:tblPr firstRow="1" bandRow="1">
                <a:tableStyleId>{5C22544A-7EE6-4342-B048-85BDC9FD1C3A}</a:tableStyleId>
              </a:tblPr>
              <a:tblGrid>
                <a:gridCol w="914400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ICT – Geographical Information System including Maintenance and Support Services</a:t>
                      </a:r>
                      <a:endParaRPr lang="en-ZA" sz="1600" kern="1200" dirty="0" smtClean="0">
                        <a:solidFill>
                          <a:schemeClr val="tx2"/>
                        </a:solidFill>
                        <a:latin typeface="+mn-lt"/>
                        <a:ea typeface="+mn-ea"/>
                        <a:cs typeface="+mn-cs"/>
                      </a:endParaRPr>
                    </a:p>
                  </a:txBody>
                  <a:tcPr marL="84406" marR="84406"/>
                </a:tc>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Contract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Sourcing Lead</a:t>
                      </a:r>
                      <a:r>
                        <a:rPr lang="en-ZA" sz="1600" kern="1200" baseline="0" dirty="0" smtClean="0">
                          <a:solidFill>
                            <a:schemeClr val="tx2"/>
                          </a:solidFill>
                          <a:latin typeface="+mn-lt"/>
                          <a:ea typeface="+mn-ea"/>
                          <a:cs typeface="+mn-cs"/>
                        </a:rPr>
                        <a:t>– Pre-Qualification</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41338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X</a:t>
                      </a:r>
                      <a:endParaRPr lang="en-ZA" sz="1600" kern="1200" dirty="0">
                        <a:solidFill>
                          <a:schemeClr val="tx2"/>
                        </a:solidFill>
                        <a:latin typeface="+mn-lt"/>
                        <a:ea typeface="+mn-ea"/>
                        <a:cs typeface="+mn-cs"/>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75285">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30</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Price &amp;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a:t>
            </a:r>
            <a:r>
              <a:rPr lang="en-ZA" sz="2000" b="1" dirty="0">
                <a:solidFill>
                  <a:srgbClr val="BFBFBF"/>
                </a:solidFill>
              </a:rPr>
              <a:t>SLA</a:t>
            </a:r>
          </a:p>
          <a:p>
            <a:pPr marL="228600" indent="-228600">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a:t>
            </a:r>
            <a:r>
              <a:rPr lang="en-ZA" sz="2000" b="1" dirty="0">
                <a:solidFill>
                  <a:srgbClr val="FF0000"/>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Content</a:t>
            </a:r>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31</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5"/>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 to</a:t>
            </a:r>
            <a:endParaRPr lang="en-ZA" sz="1800" dirty="0">
              <a:solidFill>
                <a:schemeClr val="tx2"/>
              </a:solidFill>
            </a:endParaRPr>
          </a:p>
          <a:p>
            <a:r>
              <a:rPr lang="en-ZA" dirty="0" smtClean="0">
                <a:solidFill>
                  <a:schemeClr val="tx2"/>
                </a:solidFill>
              </a:rPr>
              <a:t> </a:t>
            </a:r>
            <a:r>
              <a:rPr lang="en-ZA" dirty="0">
                <a:solidFill>
                  <a:schemeClr val="tx2"/>
                </a:solidFill>
                <a:hlinkClick r:id="rId4"/>
              </a:rPr>
              <a:t>tenderoffice@sars.gov.za</a:t>
            </a:r>
            <a:r>
              <a:rPr lang="en-ZA" dirty="0">
                <a:solidFill>
                  <a:schemeClr val="tx2"/>
                </a:solidFill>
              </a:rPr>
              <a:t> </a:t>
            </a:r>
            <a:r>
              <a:rPr lang="en-ZA" dirty="0" smtClean="0">
                <a:solidFill>
                  <a:schemeClr val="tx2"/>
                </a:solidFill>
              </a:rPr>
              <a:t>   </a:t>
            </a:r>
            <a:r>
              <a:rPr lang="en-ZA" dirty="0" smtClean="0">
                <a:solidFill>
                  <a:schemeClr val="tx2"/>
                </a:solidFill>
              </a:rPr>
              <a:t>(03 October </a:t>
            </a:r>
            <a:r>
              <a:rPr lang="fr-FR" dirty="0" smtClean="0">
                <a:solidFill>
                  <a:schemeClr val="tx2"/>
                </a:solidFill>
              </a:rPr>
              <a:t>2018 </a:t>
            </a:r>
            <a:r>
              <a:rPr lang="fr-FR" dirty="0">
                <a:solidFill>
                  <a:schemeClr val="tx2"/>
                </a:solidFill>
              </a:rPr>
              <a:t>– </a:t>
            </a:r>
            <a:r>
              <a:rPr lang="fr-FR" dirty="0" smtClean="0">
                <a:solidFill>
                  <a:schemeClr val="tx2"/>
                </a:solidFill>
              </a:rPr>
              <a:t>19 </a:t>
            </a:r>
            <a:r>
              <a:rPr lang="fr-FR" dirty="0" err="1" smtClean="0">
                <a:solidFill>
                  <a:schemeClr val="tx2"/>
                </a:solidFill>
              </a:rPr>
              <a:t>October</a:t>
            </a:r>
            <a:r>
              <a:rPr lang="fr-FR" dirty="0" smtClean="0">
                <a:solidFill>
                  <a:schemeClr val="tx2"/>
                </a:solidFill>
              </a:rPr>
              <a:t> </a:t>
            </a:r>
            <a:r>
              <a:rPr lang="fr-FR" dirty="0">
                <a:solidFill>
                  <a:schemeClr val="tx2"/>
                </a:solidFill>
              </a:rPr>
              <a:t>2018)</a:t>
            </a:r>
            <a:r>
              <a:rPr lang="en-ZA" dirty="0">
                <a:solidFill>
                  <a:schemeClr val="tx2"/>
                </a:solidFill>
              </a:rPr>
              <a:t>    </a:t>
            </a: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with content of each file by the </a:t>
            </a:r>
            <a:r>
              <a:rPr lang="en-ZA" b="1" dirty="0" smtClean="0">
                <a:solidFill>
                  <a:schemeClr val="tx2"/>
                </a:solidFill>
              </a:rPr>
              <a:t>24 October 2018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32</a:t>
            </a:fld>
            <a:endParaRPr lang="en-ZA" dirty="0">
              <a:solidFill>
                <a:schemeClr val="tx1"/>
              </a:solidFill>
            </a:endParaRPr>
          </a:p>
        </p:txBody>
      </p:sp>
      <p:sp>
        <p:nvSpPr>
          <p:cNvPr id="8" name="Rectangle 43"/>
          <p:cNvSpPr>
            <a:spLocks noChangeArrowheads="1"/>
          </p:cNvSpPr>
          <p:nvPr/>
        </p:nvSpPr>
        <p:spPr bwMode="auto">
          <a:xfrm>
            <a:off x="248929" y="2372718"/>
            <a:ext cx="1306602" cy="75936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200" b="1" dirty="0" smtClean="0">
                <a:solidFill>
                  <a:schemeClr val="tx2"/>
                </a:solidFill>
              </a:rPr>
              <a:t>File/Envelope 1</a:t>
            </a:r>
          </a:p>
          <a:p>
            <a:pPr>
              <a:defRPr/>
            </a:pPr>
            <a:r>
              <a:rPr lang="en-US" sz="1200" b="1" dirty="0" smtClean="0">
                <a:solidFill>
                  <a:schemeClr val="tx2"/>
                </a:solidFill>
              </a:rPr>
              <a:t>Technical </a:t>
            </a:r>
          </a:p>
          <a:p>
            <a:pPr>
              <a:defRPr/>
            </a:pPr>
            <a:r>
              <a:rPr lang="en-US" sz="1200" b="1" dirty="0" smtClean="0">
                <a:solidFill>
                  <a:schemeClr val="tx2"/>
                </a:solidFill>
              </a:rPr>
              <a:t>Proposa</a:t>
            </a:r>
            <a:r>
              <a:rPr lang="en-US" sz="1400" b="1" dirty="0" smtClean="0">
                <a:solidFill>
                  <a:schemeClr val="tx2"/>
                </a:solidFill>
              </a:rPr>
              <a:t>l</a:t>
            </a:r>
            <a:endParaRPr lang="en-US" sz="1400" b="1" dirty="0">
              <a:solidFill>
                <a:schemeClr val="tx2"/>
              </a:solidFill>
            </a:endParaRPr>
          </a:p>
        </p:txBody>
      </p:sp>
      <p:sp>
        <p:nvSpPr>
          <p:cNvPr id="10" name="44 CuadroTexto"/>
          <p:cNvSpPr txBox="1"/>
          <p:nvPr/>
        </p:nvSpPr>
        <p:spPr>
          <a:xfrm>
            <a:off x="1660634" y="788276"/>
            <a:ext cx="5454869" cy="5065986"/>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600" b="1" dirty="0" smtClean="0">
                <a:solidFill>
                  <a:schemeClr val="tx2"/>
                </a:solidFill>
              </a:rPr>
              <a:t>Section 1</a:t>
            </a:r>
          </a:p>
          <a:p>
            <a:pPr marL="266700" indent="-171450" fontAlgn="auto">
              <a:lnSpc>
                <a:spcPct val="150000"/>
              </a:lnSpc>
              <a:spcBef>
                <a:spcPts val="0"/>
              </a:spcBef>
              <a:spcAft>
                <a:spcPts val="0"/>
              </a:spcAft>
              <a:buFont typeface="Arial" pitchFamily="34" charset="0"/>
              <a:buChar char="•"/>
              <a:tabLst>
                <a:tab pos="273050" algn="l"/>
              </a:tabLst>
              <a:defRPr/>
            </a:pPr>
            <a:r>
              <a:rPr lang="en-US" sz="1600" dirty="0" smtClean="0">
                <a:solidFill>
                  <a:schemeClr val="tx2"/>
                </a:solidFill>
              </a:rPr>
              <a:t>Pre-qualification </a:t>
            </a:r>
            <a:r>
              <a:rPr lang="en-US" sz="1600" dirty="0">
                <a:solidFill>
                  <a:schemeClr val="tx2"/>
                </a:solidFill>
              </a:rPr>
              <a:t>documents (SBD </a:t>
            </a:r>
            <a:r>
              <a:rPr lang="en-US" sz="1600" dirty="0" smtClean="0">
                <a:solidFill>
                  <a:schemeClr val="tx2"/>
                </a:solidFill>
              </a:rPr>
              <a:t>documents, etc.)</a:t>
            </a:r>
          </a:p>
          <a:p>
            <a:pPr marL="95250" fontAlgn="auto">
              <a:lnSpc>
                <a:spcPct val="150000"/>
              </a:lnSpc>
              <a:spcBef>
                <a:spcPts val="0"/>
              </a:spcBef>
              <a:spcAft>
                <a:spcPts val="0"/>
              </a:spcAft>
              <a:tabLst>
                <a:tab pos="273050" algn="l"/>
              </a:tabLst>
              <a:defRPr/>
            </a:pPr>
            <a:r>
              <a:rPr lang="en-US" sz="1600" b="1" dirty="0" smtClean="0">
                <a:solidFill>
                  <a:schemeClr val="tx2"/>
                </a:solidFill>
              </a:rPr>
              <a:t>Section 2</a:t>
            </a:r>
          </a:p>
          <a:p>
            <a:pPr marL="266700" indent="-171450" fontAlgn="auto">
              <a:lnSpc>
                <a:spcPct val="150000"/>
              </a:lnSpc>
              <a:spcBef>
                <a:spcPts val="0"/>
              </a:spcBef>
              <a:spcAft>
                <a:spcPts val="0"/>
              </a:spcAft>
              <a:buFont typeface="Arial" pitchFamily="34" charset="0"/>
              <a:buChar char="•"/>
              <a:tabLst>
                <a:tab pos="273050" algn="l"/>
              </a:tabLst>
              <a:defRPr/>
            </a:pPr>
            <a:r>
              <a:rPr lang="en-US" sz="1600" dirty="0">
                <a:solidFill>
                  <a:schemeClr val="tx2"/>
                </a:solidFill>
              </a:rPr>
              <a:t>Responses to technical </a:t>
            </a:r>
            <a:r>
              <a:rPr lang="en-US" sz="1600" dirty="0" smtClean="0">
                <a:solidFill>
                  <a:schemeClr val="tx2"/>
                </a:solidFill>
              </a:rPr>
              <a:t>requirements and supporting documents</a:t>
            </a:r>
          </a:p>
          <a:p>
            <a:pPr marL="266700" indent="-171450" fontAlgn="auto">
              <a:lnSpc>
                <a:spcPct val="150000"/>
              </a:lnSpc>
              <a:spcBef>
                <a:spcPts val="0"/>
              </a:spcBef>
              <a:spcAft>
                <a:spcPts val="0"/>
              </a:spcAft>
              <a:buFont typeface="Arial" pitchFamily="34" charset="0"/>
              <a:buChar char="•"/>
              <a:tabLst>
                <a:tab pos="273050" algn="l"/>
              </a:tabLst>
              <a:defRPr/>
            </a:pPr>
            <a:r>
              <a:rPr lang="en-ZA" sz="1600" dirty="0" smtClean="0">
                <a:solidFill>
                  <a:schemeClr val="tx2"/>
                </a:solidFill>
              </a:rPr>
              <a:t>References/testimonials</a:t>
            </a:r>
            <a:endParaRPr lang="en-ZA" sz="1600" dirty="0">
              <a:solidFill>
                <a:schemeClr val="tx2"/>
              </a:solidFill>
            </a:endParaRPr>
          </a:p>
          <a:p>
            <a:pPr marL="266700" indent="-171450" fontAlgn="auto">
              <a:lnSpc>
                <a:spcPct val="150000"/>
              </a:lnSpc>
              <a:spcBef>
                <a:spcPts val="0"/>
              </a:spcBef>
              <a:spcAft>
                <a:spcPts val="0"/>
              </a:spcAft>
              <a:buFont typeface="Arial" pitchFamily="34" charset="0"/>
              <a:buChar char="•"/>
              <a:tabLst>
                <a:tab pos="273050" algn="l"/>
              </a:tabLst>
              <a:defRPr/>
            </a:pPr>
            <a:r>
              <a:rPr lang="en-ZA" sz="1600" dirty="0" smtClean="0">
                <a:solidFill>
                  <a:schemeClr val="tx2"/>
                </a:solidFill>
              </a:rPr>
              <a:t>3 </a:t>
            </a:r>
            <a:r>
              <a:rPr lang="en-ZA" sz="1600" dirty="0">
                <a:solidFill>
                  <a:schemeClr val="tx2"/>
                </a:solidFill>
              </a:rPr>
              <a:t>years audited /reviewed Financial </a:t>
            </a:r>
            <a:r>
              <a:rPr lang="en-ZA" sz="1600" dirty="0" smtClean="0">
                <a:solidFill>
                  <a:schemeClr val="tx2"/>
                </a:solidFill>
              </a:rPr>
              <a:t>statements</a:t>
            </a:r>
          </a:p>
          <a:p>
            <a:pPr marL="95250" fontAlgn="auto">
              <a:lnSpc>
                <a:spcPct val="150000"/>
              </a:lnSpc>
              <a:spcBef>
                <a:spcPts val="0"/>
              </a:spcBef>
              <a:spcAft>
                <a:spcPts val="0"/>
              </a:spcAft>
              <a:tabLst>
                <a:tab pos="273050" algn="l"/>
              </a:tabLst>
              <a:defRPr/>
            </a:pPr>
            <a:r>
              <a:rPr lang="en-ZA" sz="1600" b="1" dirty="0" smtClean="0">
                <a:solidFill>
                  <a:schemeClr val="tx2"/>
                </a:solidFill>
              </a:rPr>
              <a:t>Section 3</a:t>
            </a:r>
          </a:p>
          <a:p>
            <a:pPr marL="95250" fontAlgn="auto">
              <a:lnSpc>
                <a:spcPct val="150000"/>
              </a:lnSpc>
              <a:spcBef>
                <a:spcPts val="0"/>
              </a:spcBef>
              <a:spcAft>
                <a:spcPts val="0"/>
              </a:spcAft>
              <a:tabLst>
                <a:tab pos="273050" algn="l"/>
              </a:tabLst>
              <a:defRPr/>
            </a:pPr>
            <a:r>
              <a:rPr lang="en-ZA" sz="1600" b="1" dirty="0">
                <a:solidFill>
                  <a:schemeClr val="tx2"/>
                </a:solidFill>
              </a:rPr>
              <a:t>•	</a:t>
            </a:r>
            <a:r>
              <a:rPr lang="en-ZA" sz="1600" dirty="0">
                <a:solidFill>
                  <a:schemeClr val="tx2"/>
                </a:solidFill>
              </a:rPr>
              <a:t>Company profile</a:t>
            </a:r>
          </a:p>
          <a:p>
            <a:pPr marL="95250" fontAlgn="auto">
              <a:lnSpc>
                <a:spcPct val="150000"/>
              </a:lnSpc>
              <a:spcBef>
                <a:spcPts val="0"/>
              </a:spcBef>
              <a:spcAft>
                <a:spcPts val="0"/>
              </a:spcAft>
              <a:tabLst>
                <a:tab pos="273050" algn="l"/>
              </a:tabLst>
              <a:defRPr/>
            </a:pPr>
            <a:r>
              <a:rPr lang="en-ZA" sz="1600" dirty="0">
                <a:solidFill>
                  <a:schemeClr val="tx2"/>
                </a:solidFill>
              </a:rPr>
              <a:t>•	Supplementary </a:t>
            </a:r>
            <a:r>
              <a:rPr lang="en-ZA" sz="1600" dirty="0" smtClean="0">
                <a:solidFill>
                  <a:schemeClr val="tx2"/>
                </a:solidFill>
              </a:rPr>
              <a:t>information</a:t>
            </a:r>
          </a:p>
          <a:p>
            <a:pPr marL="95250" fontAlgn="auto">
              <a:lnSpc>
                <a:spcPct val="150000"/>
              </a:lnSpc>
              <a:spcBef>
                <a:spcPts val="0"/>
              </a:spcBef>
              <a:spcAft>
                <a:spcPts val="0"/>
              </a:spcAft>
              <a:tabLst>
                <a:tab pos="273050" algn="l"/>
              </a:tabLst>
              <a:defRPr/>
            </a:pPr>
            <a:r>
              <a:rPr lang="en-ZA" sz="1600" b="1" dirty="0" smtClean="0">
                <a:solidFill>
                  <a:schemeClr val="tx2"/>
                </a:solidFill>
              </a:rPr>
              <a:t>Section 4 </a:t>
            </a:r>
            <a:endParaRPr lang="en-ZA" sz="1600" b="1" dirty="0">
              <a:solidFill>
                <a:schemeClr val="tx2"/>
              </a:solidFill>
            </a:endParaRPr>
          </a:p>
          <a:p>
            <a:pPr marL="95250" fontAlgn="auto">
              <a:lnSpc>
                <a:spcPct val="150000"/>
              </a:lnSpc>
              <a:spcBef>
                <a:spcPts val="0"/>
              </a:spcBef>
              <a:spcAft>
                <a:spcPts val="0"/>
              </a:spcAft>
              <a:tabLst>
                <a:tab pos="273050" algn="l"/>
              </a:tabLst>
              <a:defRPr/>
            </a:pPr>
            <a:r>
              <a:rPr lang="en-ZA" sz="1600" b="1" dirty="0">
                <a:solidFill>
                  <a:schemeClr val="tx2"/>
                </a:solidFill>
              </a:rPr>
              <a:t>•	</a:t>
            </a:r>
            <a:r>
              <a:rPr lang="en-ZA" sz="1600" dirty="0">
                <a:solidFill>
                  <a:schemeClr val="tx2"/>
                </a:solidFill>
              </a:rPr>
              <a:t>Signed Geographical Information System Agreement</a:t>
            </a:r>
            <a:r>
              <a:rPr lang="en-ZA" sz="1600" b="1" dirty="0">
                <a:solidFill>
                  <a:schemeClr val="tx2"/>
                </a:solidFill>
              </a:rPr>
              <a:t> </a:t>
            </a:r>
          </a:p>
          <a:p>
            <a:pPr marL="266700" indent="-171450" fontAlgn="auto">
              <a:lnSpc>
                <a:spcPct val="150000"/>
              </a:lnSpc>
              <a:spcBef>
                <a:spcPts val="0"/>
              </a:spcBef>
              <a:spcAft>
                <a:spcPts val="0"/>
              </a:spcAft>
              <a:buFont typeface="Arial" pitchFamily="34" charset="0"/>
              <a:buChar char="•"/>
              <a:tabLst>
                <a:tab pos="273050" algn="l"/>
              </a:tabLst>
              <a:defRPr/>
            </a:pPr>
            <a:endParaRPr lang="en-US" sz="1200" dirty="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6" name="Rectangle 43"/>
          <p:cNvSpPr>
            <a:spLocks noChangeArrowheads="1"/>
          </p:cNvSpPr>
          <p:nvPr/>
        </p:nvSpPr>
        <p:spPr bwMode="auto">
          <a:xfrm>
            <a:off x="7360996" y="2380245"/>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5" y="242154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33</a:t>
            </a:fld>
            <a:endParaRPr lang="en-ZA" dirty="0">
              <a:solidFill>
                <a:schemeClr val="tx1"/>
              </a:solidFill>
            </a:endParaRPr>
          </a:p>
        </p:txBody>
      </p:sp>
      <p:sp>
        <p:nvSpPr>
          <p:cNvPr id="14" name="Rectangle 43"/>
          <p:cNvSpPr>
            <a:spLocks noChangeArrowheads="1"/>
          </p:cNvSpPr>
          <p:nvPr/>
        </p:nvSpPr>
        <p:spPr bwMode="auto">
          <a:xfrm>
            <a:off x="241738" y="1298849"/>
            <a:ext cx="1460938"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smtClean="0">
                <a:solidFill>
                  <a:schemeClr val="tx2"/>
                </a:solidFill>
              </a:rPr>
              <a:t>File/Envelope </a:t>
            </a:r>
            <a:r>
              <a:rPr lang="en-US" sz="1400" b="1" dirty="0">
                <a:solidFill>
                  <a:schemeClr val="tx2"/>
                </a:solidFill>
              </a:rPr>
              <a:t>2</a:t>
            </a:r>
          </a:p>
        </p:txBody>
      </p:sp>
      <p:sp>
        <p:nvSpPr>
          <p:cNvPr id="17" name="44 CuadroTexto"/>
          <p:cNvSpPr txBox="1"/>
          <p:nvPr/>
        </p:nvSpPr>
        <p:spPr>
          <a:xfrm>
            <a:off x="1794390" y="1298848"/>
            <a:ext cx="5089886" cy="2274669"/>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r>
              <a:rPr lang="en-US" sz="1600" b="1" dirty="0" smtClean="0">
                <a:solidFill>
                  <a:schemeClr val="tx2"/>
                </a:solidFill>
              </a:rPr>
              <a:t>Section 1</a:t>
            </a:r>
            <a:endParaRPr lang="en-US" sz="1600" b="1" dirty="0">
              <a:solidFill>
                <a:schemeClr val="tx2"/>
              </a:solidFill>
            </a:endParaRPr>
          </a:p>
          <a:p>
            <a:pPr marL="171450" indent="-171450" fontAlgn="auto">
              <a:lnSpc>
                <a:spcPct val="150000"/>
              </a:lnSpc>
              <a:spcBef>
                <a:spcPts val="0"/>
              </a:spcBef>
              <a:spcAft>
                <a:spcPts val="0"/>
              </a:spcAft>
              <a:buFont typeface="Arial" pitchFamily="34" charset="0"/>
              <a:buChar char="•"/>
              <a:defRPr/>
            </a:pPr>
            <a:r>
              <a:rPr lang="en-ZA" sz="1600" dirty="0" smtClean="0">
                <a:solidFill>
                  <a:schemeClr val="tx2"/>
                </a:solidFill>
              </a:rPr>
              <a:t>B-BBEE certificate (</a:t>
            </a:r>
            <a:r>
              <a:rPr lang="en-ZA" sz="1600" dirty="0">
                <a:solidFill>
                  <a:schemeClr val="tx2"/>
                </a:solidFill>
              </a:rPr>
              <a:t>SBD 6.1 </a:t>
            </a:r>
            <a:r>
              <a:rPr lang="en-ZA" sz="1600" dirty="0" smtClean="0">
                <a:solidFill>
                  <a:schemeClr val="tx2"/>
                </a:solidFill>
              </a:rPr>
              <a:t>)</a:t>
            </a:r>
            <a:endParaRPr lang="en-ZA" sz="1600" dirty="0">
              <a:solidFill>
                <a:schemeClr val="tx2"/>
              </a:solidFill>
            </a:endParaRPr>
          </a:p>
          <a:p>
            <a:pPr algn="l" fontAlgn="auto">
              <a:lnSpc>
                <a:spcPct val="150000"/>
              </a:lnSpc>
              <a:spcBef>
                <a:spcPts val="0"/>
              </a:spcBef>
              <a:spcAft>
                <a:spcPts val="0"/>
              </a:spcAft>
              <a:defRPr/>
            </a:pPr>
            <a:r>
              <a:rPr lang="en-US" sz="1600" b="1" dirty="0" smtClean="0">
                <a:solidFill>
                  <a:schemeClr val="tx2"/>
                </a:solidFill>
              </a:rPr>
              <a:t>Section 2</a:t>
            </a:r>
          </a:p>
          <a:p>
            <a:pPr marL="171450" indent="-171450" fontAlgn="auto">
              <a:lnSpc>
                <a:spcPct val="150000"/>
              </a:lnSpc>
              <a:spcBef>
                <a:spcPts val="0"/>
              </a:spcBef>
              <a:spcAft>
                <a:spcPts val="0"/>
              </a:spcAft>
              <a:buFont typeface="Arial" pitchFamily="34" charset="0"/>
              <a:buChar char="•"/>
              <a:defRPr/>
            </a:pPr>
            <a:r>
              <a:rPr lang="en-US" sz="1600" dirty="0">
                <a:solidFill>
                  <a:schemeClr val="tx2"/>
                </a:solidFill>
              </a:rPr>
              <a:t>Pricing Schedule – Annexure B</a:t>
            </a: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213131"/>
            <a:ext cx="7500106" cy="800219"/>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a:t>
            </a:r>
            <a:r>
              <a:rPr lang="en-ZA" sz="1400" b="1" dirty="0" smtClean="0">
                <a:solidFill>
                  <a:srgbClr val="FF0000"/>
                </a:solidFill>
              </a:rPr>
              <a:t>marked </a:t>
            </a:r>
            <a:r>
              <a:rPr lang="en-ZA" sz="1400" b="1" dirty="0">
                <a:solidFill>
                  <a:srgbClr val="FF0000"/>
                </a:solidFill>
              </a:rPr>
              <a:t>with Bidder Name </a:t>
            </a:r>
          </a:p>
          <a:p>
            <a:endParaRPr lang="en-ZA" dirty="0"/>
          </a:p>
        </p:txBody>
      </p:sp>
      <p:sp>
        <p:nvSpPr>
          <p:cNvPr id="5" name="TextBox 4"/>
          <p:cNvSpPr txBox="1"/>
          <p:nvPr/>
        </p:nvSpPr>
        <p:spPr>
          <a:xfrm>
            <a:off x="442785" y="5339255"/>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34</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&amp; Scope of work</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smtClean="0">
                <a:solidFill>
                  <a:srgbClr val="BFBFBF"/>
                </a:solidFill>
              </a:rPr>
              <a:t>Bid Evaluation Process</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5</a:t>
            </a:r>
            <a:r>
              <a:rPr lang="en-ZA" sz="2000" b="1" dirty="0" smtClean="0">
                <a:solidFill>
                  <a:srgbClr val="BFBFBF"/>
                </a:solidFill>
              </a:rPr>
              <a:t>. BBBEE</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Draft SLA</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7</a:t>
            </a:r>
            <a:r>
              <a:rPr lang="en-ZA" sz="2000" b="1" dirty="0" smtClean="0">
                <a:solidFill>
                  <a:srgbClr val="BFBFBF"/>
                </a:solidFill>
              </a:rPr>
              <a:t>. </a:t>
            </a:r>
            <a:r>
              <a:rPr lang="en-ZA" sz="2000" b="1" dirty="0">
                <a:solidFill>
                  <a:srgbClr val="BFBFBF"/>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rgbClr val="FF0000"/>
                </a:solidFill>
              </a:rPr>
              <a:t>8</a:t>
            </a:r>
            <a:r>
              <a:rPr lang="en-ZA" sz="2000" b="1" dirty="0" smtClean="0">
                <a:solidFill>
                  <a:srgbClr val="FF0000"/>
                </a:solidFill>
              </a:rPr>
              <a:t>. </a:t>
            </a:r>
            <a:r>
              <a:rPr lang="en-ZA" sz="2000" b="1" dirty="0">
                <a:solidFill>
                  <a:srgbClr val="FF0000"/>
                </a:solidFill>
              </a:rPr>
              <a:t>Q&amp;A</a:t>
            </a:r>
            <a:endParaRPr lang="en-ZA" sz="1200" dirty="0">
              <a:solidFill>
                <a:srgbClr val="FF0000"/>
              </a:solidFill>
            </a:endParaRP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Content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35</a:t>
            </a:fld>
            <a:endParaRPr lang="en-ZA" dirty="0">
              <a:solidFill>
                <a:schemeClr val="tx1"/>
              </a:solidFill>
            </a:endParaRPr>
          </a:p>
        </p:txBody>
      </p:sp>
      <p:pic>
        <p:nvPicPr>
          <p:cNvPr id="7" name="Picture 7" descr="Questions"/>
          <p:cNvPicPr>
            <a:picLocks noChangeAspect="1" noChangeArrowheads="1"/>
          </p:cNvPicPr>
          <p:nvPr/>
        </p:nvPicPr>
        <p:blipFill>
          <a:blip r:embed="rId2"/>
          <a:srcRect/>
          <a:stretch>
            <a:fillRect/>
          </a:stretch>
        </p:blipFill>
        <p:spPr bwMode="auto">
          <a:xfrm>
            <a:off x="2984992" y="756745"/>
            <a:ext cx="2447925" cy="3594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 </a:t>
            </a:r>
          </a:p>
          <a:p>
            <a:pPr marL="228600" indent="-228600">
              <a:lnSpc>
                <a:spcPct val="135000"/>
              </a:lnSpc>
              <a:spcBef>
                <a:spcPct val="75000"/>
              </a:spcBef>
              <a:spcAft>
                <a:spcPct val="10000"/>
              </a:spcAft>
              <a:buClr>
                <a:schemeClr val="accent1"/>
              </a:buClr>
            </a:pPr>
            <a:r>
              <a:rPr lang="en-ZA" sz="2000" b="1" dirty="0">
                <a:solidFill>
                  <a:schemeClr val="tx2"/>
                </a:solidFill>
              </a:rPr>
              <a:t>3. Background and Scope of Work</a:t>
            </a:r>
          </a:p>
          <a:p>
            <a:pPr marL="228600" indent="-228600">
              <a:lnSpc>
                <a:spcPct val="135000"/>
              </a:lnSpc>
              <a:spcBef>
                <a:spcPct val="75000"/>
              </a:spcBef>
              <a:spcAft>
                <a:spcPct val="10000"/>
              </a:spcAft>
              <a:buClr>
                <a:schemeClr val="accent1"/>
              </a:buClr>
            </a:pPr>
            <a:r>
              <a:rPr lang="en-ZA" sz="2000" b="1" dirty="0">
                <a:solidFill>
                  <a:schemeClr val="tx2"/>
                </a:solidFill>
              </a:rPr>
              <a:t>4</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736380484"/>
              </p:ext>
            </p:extLst>
          </p:nvPr>
        </p:nvGraphicFramePr>
        <p:xfrm>
          <a:off x="0" y="782322"/>
          <a:ext cx="9144000" cy="4850954"/>
        </p:xfrm>
        <a:graphic>
          <a:graphicData uri="http://schemas.openxmlformats.org/drawingml/2006/table">
            <a:tbl>
              <a:tblPr firstRow="1" bandRow="1">
                <a:tableStyleId>{5C22544A-7EE6-4342-B048-85BDC9FD1C3A}</a:tableStyleId>
              </a:tblPr>
              <a:tblGrid>
                <a:gridCol w="6004560"/>
                <a:gridCol w="3139440"/>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21 September 2018</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25 September 2018</a:t>
                      </a:r>
                    </a:p>
                  </a:txBody>
                  <a:tcPr anchor="ctr"/>
                </a:tc>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Compulsory briefing session</a:t>
                      </a:r>
                      <a:endParaRPr lang="en-ZA" sz="1800" b="1" kern="1200" baseline="0" dirty="0">
                        <a:solidFill>
                          <a:srgbClr val="FF0000"/>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rgbClr val="FF0000"/>
                          </a:solidFill>
                          <a:latin typeface="+mn-lt"/>
                          <a:ea typeface="+mn-ea"/>
                          <a:cs typeface="+mn-cs"/>
                        </a:rPr>
                        <a:t>03 October 2018 at 11H00</a:t>
                      </a:r>
                      <a:endParaRPr lang="en-ZA" sz="1800" b="1" kern="1200" baseline="0" dirty="0">
                        <a:solidFill>
                          <a:srgbClr val="FF0000"/>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and Answers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600" b="1" kern="1200" baseline="0" dirty="0" smtClean="0">
                          <a:solidFill>
                            <a:schemeClr val="accent2">
                              <a:lumMod val="50000"/>
                            </a:schemeClr>
                          </a:solidFill>
                          <a:latin typeface="+mn-lt"/>
                          <a:ea typeface="+mn-ea"/>
                          <a:cs typeface="+mn-cs"/>
                        </a:rPr>
                        <a:t>03 October – 19 October 2018</a:t>
                      </a:r>
                      <a:endParaRPr lang="en-ZA" sz="1600" b="1" kern="1200" baseline="0" dirty="0">
                        <a:solidFill>
                          <a:schemeClr val="accent2">
                            <a:lumMod val="50000"/>
                          </a:schemeClr>
                        </a:solidFill>
                        <a:latin typeface="+mn-lt"/>
                        <a:ea typeface="+mn-ea"/>
                        <a:cs typeface="+mn-cs"/>
                      </a:endParaRPr>
                    </a:p>
                  </a:txBody>
                  <a:tcPr anchor="ct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en-ZA" sz="1800" b="1" baseline="0" dirty="0" smtClean="0">
                          <a:solidFill>
                            <a:schemeClr val="accent2">
                              <a:lumMod val="50000"/>
                            </a:schemeClr>
                          </a:solidFill>
                        </a:rPr>
                        <a:t>24 October 2018</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accent2">
                              <a:lumMod val="50000"/>
                            </a:schemeClr>
                          </a:solidFill>
                          <a:latin typeface="+mn-lt"/>
                          <a:ea typeface="+mn-ea"/>
                          <a:cs typeface="+mn-cs"/>
                        </a:rPr>
                        <a:t>End of November 2018</a:t>
                      </a:r>
                      <a:endParaRPr lang="en-ZA" sz="1800" b="1" kern="1200" baseline="0" dirty="0">
                        <a:solidFill>
                          <a:schemeClr val="accent2">
                            <a:lumMod val="50000"/>
                          </a:schemeClr>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nSpc>
                <a:spcPct val="135000"/>
              </a:lnSpc>
              <a:spcBef>
                <a:spcPct val="75000"/>
              </a:spcBef>
              <a:spcAft>
                <a:spcPct val="10000"/>
              </a:spcAft>
              <a:buClr>
                <a:schemeClr val="accent1"/>
              </a:buClr>
            </a:pPr>
            <a:r>
              <a:rPr lang="en-US" sz="2000" b="1" dirty="0">
                <a:solidFill>
                  <a:schemeClr val="tx2"/>
                </a:solidFill>
              </a:rPr>
              <a:t>1. Welcome and Introduction</a:t>
            </a:r>
          </a:p>
          <a:p>
            <a:pPr marL="228600" indent="-228600">
              <a:lnSpc>
                <a:spcPct val="135000"/>
              </a:lnSpc>
              <a:spcBef>
                <a:spcPct val="75000"/>
              </a:spcBef>
              <a:spcAft>
                <a:spcPct val="10000"/>
              </a:spcAft>
              <a:buClr>
                <a:schemeClr val="accent1"/>
              </a:buClr>
            </a:pPr>
            <a:r>
              <a:rPr lang="en-ZA" sz="2000" b="1" dirty="0">
                <a:solidFill>
                  <a:schemeClr val="tx2"/>
                </a:solidFill>
              </a:rPr>
              <a:t>2. RFP Timelines </a:t>
            </a:r>
          </a:p>
          <a:p>
            <a:pPr marL="228600" indent="-228600">
              <a:lnSpc>
                <a:spcPct val="135000"/>
              </a:lnSpc>
              <a:spcBef>
                <a:spcPct val="75000"/>
              </a:spcBef>
              <a:spcAft>
                <a:spcPct val="10000"/>
              </a:spcAft>
              <a:buClr>
                <a:schemeClr val="accent1"/>
              </a:buClr>
            </a:pPr>
            <a:r>
              <a:rPr lang="en-ZA" sz="2000" b="1" dirty="0">
                <a:solidFill>
                  <a:srgbClr val="FF0000"/>
                </a:solidFill>
              </a:rPr>
              <a:t>3. </a:t>
            </a: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 </a:t>
            </a:r>
            <a:r>
              <a:rPr lang="en-ZA" sz="2000" b="1" dirty="0">
                <a:solidFill>
                  <a:schemeClr val="tx2"/>
                </a:solidFill>
              </a:rPr>
              <a:t>Bid </a:t>
            </a:r>
            <a:r>
              <a:rPr lang="en-ZA" sz="2000" b="1" dirty="0" smtClean="0">
                <a:solidFill>
                  <a:schemeClr val="tx2"/>
                </a:solidFill>
              </a:rPr>
              <a:t>Evaluation Process</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5</a:t>
            </a:r>
            <a:r>
              <a:rPr lang="en-ZA" sz="2000" b="1" dirty="0" smtClean="0">
                <a:solidFill>
                  <a:schemeClr val="tx2"/>
                </a:solidFill>
              </a:rPr>
              <a:t>. Price &amp; BBBEE</a:t>
            </a:r>
            <a:endParaRPr lang="en-ZA" sz="2000" b="1" dirty="0">
              <a:solidFill>
                <a:schemeClr val="tx2"/>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Draft </a:t>
            </a:r>
            <a:r>
              <a:rPr lang="en-ZA" sz="2000" b="1" dirty="0">
                <a:solidFill>
                  <a:schemeClr val="tx2"/>
                </a:solidFill>
              </a:rPr>
              <a:t>SLA</a:t>
            </a:r>
          </a:p>
          <a:p>
            <a:pPr marL="228600" indent="-228600">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RFP submission and contact details</a:t>
            </a:r>
          </a:p>
          <a:p>
            <a:pPr marL="228600" indent="-228600">
              <a:lnSpc>
                <a:spcPct val="135000"/>
              </a:lnSpc>
              <a:spcBef>
                <a:spcPct val="75000"/>
              </a:spcBef>
              <a:spcAft>
                <a:spcPct val="10000"/>
              </a:spcAft>
              <a:buClr>
                <a:schemeClr val="accent1"/>
              </a:buClr>
            </a:pPr>
            <a:r>
              <a:rPr lang="en-ZA" sz="2000" b="1" dirty="0">
                <a:solidFill>
                  <a:schemeClr val="tx2"/>
                </a:solidFill>
              </a:rPr>
              <a:t>8</a:t>
            </a:r>
            <a:r>
              <a:rPr lang="en-ZA" sz="2000" b="1" dirty="0" smtClean="0">
                <a:solidFill>
                  <a:schemeClr val="tx2"/>
                </a:solidFill>
              </a:rPr>
              <a:t>. </a:t>
            </a:r>
            <a:r>
              <a:rPr lang="en-ZA" sz="2000" b="1" dirty="0">
                <a:solidFill>
                  <a:schemeClr val="tx2"/>
                </a:solidFill>
              </a:rPr>
              <a:t>Q&amp;A</a:t>
            </a:r>
            <a:endParaRPr lang="en-ZA" sz="1200" dirty="0"/>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Content</a:t>
            </a:r>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25698793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1174"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420413" y="1028343"/>
            <a:ext cx="8313683" cy="5509200"/>
          </a:xfrm>
          <a:prstGeom prst="rect">
            <a:avLst/>
          </a:prstGeom>
        </p:spPr>
        <p:txBody>
          <a:bodyPr wrap="square">
            <a:spAutoFit/>
          </a:bodyPr>
          <a:lstStyle/>
          <a:p>
            <a:r>
              <a:rPr lang="en-ZA" sz="1600" dirty="0">
                <a:latin typeface="+mn-lt"/>
              </a:rPr>
              <a:t>SARS’ mandate under the South African Revenue Service Act 34 of 1997 includes the collection of all revenues that are due, ensuring maximum compliance with revenue legislation and providing a customs service that will maximise revenue collection, facilitate trade and protect the borders of South Africa.  SARS’s vision is to be an innovative revenue and customs agency that enhances economic growth and social development and supports South Africa's integration into the global economy in a way that benefits all citizens.  SARS strives to exercise its mandate in an efficient and cost effective manner</a:t>
            </a:r>
            <a:r>
              <a:rPr lang="en-ZA" sz="1600" dirty="0" smtClean="0">
                <a:latin typeface="+mn-lt"/>
              </a:rPr>
              <a:t>.</a:t>
            </a:r>
          </a:p>
          <a:p>
            <a:r>
              <a:rPr lang="en-ZA" sz="1600" dirty="0" smtClean="0">
                <a:latin typeface="+mn-lt"/>
              </a:rPr>
              <a:t> </a:t>
            </a:r>
            <a:endParaRPr lang="en-ZA" sz="1600" dirty="0">
              <a:latin typeface="+mn-lt"/>
            </a:endParaRPr>
          </a:p>
          <a:p>
            <a:r>
              <a:rPr lang="en-ZA" sz="1600" dirty="0">
                <a:latin typeface="+mn-lt"/>
              </a:rPr>
              <a:t>Over the years, SARS has successfully built GIS reporting and geocoding solutions delivered various GIS analytical initiatives and established various business orientations required by these deliverables. It is now SARS’ intension to maintain these capabilities by continuing the sourcing of updated GIS datasets as well as the associated geocoding software. </a:t>
            </a:r>
            <a:endParaRPr lang="en-ZA" sz="1600" dirty="0" smtClean="0">
              <a:latin typeface="+mn-lt"/>
            </a:endParaRPr>
          </a:p>
          <a:p>
            <a:endParaRPr lang="en-ZA" sz="1600" dirty="0">
              <a:latin typeface="+mn-lt"/>
            </a:endParaRPr>
          </a:p>
          <a:p>
            <a:r>
              <a:rPr lang="en-ZA" sz="1600" dirty="0">
                <a:latin typeface="+mn-lt"/>
              </a:rPr>
              <a:t>SARS has already made significant investments on the Infrastructure (Dell Power Edge R910 Server operating on MS SQL 2012) and GIS datasets, such as the procurement of historical Deeds transactions. SARS is aiming to use this existing investment as the basis for continuing with this tender mainly to prevent a recurring capital expenditure, however the bidder must have the capability to provide historic Deeds data should the need arise. </a:t>
            </a:r>
          </a:p>
          <a:p>
            <a:r>
              <a:rPr lang="en-ZA" sz="1600" dirty="0">
                <a:latin typeface="+mn-lt"/>
              </a:rPr>
              <a:t>The remainder of this Business Requirement Specification sets out the specific requirements desired from the new SP. The Term of the SP appointment will be for a period of five (5) years.</a:t>
            </a:r>
          </a:p>
        </p:txBody>
      </p:sp>
    </p:spTree>
    <p:extLst>
      <p:ext uri="{BB962C8B-B14F-4D97-AF65-F5344CB8AC3E}">
        <p14:creationId xmlns:p14="http://schemas.microsoft.com/office/powerpoint/2010/main" val="2270674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7590869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0153"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sp>
        <p:nvSpPr>
          <p:cNvPr id="6" name="Rectangle 5"/>
          <p:cNvSpPr/>
          <p:nvPr/>
        </p:nvSpPr>
        <p:spPr>
          <a:xfrm>
            <a:off x="206048" y="784913"/>
            <a:ext cx="8443965" cy="5570756"/>
          </a:xfrm>
          <a:prstGeom prst="rect">
            <a:avLst/>
          </a:prstGeom>
        </p:spPr>
        <p:txBody>
          <a:bodyPr wrap="square">
            <a:spAutoFit/>
          </a:bodyPr>
          <a:lstStyle/>
          <a:p>
            <a:pPr marL="285750" indent="-285750">
              <a:buFont typeface="Arial" panose="020B0604020202020204" pitchFamily="34" charset="0"/>
              <a:buChar char="•"/>
            </a:pPr>
            <a:r>
              <a:rPr lang="en-ZA" b="1" dirty="0"/>
              <a:t>Solution Requirements</a:t>
            </a:r>
          </a:p>
          <a:p>
            <a:pPr lvl="1"/>
            <a:r>
              <a:rPr lang="en-ZA" sz="1600" dirty="0" smtClean="0"/>
              <a:t>It </a:t>
            </a:r>
            <a:r>
              <a:rPr lang="en-ZA" sz="1600" dirty="0"/>
              <a:t>is of critical importance to SARS that the SP provides the Services in a way that meets or exceeds the Service Levels. The services to be rendered is categorised as Data Services and Software Services</a:t>
            </a:r>
            <a:r>
              <a:rPr lang="en-ZA" sz="1600" dirty="0" smtClean="0"/>
              <a:t>.</a:t>
            </a:r>
          </a:p>
          <a:p>
            <a:pPr lvl="2"/>
            <a:endParaRPr lang="en-ZA" sz="1600" dirty="0"/>
          </a:p>
          <a:p>
            <a:pPr marL="742950" lvl="1" indent="-285750">
              <a:buFont typeface="Wingdings" panose="05000000000000000000" pitchFamily="2" charset="2"/>
              <a:buChar char="§"/>
            </a:pPr>
            <a:r>
              <a:rPr lang="en-ZA" sz="1600" b="1" dirty="0"/>
              <a:t>Service Conditions</a:t>
            </a:r>
          </a:p>
          <a:p>
            <a:pPr marL="1200150" lvl="2" indent="-285750">
              <a:buFont typeface="Arial" panose="020B0604020202020204" pitchFamily="34" charset="0"/>
              <a:buChar char="•"/>
            </a:pPr>
            <a:r>
              <a:rPr lang="en-ZA" sz="1600" dirty="0" smtClean="0"/>
              <a:t>The </a:t>
            </a:r>
            <a:r>
              <a:rPr lang="en-ZA" sz="1600" dirty="0"/>
              <a:t>following conditions should apply for the rendering of the desired services:</a:t>
            </a:r>
          </a:p>
          <a:p>
            <a:pPr marL="742950" lvl="1" indent="-285750">
              <a:buFont typeface="Arial" panose="020B0604020202020204" pitchFamily="34" charset="0"/>
              <a:buChar char="•"/>
            </a:pPr>
            <a:endParaRPr lang="en-ZA" sz="1600" dirty="0"/>
          </a:p>
          <a:p>
            <a:pPr marL="1200150" lvl="2" indent="-285750">
              <a:buFont typeface="Arial" panose="020B0604020202020204" pitchFamily="34" charset="0"/>
              <a:buChar char="•"/>
            </a:pPr>
            <a:r>
              <a:rPr lang="en-ZA" sz="1600" dirty="0"/>
              <a:t>Data and software must be licenced for the enterprise, allowing for various installation instances.</a:t>
            </a:r>
          </a:p>
          <a:p>
            <a:pPr marL="1200150" lvl="2" indent="-285750">
              <a:buFont typeface="Arial" panose="020B0604020202020204" pitchFamily="34" charset="0"/>
              <a:buChar char="•"/>
            </a:pPr>
            <a:r>
              <a:rPr lang="en-ZA" sz="1600" dirty="0"/>
              <a:t>Data should not expire. The data procured during the Term should still be available for usage after the Term has concluded.</a:t>
            </a:r>
          </a:p>
          <a:p>
            <a:pPr marL="1200150" lvl="2" indent="-285750">
              <a:buFont typeface="Arial" panose="020B0604020202020204" pitchFamily="34" charset="0"/>
              <a:buChar char="•"/>
            </a:pPr>
            <a:r>
              <a:rPr lang="en-ZA" sz="1600" dirty="0"/>
              <a:t>SARS should be allowed to maintain and enhance the data procured during the Term after the Term’s expiry, regardless of the appointed SP. This whilst securing the intellectual capital of the previous SP.</a:t>
            </a:r>
          </a:p>
          <a:p>
            <a:pPr marL="1200150" lvl="2" indent="-285750">
              <a:buFont typeface="Arial" panose="020B0604020202020204" pitchFamily="34" charset="0"/>
              <a:buChar char="•"/>
            </a:pPr>
            <a:r>
              <a:rPr lang="en-ZA" sz="1600" dirty="0" smtClean="0"/>
              <a:t>It </a:t>
            </a:r>
            <a:r>
              <a:rPr lang="en-ZA" sz="1600" dirty="0"/>
              <a:t>is of imperative importance that all datasets are fully aligned and integrated with each other. An example would be for a NAD entry to have full reference to street number, street name, suburb, city/town, municipality and province. Furthermore, the Deeds data must be fully aligned with the spatial data. The geocoding software must make use of the supplied spatial data when deriving structured addresses. It must therefore be ensured that the geocoding is also fully aligned and integrated with the spatial and Deeds data suppli</a:t>
            </a:r>
            <a:r>
              <a:rPr lang="en-ZA" dirty="0"/>
              <a:t>ed</a:t>
            </a:r>
            <a:r>
              <a:rPr lang="en-ZA" dirty="0" smtClean="0"/>
              <a:t>.</a:t>
            </a:r>
            <a:endParaRPr lang="en-ZA" dirty="0"/>
          </a:p>
        </p:txBody>
      </p:sp>
    </p:spTree>
    <p:extLst>
      <p:ext uri="{BB962C8B-B14F-4D97-AF65-F5344CB8AC3E}">
        <p14:creationId xmlns:p14="http://schemas.microsoft.com/office/powerpoint/2010/main" val="3236248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9</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7590869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9129" name="Document" r:id="rId4" imgW="1918913" imgH="1670916" progId="Word.Document.12">
                  <p:embed/>
                </p:oleObj>
              </mc:Choice>
              <mc:Fallback>
                <p:oleObj name="Document" r:id="rId4" imgW="1918913" imgH="1670916" progId="Word.Document.12">
                  <p:embed/>
                  <p:pic>
                    <p:nvPicPr>
                      <p:cNvPr id="0" name=""/>
                      <p:cNvPicPr/>
                      <p:nvPr/>
                    </p:nvPicPr>
                    <p:blipFill>
                      <a:blip r:embed="rId5"/>
                      <a:stretch>
                        <a:fillRect/>
                      </a:stretch>
                    </p:blipFill>
                    <p:spPr>
                      <a:xfrm>
                        <a:off x="1481357" y="3773488"/>
                        <a:ext cx="1912937" cy="1660525"/>
                      </a:xfrm>
                      <a:prstGeom prst="rect">
                        <a:avLst/>
                      </a:prstGeom>
                    </p:spPr>
                  </p:pic>
                </p:oleObj>
              </mc:Fallback>
            </mc:AlternateContent>
          </a:graphicData>
        </a:graphic>
      </p:graphicFrame>
      <p:sp>
        <p:nvSpPr>
          <p:cNvPr id="2" name="Rectangle 1"/>
          <p:cNvSpPr/>
          <p:nvPr/>
        </p:nvSpPr>
        <p:spPr>
          <a:xfrm>
            <a:off x="1" y="872359"/>
            <a:ext cx="8923282" cy="6494085"/>
          </a:xfrm>
          <a:prstGeom prst="rect">
            <a:avLst/>
          </a:prstGeom>
        </p:spPr>
        <p:txBody>
          <a:bodyPr wrap="square">
            <a:spAutoFit/>
          </a:bodyPr>
          <a:lstStyle/>
          <a:p>
            <a:pPr marL="742950" lvl="1" indent="-285750">
              <a:buFont typeface="Wingdings" panose="05000000000000000000" pitchFamily="2" charset="2"/>
              <a:buChar char="§"/>
            </a:pPr>
            <a:r>
              <a:rPr lang="en-ZA" b="1" dirty="0"/>
              <a:t>Data Services-  </a:t>
            </a:r>
            <a:r>
              <a:rPr lang="en-ZA" sz="1600" dirty="0"/>
              <a:t>consists of spatial data and deeds data and is to be electronically transferred to SARS on a monthly basis. The supply of all datasets is mandatory unless otherwise specified. The technical specification of each dataset is specified in Appendix A.</a:t>
            </a:r>
          </a:p>
          <a:p>
            <a:pPr marL="1200150" lvl="2" indent="-285750">
              <a:buFont typeface="Arial" panose="020B0604020202020204" pitchFamily="34" charset="0"/>
              <a:buChar char="•"/>
            </a:pPr>
            <a:r>
              <a:rPr lang="en-ZA" sz="1600" b="1" dirty="0" smtClean="0"/>
              <a:t>Spatial </a:t>
            </a:r>
            <a:r>
              <a:rPr lang="en-ZA" sz="1600" b="1" dirty="0"/>
              <a:t>Data</a:t>
            </a:r>
            <a:r>
              <a:rPr lang="en-ZA" sz="1600" b="1" dirty="0" smtClean="0"/>
              <a:t>:</a:t>
            </a:r>
          </a:p>
          <a:p>
            <a:pPr lvl="2"/>
            <a:endParaRPr lang="en-ZA" sz="1600" b="1" dirty="0"/>
          </a:p>
          <a:p>
            <a:pPr marL="1200150" lvl="2" indent="-285750">
              <a:buFont typeface="Arial" panose="020B0604020202020204" pitchFamily="34" charset="0"/>
              <a:buChar char="•"/>
            </a:pPr>
            <a:r>
              <a:rPr lang="en-ZA" sz="1400" b="1" dirty="0" smtClean="0"/>
              <a:t>Provinces</a:t>
            </a:r>
            <a:r>
              <a:rPr lang="en-ZA" sz="1400" dirty="0"/>
              <a:t>: the provincial administrative boundaries defined by the Municipal Demarcation Board and Rural Development and Land Reform</a:t>
            </a:r>
            <a:r>
              <a:rPr lang="en-ZA" sz="1400" dirty="0" smtClean="0"/>
              <a:t>.</a:t>
            </a:r>
          </a:p>
          <a:p>
            <a:pPr lvl="2"/>
            <a:endParaRPr lang="en-ZA" sz="1400" dirty="0" smtClean="0"/>
          </a:p>
          <a:p>
            <a:pPr marL="1200150" lvl="2" indent="-285750">
              <a:buFont typeface="Arial" panose="020B0604020202020204" pitchFamily="34" charset="0"/>
              <a:buChar char="•"/>
            </a:pPr>
            <a:r>
              <a:rPr lang="en-ZA" sz="1400" b="1" dirty="0" smtClean="0"/>
              <a:t>Municipalities</a:t>
            </a:r>
            <a:r>
              <a:rPr lang="en-ZA" sz="1400" dirty="0" smtClean="0"/>
              <a:t>: the </a:t>
            </a:r>
            <a:r>
              <a:rPr lang="en-ZA" sz="1400" dirty="0"/>
              <a:t>municipal administrative boundaries defined by the Municipal Demarcation Board and Rural Development and Land Reform</a:t>
            </a:r>
            <a:r>
              <a:rPr lang="en-ZA" sz="1400" dirty="0" smtClean="0"/>
              <a:t>.</a:t>
            </a:r>
          </a:p>
          <a:p>
            <a:pPr lvl="2"/>
            <a:endParaRPr lang="en-ZA" sz="1400" dirty="0" smtClean="0"/>
          </a:p>
          <a:p>
            <a:pPr marL="1200150" lvl="2" indent="-285750">
              <a:buFont typeface="Arial" panose="020B0604020202020204" pitchFamily="34" charset="0"/>
              <a:buChar char="•"/>
            </a:pPr>
            <a:r>
              <a:rPr lang="en-ZA" sz="1400" b="1" dirty="0" smtClean="0"/>
              <a:t>Towns</a:t>
            </a:r>
            <a:r>
              <a:rPr lang="en-ZA" sz="1400" dirty="0"/>
              <a:t>: the town/township administrative boundaries defined by the Surveyor General, Deeds Office and municipalities</a:t>
            </a:r>
            <a:r>
              <a:rPr lang="en-ZA" sz="1400" dirty="0" smtClean="0"/>
              <a:t>.</a:t>
            </a:r>
          </a:p>
          <a:p>
            <a:pPr lvl="2"/>
            <a:endParaRPr lang="en-ZA" sz="1400" dirty="0" smtClean="0"/>
          </a:p>
          <a:p>
            <a:pPr marL="1200150" lvl="2" indent="-285750">
              <a:buFont typeface="Arial" panose="020B0604020202020204" pitchFamily="34" charset="0"/>
              <a:buChar char="•"/>
            </a:pPr>
            <a:r>
              <a:rPr lang="en-ZA" sz="1400" b="1" dirty="0" smtClean="0"/>
              <a:t>Suburbs</a:t>
            </a:r>
            <a:r>
              <a:rPr lang="en-ZA" sz="1400" dirty="0"/>
              <a:t>: the suburb administrative boundaries defined by the Deeds Office and municipalities</a:t>
            </a:r>
            <a:r>
              <a:rPr lang="en-ZA" sz="1400" dirty="0" smtClean="0"/>
              <a:t>.</a:t>
            </a:r>
          </a:p>
          <a:p>
            <a:pPr lvl="2"/>
            <a:endParaRPr lang="en-ZA" sz="1400" dirty="0" smtClean="0"/>
          </a:p>
          <a:p>
            <a:pPr marL="1200150" lvl="2" indent="-285750">
              <a:buFont typeface="Arial" panose="020B0604020202020204" pitchFamily="34" charset="0"/>
              <a:buChar char="•"/>
            </a:pPr>
            <a:r>
              <a:rPr lang="en-ZA" sz="1400" b="1" dirty="0" smtClean="0"/>
              <a:t>Streets</a:t>
            </a:r>
            <a:r>
              <a:rPr lang="en-ZA" sz="1400" dirty="0"/>
              <a:t>: all major streets at both national and local level defined by the Deeds Office and municipalities</a:t>
            </a:r>
            <a:r>
              <a:rPr lang="en-ZA" sz="1400" dirty="0" smtClean="0"/>
              <a:t>.</a:t>
            </a:r>
          </a:p>
          <a:p>
            <a:pPr lvl="2"/>
            <a:endParaRPr lang="en-ZA" sz="1400" dirty="0" smtClean="0"/>
          </a:p>
          <a:p>
            <a:pPr marL="1200150" lvl="2" indent="-285750">
              <a:buFont typeface="Arial" panose="020B0604020202020204" pitchFamily="34" charset="0"/>
              <a:buChar char="•"/>
            </a:pPr>
            <a:r>
              <a:rPr lang="en-ZA" sz="1400" b="1" dirty="0" smtClean="0"/>
              <a:t>Cadastre </a:t>
            </a:r>
            <a:r>
              <a:rPr lang="en-ZA" sz="1400" b="1" dirty="0"/>
              <a:t>(CAD)</a:t>
            </a:r>
            <a:r>
              <a:rPr lang="en-ZA" sz="1400" dirty="0"/>
              <a:t>: the surveyed property boundaries as captured by the Surveyor General Offices</a:t>
            </a:r>
            <a:r>
              <a:rPr lang="en-ZA" sz="1400" dirty="0" smtClean="0"/>
              <a:t>.</a:t>
            </a:r>
          </a:p>
          <a:p>
            <a:pPr marL="1200150" lvl="2" indent="-285750">
              <a:buFont typeface="Arial" panose="020B0604020202020204" pitchFamily="34" charset="0"/>
              <a:buChar char="•"/>
            </a:pPr>
            <a:r>
              <a:rPr lang="en-ZA" sz="1400" b="1" dirty="0" smtClean="0"/>
              <a:t>National </a:t>
            </a:r>
            <a:r>
              <a:rPr lang="en-ZA" sz="1400" b="1" dirty="0"/>
              <a:t>Address Register (NAD): </a:t>
            </a:r>
            <a:r>
              <a:rPr lang="en-ZA" sz="1400" dirty="0"/>
              <a:t>a register of all South African street addresses</a:t>
            </a:r>
            <a:r>
              <a:rPr lang="en-ZA" sz="1400" dirty="0" smtClean="0"/>
              <a:t>.</a:t>
            </a:r>
          </a:p>
          <a:p>
            <a:pPr lvl="2"/>
            <a:endParaRPr lang="en-ZA" sz="1400" dirty="0"/>
          </a:p>
          <a:p>
            <a:pPr marL="1200150" lvl="2" indent="-285750">
              <a:buFont typeface="Arial" panose="020B0604020202020204" pitchFamily="34" charset="0"/>
              <a:buChar char="•"/>
            </a:pPr>
            <a:endParaRPr lang="en-ZA" sz="1400" dirty="0" smtClean="0"/>
          </a:p>
          <a:p>
            <a:pPr lvl="1"/>
            <a:endParaRPr lang="en-ZA" b="1" dirty="0" smtClean="0"/>
          </a:p>
          <a:p>
            <a:pPr marL="742950" lvl="1" indent="-285750">
              <a:buFont typeface="Arial" panose="020B0604020202020204" pitchFamily="34" charset="0"/>
              <a:buChar char="•"/>
            </a:pPr>
            <a:endParaRPr lang="en-ZA" b="1" dirty="0"/>
          </a:p>
          <a:p>
            <a:endParaRPr lang="en-ZA" sz="1600" dirty="0">
              <a:latin typeface="+mn-lt"/>
            </a:endParaRPr>
          </a:p>
        </p:txBody>
      </p:sp>
    </p:spTree>
    <p:extLst>
      <p:ext uri="{BB962C8B-B14F-4D97-AF65-F5344CB8AC3E}">
        <p14:creationId xmlns:p14="http://schemas.microsoft.com/office/powerpoint/2010/main" val="32362485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4F084604-662F-4271-A331-F95A5440E66C}">
  <ds:schemaRefs>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445AF35A-DDDE-4BBE-BDC4-6E9BF60451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73462</TotalTime>
  <Words>3241</Words>
  <Application>Microsoft Office PowerPoint</Application>
  <PresentationFormat>On-screen Show (4:3)</PresentationFormat>
  <Paragraphs>526</Paragraphs>
  <Slides>35</Slides>
  <Notes>16</Notes>
  <HiddenSlides>0</HiddenSlides>
  <MMClips>0</MMClips>
  <ScaleCrop>false</ScaleCrop>
  <HeadingPairs>
    <vt:vector size="6" baseType="variant">
      <vt:variant>
        <vt:lpstr>Theme</vt:lpstr>
      </vt:variant>
      <vt:variant>
        <vt:i4>3</vt:i4>
      </vt:variant>
      <vt:variant>
        <vt:lpstr>Embedded OLE Servers</vt:lpstr>
      </vt:variant>
      <vt:variant>
        <vt:i4>3</vt:i4>
      </vt:variant>
      <vt:variant>
        <vt:lpstr>Slide Titles</vt:lpstr>
      </vt:variant>
      <vt:variant>
        <vt:i4>35</vt:i4>
      </vt:variant>
    </vt:vector>
  </HeadingPairs>
  <TitlesOfParts>
    <vt:vector size="41" baseType="lpstr">
      <vt:lpstr>Template</vt:lpstr>
      <vt:lpstr>1_Consoldiated performance scorecards 18 09 2007 v0 3</vt:lpstr>
      <vt:lpstr>4_Template</vt:lpstr>
      <vt:lpstr>Document</vt:lpstr>
      <vt:lpstr>Equation</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Lorraine Tema</cp:lastModifiedBy>
  <cp:revision>1161</cp:revision>
  <cp:lastPrinted>2017-07-21T13:33:59Z</cp:lastPrinted>
  <dcterms:created xsi:type="dcterms:W3CDTF">2010-07-28T18:35:53Z</dcterms:created>
  <dcterms:modified xsi:type="dcterms:W3CDTF">2018-10-11T10:56:41Z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