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Lst>
  <p:notesMasterIdLst>
    <p:notesMasterId r:id="rId38"/>
  </p:notesMasterIdLst>
  <p:handoutMasterIdLst>
    <p:handoutMasterId r:id="rId39"/>
  </p:handoutMasterIdLst>
  <p:sldIdLst>
    <p:sldId id="256" r:id="rId7"/>
    <p:sldId id="355" r:id="rId8"/>
    <p:sldId id="324" r:id="rId9"/>
    <p:sldId id="399" r:id="rId10"/>
    <p:sldId id="353" r:id="rId11"/>
    <p:sldId id="444" r:id="rId12"/>
    <p:sldId id="460" r:id="rId13"/>
    <p:sldId id="343" r:id="rId14"/>
    <p:sldId id="438" r:id="rId15"/>
    <p:sldId id="425" r:id="rId16"/>
    <p:sldId id="358" r:id="rId17"/>
    <p:sldId id="445" r:id="rId18"/>
    <p:sldId id="470" r:id="rId19"/>
    <p:sldId id="446" r:id="rId20"/>
    <p:sldId id="447" r:id="rId21"/>
    <p:sldId id="461" r:id="rId22"/>
    <p:sldId id="465" r:id="rId23"/>
    <p:sldId id="462" r:id="rId24"/>
    <p:sldId id="463" r:id="rId25"/>
    <p:sldId id="469" r:id="rId26"/>
    <p:sldId id="466" r:id="rId27"/>
    <p:sldId id="467" r:id="rId28"/>
    <p:sldId id="468" r:id="rId29"/>
    <p:sldId id="427" r:id="rId30"/>
    <p:sldId id="429" r:id="rId31"/>
    <p:sldId id="428" r:id="rId32"/>
    <p:sldId id="349" r:id="rId33"/>
    <p:sldId id="350" r:id="rId34"/>
    <p:sldId id="459" r:id="rId35"/>
    <p:sldId id="335" r:id="rId36"/>
    <p:sldId id="345" r:id="rId37"/>
  </p:sldIdLst>
  <p:sldSz cx="9144000" cy="6858000" type="screen4x3"/>
  <p:notesSz cx="6799263" cy="98758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22" autoAdjust="0"/>
  </p:normalViewPr>
  <p:slideViewPr>
    <p:cSldViewPr snapToGrid="0">
      <p:cViewPr>
        <p:scale>
          <a:sx n="90" d="100"/>
          <a:sy n="90" d="100"/>
        </p:scale>
        <p:origin x="-486" y="-4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18"/>
    </p:cViewPr>
  </p:sorterViewPr>
  <p:notesViewPr>
    <p:cSldViewPr snapToGrid="0">
      <p:cViewPr varScale="1">
        <p:scale>
          <a:sx n="77" d="100"/>
          <a:sy n="77" d="100"/>
        </p:scale>
        <p:origin x="-2190" y="-90"/>
      </p:cViewPr>
      <p:guideLst>
        <p:guide orient="horz" pos="311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0386" y="9379999"/>
            <a:ext cx="2947263" cy="494266"/>
          </a:xfrm>
          <a:prstGeom prst="rect">
            <a:avLst/>
          </a:prstGeom>
        </p:spPr>
        <p:txBody>
          <a:bodyPr vert="horz" lIns="91001" tIns="45501" rIns="91001" bIns="4550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7" y="9380463"/>
            <a:ext cx="2947088" cy="493791"/>
          </a:xfrm>
          <a:prstGeom prst="rect">
            <a:avLst/>
          </a:prstGeom>
        </p:spPr>
        <p:txBody>
          <a:bodyPr vert="horz" lIns="91809" tIns="45905" rIns="91809" bIns="45905"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5"/>
            <a:ext cx="2947264" cy="494266"/>
          </a:xfrm>
          <a:prstGeom prst="rect">
            <a:avLst/>
          </a:prstGeom>
        </p:spPr>
        <p:txBody>
          <a:bodyPr vert="horz" lIns="91001" tIns="45501" rIns="91001" bIns="4550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0386" y="5"/>
            <a:ext cx="2947263" cy="494266"/>
          </a:xfrm>
          <a:prstGeom prst="rect">
            <a:avLst/>
          </a:prstGeom>
        </p:spPr>
        <p:txBody>
          <a:bodyPr vert="horz" lIns="91001" tIns="45501" rIns="91001" bIns="4550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31863" y="739775"/>
            <a:ext cx="4938712" cy="3703638"/>
          </a:xfrm>
          <a:prstGeom prst="rect">
            <a:avLst/>
          </a:prstGeom>
          <a:noFill/>
          <a:ln w="12700">
            <a:solidFill>
              <a:prstClr val="black"/>
            </a:solidFill>
          </a:ln>
        </p:spPr>
        <p:txBody>
          <a:bodyPr vert="horz" lIns="91001" tIns="45501" rIns="91001" bIns="45501" rtlCol="0" anchor="ctr"/>
          <a:lstStyle/>
          <a:p>
            <a:pPr lvl="0"/>
            <a:endParaRPr lang="en-ZA" noProof="0" dirty="0"/>
          </a:p>
        </p:txBody>
      </p:sp>
      <p:sp>
        <p:nvSpPr>
          <p:cNvPr id="5" name="Notes Placeholder 4"/>
          <p:cNvSpPr>
            <a:spLocks noGrp="1"/>
          </p:cNvSpPr>
          <p:nvPr>
            <p:ph type="body" sz="quarter" idx="3"/>
          </p:nvPr>
        </p:nvSpPr>
        <p:spPr>
          <a:xfrm>
            <a:off x="679769" y="4691585"/>
            <a:ext cx="5439734" cy="4443653"/>
          </a:xfrm>
          <a:prstGeom prst="rect">
            <a:avLst/>
          </a:prstGeom>
        </p:spPr>
        <p:txBody>
          <a:bodyPr vert="horz" lIns="91001" tIns="45501" rIns="91001" bIns="4550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4" y="9379999"/>
            <a:ext cx="2947264" cy="494266"/>
          </a:xfrm>
          <a:prstGeom prst="rect">
            <a:avLst/>
          </a:prstGeom>
        </p:spPr>
        <p:txBody>
          <a:bodyPr vert="horz" lIns="91001" tIns="45501" rIns="91001" bIns="4550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0386" y="9379999"/>
            <a:ext cx="2947263" cy="494266"/>
          </a:xfrm>
          <a:prstGeom prst="rect">
            <a:avLst/>
          </a:prstGeom>
        </p:spPr>
        <p:txBody>
          <a:bodyPr vert="horz" lIns="91001" tIns="45501" rIns="91001" bIns="4550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defTabSz="910176">
              <a:defRPr/>
            </a:pPr>
            <a:r>
              <a:rPr lang="en-ZA" dirty="0" smtClean="0"/>
              <a:t>Bradley’s notes 16 June 2014</a:t>
            </a:r>
          </a:p>
          <a:p>
            <a:endParaRPr lang="en-ZA" dirty="0" smtClean="0"/>
          </a:p>
          <a:p>
            <a:pPr marL="170658" indent="-170658">
              <a:buFontTx/>
              <a:buChar char="-"/>
            </a:pPr>
            <a:r>
              <a:rPr lang="en-ZA" baseline="0" dirty="0" smtClean="0"/>
              <a:t>The implementation plan phase 1 needs to be high level in terms of duration, resources required + other. Exact dates and times will be dictated by SARS CCO Leadership</a:t>
            </a:r>
          </a:p>
          <a:p>
            <a:pPr marL="170658" indent="-170658">
              <a:buFontTx/>
              <a:buChar char="-"/>
            </a:pPr>
            <a:r>
              <a:rPr lang="en-ZA" dirty="0" smtClean="0"/>
              <a:t>The method</a:t>
            </a:r>
            <a:r>
              <a:rPr lang="en-ZA" baseline="0" dirty="0" smtClean="0"/>
              <a:t> of delivery should explain how the trainer plans to relay information. The tools he will be utilizing in class, the process deployed to teach adults, and how continuous assessment is used to develop learners.</a:t>
            </a:r>
          </a:p>
          <a:p>
            <a:pPr marL="170658" indent="-170658">
              <a:buFontTx/>
              <a:buChar char="-"/>
            </a:pPr>
            <a:r>
              <a:rPr lang="en-ZA" baseline="0" dirty="0" smtClean="0"/>
              <a:t>Special needs refer to visually impaired staff, slow learners, etc... </a:t>
            </a:r>
          </a:p>
          <a:p>
            <a:pPr marL="170658" indent="-170658">
              <a:buFontTx/>
              <a:buChar char="-"/>
            </a:pPr>
            <a:r>
              <a:rPr lang="en-ZA" baseline="0" dirty="0" smtClean="0"/>
              <a:t>Provide SARS with clear recommendations on staff unable to grasp new learnings being taught ??</a:t>
            </a:r>
          </a:p>
          <a:p>
            <a:pPr marL="170658" indent="-170658">
              <a:buFontTx/>
              <a:buChar char="-"/>
            </a:pPr>
            <a:r>
              <a:rPr lang="en-ZA" baseline="0" dirty="0" smtClean="0"/>
              <a:t>Multiple training venues example = 2 x venues per 4 sites (regions) = 8 simultaneous sessions...</a:t>
            </a:r>
          </a:p>
          <a:p>
            <a:pPr marL="170658" indent="-170658">
              <a:buFontTx/>
              <a:buChar char="-"/>
            </a:pPr>
            <a:r>
              <a:rPr lang="en-ZA" baseline="0" dirty="0" smtClean="0"/>
              <a:t>On the job support means</a:t>
            </a:r>
          </a:p>
          <a:p>
            <a:pPr marL="625746" lvl="1" indent="-170658">
              <a:buFontTx/>
              <a:buChar char="-"/>
            </a:pPr>
            <a:r>
              <a:rPr lang="en-ZA" baseline="0" dirty="0" smtClean="0"/>
              <a:t>Teaching QA’s how to interpret good /bad quality and recommend improvement, more so the interventions required to improve performance</a:t>
            </a:r>
          </a:p>
          <a:p>
            <a:pPr marL="625746" lvl="1" indent="-170658">
              <a:buFontTx/>
              <a:buChar char="-"/>
            </a:pPr>
            <a:r>
              <a:rPr lang="en-ZA" baseline="0" dirty="0" smtClean="0"/>
              <a:t>Side by Side assistance and support offered by trainers to Agents</a:t>
            </a:r>
          </a:p>
          <a:p>
            <a:pPr marL="625746" lvl="1" indent="-170658" defTabSz="910176">
              <a:buFontTx/>
              <a:buChar char="-"/>
              <a:defRPr/>
            </a:pPr>
            <a:r>
              <a:rPr lang="en-ZA" baseline="0" dirty="0" smtClean="0"/>
              <a:t>Side by Side assistance and support offered by trainers to ops Managers </a:t>
            </a:r>
          </a:p>
          <a:p>
            <a:pPr marL="625746" lvl="1" indent="-170658" defTabSz="910176">
              <a:buFontTx/>
              <a:buChar char="-"/>
              <a:defRPr/>
            </a:pPr>
            <a:r>
              <a:rPr lang="en-ZA" baseline="0" dirty="0" smtClean="0"/>
              <a:t>Facilitate focus groups and performing root cause analysis supporting management with post on the job quality </a:t>
            </a:r>
          </a:p>
          <a:p>
            <a:pPr marL="625746" lvl="1" indent="-170658">
              <a:buFontTx/>
              <a:buChar char="-"/>
            </a:pPr>
            <a:endParaRPr lang="en-ZA" baseline="0" dirty="0" smtClean="0"/>
          </a:p>
          <a:p>
            <a:pPr marL="625746" lvl="1" indent="-170658">
              <a:buFontTx/>
              <a:buChar char="-"/>
            </a:pPr>
            <a:endParaRPr lang="en-GB"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10</a:t>
            </a:fld>
            <a:endParaRPr lang="en-ZA" dirty="0"/>
          </a:p>
        </p:txBody>
      </p:sp>
    </p:spTree>
    <p:extLst>
      <p:ext uri="{BB962C8B-B14F-4D97-AF65-F5344CB8AC3E}">
        <p14:creationId xmlns:p14="http://schemas.microsoft.com/office/powerpoint/2010/main" val="2950827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11</a:t>
            </a:fld>
            <a:endParaRPr lang="en-Z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12</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13</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14</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15</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30275" y="739775"/>
            <a:ext cx="4938713" cy="3703638"/>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16</a:t>
            </a:fld>
            <a:endParaRPr lang="en-GB"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17</a:t>
            </a:fld>
            <a:endParaRPr lang="en-ZA" dirty="0"/>
          </a:p>
        </p:txBody>
      </p:sp>
    </p:spTree>
    <p:extLst>
      <p:ext uri="{BB962C8B-B14F-4D97-AF65-F5344CB8AC3E}">
        <p14:creationId xmlns:p14="http://schemas.microsoft.com/office/powerpoint/2010/main" val="18898507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30275" y="739775"/>
            <a:ext cx="4938713" cy="3703638"/>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18</a:t>
            </a:fld>
            <a:endParaRPr lang="en-GB"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19</a:t>
            </a:fld>
            <a:endParaRPr lang="en-ZA"/>
          </a:p>
        </p:txBody>
      </p:sp>
    </p:spTree>
    <p:extLst>
      <p:ext uri="{BB962C8B-B14F-4D97-AF65-F5344CB8AC3E}">
        <p14:creationId xmlns:p14="http://schemas.microsoft.com/office/powerpoint/2010/main" val="46683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20</a:t>
            </a:fld>
            <a:endParaRPr lang="en-ZA" dirty="0"/>
          </a:p>
        </p:txBody>
      </p:sp>
    </p:spTree>
    <p:extLst>
      <p:ext uri="{BB962C8B-B14F-4D97-AF65-F5344CB8AC3E}">
        <p14:creationId xmlns:p14="http://schemas.microsoft.com/office/powerpoint/2010/main" val="1547544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21</a:t>
            </a:fld>
            <a:endParaRPr lang="en-ZA" dirty="0"/>
          </a:p>
        </p:txBody>
      </p:sp>
    </p:spTree>
    <p:extLst>
      <p:ext uri="{BB962C8B-B14F-4D97-AF65-F5344CB8AC3E}">
        <p14:creationId xmlns:p14="http://schemas.microsoft.com/office/powerpoint/2010/main" val="41491870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22</a:t>
            </a:fld>
            <a:endParaRPr lang="en-ZA" dirty="0"/>
          </a:p>
        </p:txBody>
      </p:sp>
    </p:spTree>
    <p:extLst>
      <p:ext uri="{BB962C8B-B14F-4D97-AF65-F5344CB8AC3E}">
        <p14:creationId xmlns:p14="http://schemas.microsoft.com/office/powerpoint/2010/main" val="1118317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23</a:t>
            </a:fld>
            <a:endParaRPr lang="en-ZA" dirty="0"/>
          </a:p>
        </p:txBody>
      </p:sp>
    </p:spTree>
    <p:extLst>
      <p:ext uri="{BB962C8B-B14F-4D97-AF65-F5344CB8AC3E}">
        <p14:creationId xmlns:p14="http://schemas.microsoft.com/office/powerpoint/2010/main" val="4031201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24</a:t>
            </a:fld>
            <a:endParaRPr lang="en-Z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25</a:t>
            </a:fld>
            <a:endParaRPr lang="en-ZA" dirty="0"/>
          </a:p>
        </p:txBody>
      </p:sp>
    </p:spTree>
    <p:extLst>
      <p:ext uri="{BB962C8B-B14F-4D97-AF65-F5344CB8AC3E}">
        <p14:creationId xmlns:p14="http://schemas.microsoft.com/office/powerpoint/2010/main" val="2557459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26</a:t>
            </a:fld>
            <a:endParaRPr lang="en-ZA"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28</a:t>
            </a:fld>
            <a:endParaRPr lang="en-ZA"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a:t>
            </a:fld>
            <a:endParaRPr lang="en-ZA" dirty="0"/>
          </a:p>
        </p:txBody>
      </p:sp>
    </p:spTree>
    <p:extLst>
      <p:ext uri="{BB962C8B-B14F-4D97-AF65-F5344CB8AC3E}">
        <p14:creationId xmlns:p14="http://schemas.microsoft.com/office/powerpoint/2010/main" val="1955890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30</a:t>
            </a:fld>
            <a:endParaRPr lang="en-ZA" dirty="0"/>
          </a:p>
        </p:txBody>
      </p:sp>
    </p:spTree>
    <p:extLst>
      <p:ext uri="{BB962C8B-B14F-4D97-AF65-F5344CB8AC3E}">
        <p14:creationId xmlns:p14="http://schemas.microsoft.com/office/powerpoint/2010/main" val="1770062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31</a:t>
            </a:fld>
            <a:endParaRPr lang="en-ZA" dirty="0"/>
          </a:p>
        </p:txBody>
      </p:sp>
    </p:spTree>
    <p:extLst>
      <p:ext uri="{BB962C8B-B14F-4D97-AF65-F5344CB8AC3E}">
        <p14:creationId xmlns:p14="http://schemas.microsoft.com/office/powerpoint/2010/main" val="149426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5</a:t>
            </a:fld>
            <a:endParaRPr lang="en-ZA" dirty="0"/>
          </a:p>
        </p:txBody>
      </p:sp>
    </p:spTree>
    <p:extLst>
      <p:ext uri="{BB962C8B-B14F-4D97-AF65-F5344CB8AC3E}">
        <p14:creationId xmlns:p14="http://schemas.microsoft.com/office/powerpoint/2010/main" val="899943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extLst>
      <p:ext uri="{BB962C8B-B14F-4D97-AF65-F5344CB8AC3E}">
        <p14:creationId xmlns:p14="http://schemas.microsoft.com/office/powerpoint/2010/main" val="3231144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9</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08"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03"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89148"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143176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18" Type="http://schemas.openxmlformats.org/officeDocument/2006/relationships/oleObject" Target="../embeddings/oleObject4.bin"/><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1.jpeg"/><Relationship Id="rId2" Type="http://schemas.openxmlformats.org/officeDocument/2006/relationships/slideLayout" Target="../slideLayouts/slideLayout24.xml"/><Relationship Id="rId16" Type="http://schemas.openxmlformats.org/officeDocument/2006/relationships/tags" Target="../tags/tag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vmlDrawing" Target="../drawings/vmlDrawing4.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72"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71"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079"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vmlDrawing" Target="../drawings/vmlDrawing8.vml"/><Relationship Id="rId5" Type="http://schemas.openxmlformats.org/officeDocument/2006/relationships/image" Target="../media/image7.w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9.xml"/><Relationship Id="rId1" Type="http://schemas.openxmlformats.org/officeDocument/2006/relationships/vmlDrawing" Target="../drawings/vmlDrawing9.vml"/><Relationship Id="rId5" Type="http://schemas.openxmlformats.org/officeDocument/2006/relationships/image" Target="../media/image8.wmf"/><Relationship Id="rId4" Type="http://schemas.openxmlformats.org/officeDocument/2006/relationships/package" Target="../embeddings/Microsoft_Excel_Worksheet1.xlsx"/></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8.xml"/><Relationship Id="rId1" Type="http://schemas.openxmlformats.org/officeDocument/2006/relationships/vmlDrawing" Target="../drawings/vmlDrawing10.vml"/><Relationship Id="rId5" Type="http://schemas.openxmlformats.org/officeDocument/2006/relationships/image" Target="../media/image9.emf"/><Relationship Id="rId4" Type="http://schemas.openxmlformats.org/officeDocument/2006/relationships/package" Target="../embeddings/Microsoft_Word_Document2.docx"/></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8.xml"/><Relationship Id="rId1" Type="http://schemas.openxmlformats.org/officeDocument/2006/relationships/vmlDrawing" Target="../drawings/vmlDrawing11.vml"/><Relationship Id="rId5" Type="http://schemas.openxmlformats.org/officeDocument/2006/relationships/image" Target="../media/image10.emf"/><Relationship Id="rId4" Type="http://schemas.openxmlformats.org/officeDocument/2006/relationships/package" Target="../embeddings/Microsoft_Word_Document3.docx"/></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xml"/><Relationship Id="rId1" Type="http://schemas.openxmlformats.org/officeDocument/2006/relationships/vmlDrawing" Target="../drawings/vmlDrawing12.vml"/><Relationship Id="rId5" Type="http://schemas.openxmlformats.org/officeDocument/2006/relationships/image" Target="../media/image11.emf"/><Relationship Id="rId4" Type="http://schemas.openxmlformats.org/officeDocument/2006/relationships/package" Target="../embeddings/Microsoft_Word_Document4.docx"/></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hyperlink" Target="mailto:rft-professionalservices@sars.gov.za" TargetMode="External"/><Relationship Id="rId4" Type="http://schemas.openxmlformats.org/officeDocument/2006/relationships/hyperlink" Target="mailto:tenderoffice@sars.gov.za"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5.w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615553"/>
          </a:xfrm>
        </p:spPr>
        <p:txBody>
          <a:bodyPr/>
          <a:lstStyle/>
          <a:p>
            <a:pPr marL="0" indent="0" algn="ctr">
              <a:buNone/>
            </a:pPr>
            <a:r>
              <a:rPr lang="en-ZA" sz="2000" b="1" dirty="0">
                <a:cs typeface="Arial" charset="0"/>
              </a:rPr>
              <a:t>RFP </a:t>
            </a:r>
            <a:r>
              <a:rPr lang="en-ZA" sz="2000" b="1" dirty="0" smtClean="0">
                <a:cs typeface="Arial" charset="0"/>
              </a:rPr>
              <a:t>50/2018: </a:t>
            </a:r>
            <a:r>
              <a:rPr lang="en-ZA" sz="2000" dirty="0" smtClean="0"/>
              <a:t> </a:t>
            </a:r>
            <a:r>
              <a:rPr lang="en-ZA" sz="2000" b="1" dirty="0"/>
              <a:t>PROVISION OF BUSINESS FACILITATION SERVICES FOR SARS LEADERSHIP </a:t>
            </a:r>
          </a:p>
        </p:txBody>
      </p:sp>
      <p:sp>
        <p:nvSpPr>
          <p:cNvPr id="8" name="Subtitle 3"/>
          <p:cNvSpPr txBox="1">
            <a:spLocks/>
          </p:cNvSpPr>
          <p:nvPr/>
        </p:nvSpPr>
        <p:spPr bwMode="auto">
          <a:xfrm>
            <a:off x="1524002" y="2590496"/>
            <a:ext cx="6942082" cy="1015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07 September 2018, 10H00 </a:t>
            </a:r>
            <a:endParaRPr lang="en-ZA" sz="2000" b="1" kern="0" dirty="0">
              <a:solidFill>
                <a:schemeClr val="bg1"/>
              </a:solidFill>
              <a:cs typeface="Arial" charset="0"/>
            </a:endParaRPr>
          </a:p>
          <a:p>
            <a:pPr lvl="0" defTabSz="912813" eaLnBrk="0" hangingPunct="0">
              <a:lnSpc>
                <a:spcPct val="150000"/>
              </a:lnSpc>
              <a:buSzPct val="120000"/>
              <a:defRPr/>
            </a:pPr>
            <a:r>
              <a:rPr lang="en-ZA" sz="2000" b="1" kern="0" dirty="0">
                <a:solidFill>
                  <a:schemeClr val="bg1"/>
                </a:solidFill>
                <a:cs typeface="Arial" charset="0"/>
              </a:rPr>
              <a:t>Venue			</a:t>
            </a:r>
            <a:r>
              <a:rPr lang="en-ZA" sz="2000" b="1" kern="0" dirty="0" smtClean="0">
                <a:solidFill>
                  <a:schemeClr val="bg1"/>
                </a:solidFill>
                <a:cs typeface="Arial" charset="0"/>
              </a:rPr>
              <a:t>:Boardroom 2.2, Linton House</a:t>
            </a:r>
            <a:endParaRPr lang="en-ZA" sz="2000" b="1" kern="0" dirty="0">
              <a:solidFill>
                <a:schemeClr val="bg1"/>
              </a:solidFill>
              <a:cs typeface="Arial" charset="0"/>
            </a:endParaRPr>
          </a:p>
        </p:txBody>
      </p:sp>
      <p:sp>
        <p:nvSpPr>
          <p:cNvPr id="4" name="Footer Placeholder 3"/>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a:noFill/>
          <a:ln w="9525">
            <a:noFill/>
            <a:miter lim="800000"/>
            <a:headEnd/>
            <a:tailEnd/>
          </a:ln>
        </p:spPr>
        <p:txBody>
          <a:bodyPr vert="horz" wrap="square" lIns="360000" tIns="0" rIns="0" bIns="0" numCol="1" anchor="ctr" anchorCtr="0" compatLnSpc="1">
            <a:prstTxWarp prst="textNoShape">
              <a:avLst/>
            </a:prstTxWarp>
            <a:spAutoFit/>
          </a:bodyPr>
          <a:lstStyle/>
          <a:p>
            <a:pPr defTabSz="914400" eaLnBrk="1" hangingPunct="1"/>
            <a:r>
              <a:rPr lang="en-ZA" sz="2000" kern="1200" dirty="0">
                <a:effectLst>
                  <a:outerShdw blurRad="38100" dist="38100" dir="2700000" algn="tl">
                    <a:srgbClr val="000000">
                      <a:alpha val="43137"/>
                    </a:srgbClr>
                  </a:outerShdw>
                </a:effectLst>
              </a:rPr>
              <a:t>Technical Requirements</a:t>
            </a:r>
          </a:p>
        </p:txBody>
      </p:sp>
      <p:sp>
        <p:nvSpPr>
          <p:cNvPr id="3" name="Content Placeholder 2"/>
          <p:cNvSpPr>
            <a:spLocks noGrp="1"/>
          </p:cNvSpPr>
          <p:nvPr>
            <p:ph idx="1"/>
          </p:nvPr>
        </p:nvSpPr>
        <p:spPr>
          <a:xfrm>
            <a:off x="1" y="760094"/>
            <a:ext cx="9144000" cy="693010"/>
          </a:xfrm>
        </p:spPr>
        <p:txBody>
          <a:bodyPr/>
          <a:lstStyle/>
          <a:p>
            <a:pPr marL="180975" indent="-3175">
              <a:lnSpc>
                <a:spcPct val="150000"/>
              </a:lnSpc>
              <a:buNone/>
            </a:pPr>
            <a:r>
              <a:rPr lang="en-GB" b="1" kern="1200" dirty="0">
                <a:solidFill>
                  <a:schemeClr val="tx2"/>
                </a:solidFill>
                <a:latin typeface="Arial" charset="0"/>
              </a:rPr>
              <a:t>Bidders are required to </a:t>
            </a:r>
            <a:r>
              <a:rPr lang="en-ZA" b="1" kern="1200" dirty="0">
                <a:solidFill>
                  <a:schemeClr val="tx2"/>
                </a:solidFill>
                <a:latin typeface="Arial" charset="0"/>
              </a:rPr>
              <a:t>complete Annexure </a:t>
            </a:r>
            <a:r>
              <a:rPr lang="en-ZA" b="1" kern="1200" dirty="0" smtClean="0">
                <a:solidFill>
                  <a:schemeClr val="tx2"/>
                </a:solidFill>
                <a:latin typeface="Arial" charset="0"/>
              </a:rPr>
              <a:t>A1 </a:t>
            </a:r>
            <a:r>
              <a:rPr lang="en-ZA" b="1" kern="1200" dirty="0">
                <a:solidFill>
                  <a:schemeClr val="tx2"/>
                </a:solidFill>
                <a:latin typeface="Arial" charset="0"/>
              </a:rPr>
              <a:t>to assist the evaluators to locate technical responses</a:t>
            </a:r>
            <a:r>
              <a:rPr lang="en-ZA" b="1" kern="1200" dirty="0" smtClean="0">
                <a:solidFill>
                  <a:schemeClr val="tx2"/>
                </a:solidFill>
                <a:latin typeface="Arial" charset="0"/>
              </a:rPr>
              <a:t>.</a:t>
            </a:r>
            <a:endParaRPr lang="en-ZA" sz="14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a:defRPr/>
            </a:pPr>
            <a:fld id="{7ABC2798-EB18-44DC-8EE5-F31FF9AF6718}" type="slidenum">
              <a:rPr lang="en-ZA" smtClean="0"/>
              <a:pPr>
                <a:defRPr/>
              </a:pPr>
              <a:t>10</a:t>
            </a:fld>
            <a:endParaRPr lang="en-ZA" dirty="0"/>
          </a:p>
        </p:txBody>
      </p:sp>
      <p:sp>
        <p:nvSpPr>
          <p:cNvPr id="8"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10</a:t>
            </a:fld>
            <a:endParaRPr lang="en-ZA" dirty="0">
              <a:solidFill>
                <a:schemeClr val="tx1"/>
              </a:solidFill>
            </a:endParaRPr>
          </a:p>
        </p:txBody>
      </p:sp>
      <p:sp>
        <p:nvSpPr>
          <p:cNvPr id="11" name="Footer Placeholder 10"/>
          <p:cNvSpPr>
            <a:spLocks noGrp="1"/>
          </p:cNvSpPr>
          <p:nvPr>
            <p:ph type="ftr" sz="quarter" idx="10"/>
          </p:nvPr>
        </p:nvSpPr>
        <p:spPr/>
        <p:txBody>
          <a:bodyPr/>
          <a:lstStyle/>
          <a:p>
            <a:pPr>
              <a:defRPr/>
            </a:pPr>
            <a:endParaRPr lang="en-ZA" dirty="0"/>
          </a:p>
        </p:txBody>
      </p:sp>
      <p:pic>
        <p:nvPicPr>
          <p:cNvPr id="962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168" y="1544378"/>
            <a:ext cx="7767637" cy="4473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6711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11</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13</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248965" y="11076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36954915"/>
              </p:ext>
            </p:extLst>
          </p:nvPr>
        </p:nvGraphicFramePr>
        <p:xfrm>
          <a:off x="292648" y="2043641"/>
          <a:ext cx="6243161" cy="1548687"/>
        </p:xfrm>
        <a:graphic>
          <a:graphicData uri="http://schemas.openxmlformats.org/drawingml/2006/table">
            <a:tbl>
              <a:tblPr firstRow="1" bandRow="1">
                <a:tableStyleId>{5C22544A-7EE6-4342-B048-85BDC9FD1C3A}</a:tableStyleId>
              </a:tblPr>
              <a:tblGrid>
                <a:gridCol w="3738087"/>
                <a:gridCol w="2505074"/>
              </a:tblGrid>
              <a:tr h="415780">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1132907">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13258876"/>
              </p:ext>
            </p:extLst>
          </p:nvPr>
        </p:nvGraphicFramePr>
        <p:xfrm>
          <a:off x="1752273" y="2722509"/>
          <a:ext cx="1504950" cy="419100"/>
        </p:xfrm>
        <a:graphic>
          <a:graphicData uri="http://schemas.openxmlformats.org/presentationml/2006/ole">
            <mc:AlternateContent xmlns:mc="http://schemas.openxmlformats.org/markup-compatibility/2006">
              <mc:Choice xmlns:v="urn:schemas-microsoft-com:vml" Requires="v">
                <p:oleObj spid="_x0000_s94258" name="Equation" r:id="rId4" imgW="1511280" imgH="431640" progId="Equation.3">
                  <p:embed/>
                </p:oleObj>
              </mc:Choice>
              <mc:Fallback>
                <p:oleObj name="Equation" r:id="rId4" imgW="1511280" imgH="431640" progId="Equation.3">
                  <p:embed/>
                  <p:pic>
                    <p:nvPicPr>
                      <p:cNvPr id="0" name=""/>
                      <p:cNvPicPr>
                        <a:picLocks noChangeAspect="1" noChangeArrowheads="1"/>
                      </p:cNvPicPr>
                      <p:nvPr/>
                    </p:nvPicPr>
                    <p:blipFill>
                      <a:blip r:embed="rId5"/>
                      <a:srcRect/>
                      <a:stretch>
                        <a:fillRect/>
                      </a:stretch>
                    </p:blipFill>
                    <p:spPr bwMode="auto">
                      <a:xfrm>
                        <a:off x="1752273" y="2722509"/>
                        <a:ext cx="15049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92648" y="4041784"/>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4" name="Footer Placeholder 3"/>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3634354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sp>
        <p:nvSpPr>
          <p:cNvPr id="9" name="Rectangle 8"/>
          <p:cNvSpPr/>
          <p:nvPr/>
        </p:nvSpPr>
        <p:spPr>
          <a:xfrm>
            <a:off x="149542" y="839063"/>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2178953"/>
            <a:ext cx="8667750" cy="2031325"/>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are required to complete all line items on the Pricing template (Annexure B) under these headings:  </a:t>
            </a:r>
          </a:p>
          <a:p>
            <a:endParaRPr lang="en-ZA" sz="1400" dirty="0">
              <a:solidFill>
                <a:srgbClr val="003366"/>
              </a:solidFill>
              <a:ea typeface="Times New Roman" pitchFamily="18" charset="0"/>
              <a:cs typeface="Tahoma" pitchFamily="34" charset="0"/>
            </a:endParaRPr>
          </a:p>
          <a:p>
            <a:pPr marL="342900" indent="-342900">
              <a:buFontTx/>
              <a:buAutoNum type="arabicPeriod"/>
            </a:pPr>
            <a:r>
              <a:rPr lang="en-ZA" sz="1400" dirty="0" smtClean="0">
                <a:solidFill>
                  <a:srgbClr val="003366"/>
                </a:solidFill>
                <a:ea typeface="Times New Roman" pitchFamily="18" charset="0"/>
                <a:cs typeface="Tahoma" pitchFamily="34" charset="0"/>
              </a:rPr>
              <a:t>Programme </a:t>
            </a:r>
            <a:r>
              <a:rPr lang="en-ZA" sz="1400" dirty="0">
                <a:solidFill>
                  <a:srgbClr val="003366"/>
                </a:solidFill>
                <a:ea typeface="Times New Roman" pitchFamily="18" charset="0"/>
                <a:cs typeface="Tahoma" pitchFamily="34" charset="0"/>
              </a:rPr>
              <a:t>Planning			</a:t>
            </a:r>
          </a:p>
          <a:p>
            <a:pPr marL="342900" indent="-342900">
              <a:buFontTx/>
              <a:buAutoNum type="arabicPeriod"/>
            </a:pPr>
            <a:r>
              <a:rPr lang="en-ZA" sz="1400" dirty="0" smtClean="0">
                <a:solidFill>
                  <a:srgbClr val="003366"/>
                </a:solidFill>
                <a:ea typeface="Times New Roman" pitchFamily="18" charset="0"/>
                <a:cs typeface="Tahoma" pitchFamily="34" charset="0"/>
              </a:rPr>
              <a:t>EXCO </a:t>
            </a:r>
            <a:r>
              <a:rPr lang="en-ZA" sz="1400" dirty="0">
                <a:solidFill>
                  <a:srgbClr val="003366"/>
                </a:solidFill>
                <a:ea typeface="Times New Roman" pitchFamily="18" charset="0"/>
                <a:cs typeface="Tahoma" pitchFamily="34" charset="0"/>
              </a:rPr>
              <a:t>Leadership Alignment Sessions 			</a:t>
            </a:r>
          </a:p>
          <a:p>
            <a:pPr marL="342900" indent="-342900">
              <a:buFontTx/>
              <a:buAutoNum type="arabicPeriod"/>
            </a:pPr>
            <a:r>
              <a:rPr lang="en-ZA" sz="1400" dirty="0" smtClean="0">
                <a:solidFill>
                  <a:srgbClr val="003366"/>
                </a:solidFill>
                <a:ea typeface="Times New Roman" pitchFamily="18" charset="0"/>
                <a:cs typeface="Tahoma" pitchFamily="34" charset="0"/>
              </a:rPr>
              <a:t>National </a:t>
            </a:r>
            <a:r>
              <a:rPr lang="en-ZA" sz="1400" dirty="0">
                <a:solidFill>
                  <a:srgbClr val="003366"/>
                </a:solidFill>
                <a:ea typeface="Times New Roman" pitchFamily="18" charset="0"/>
                <a:cs typeface="Tahoma" pitchFamily="34" charset="0"/>
              </a:rPr>
              <a:t>Management Forum Workshops			</a:t>
            </a:r>
          </a:p>
          <a:p>
            <a:pPr marL="342900" indent="-342900">
              <a:buFontTx/>
              <a:buAutoNum type="arabicPeriod"/>
            </a:pPr>
            <a:r>
              <a:rPr lang="en-ZA" sz="1400" dirty="0" smtClean="0">
                <a:solidFill>
                  <a:srgbClr val="003366"/>
                </a:solidFill>
                <a:ea typeface="Times New Roman" pitchFamily="18" charset="0"/>
                <a:cs typeface="Tahoma" pitchFamily="34" charset="0"/>
              </a:rPr>
              <a:t>Data </a:t>
            </a:r>
            <a:r>
              <a:rPr lang="en-ZA" sz="1400" dirty="0">
                <a:solidFill>
                  <a:srgbClr val="003366"/>
                </a:solidFill>
                <a:ea typeface="Times New Roman" pitchFamily="18" charset="0"/>
                <a:cs typeface="Tahoma" pitchFamily="34" charset="0"/>
              </a:rPr>
              <a:t>analysis and reporting					</a:t>
            </a:r>
          </a:p>
          <a:p>
            <a:endParaRPr lang="en-ZA" sz="1400" dirty="0">
              <a:solidFill>
                <a:srgbClr val="003366"/>
              </a:solidFill>
              <a:ea typeface="Times New Roman" pitchFamily="18" charset="0"/>
              <a:cs typeface="Tahoma" pitchFamily="34" charset="0"/>
            </a:endParaRPr>
          </a:p>
          <a:p>
            <a:r>
              <a:rPr lang="en-ZA" sz="1400" dirty="0" smtClean="0">
                <a:solidFill>
                  <a:srgbClr val="003366"/>
                </a:solidFill>
                <a:ea typeface="Times New Roman" pitchFamily="18" charset="0"/>
                <a:cs typeface="Tahoma" pitchFamily="34" charset="0"/>
              </a:rPr>
              <a:t>Any </a:t>
            </a:r>
            <a:r>
              <a:rPr lang="en-ZA" sz="1400" dirty="0">
                <a:solidFill>
                  <a:srgbClr val="003366"/>
                </a:solidFill>
                <a:ea typeface="Times New Roman" pitchFamily="18" charset="0"/>
                <a:cs typeface="Tahoma" pitchFamily="34" charset="0"/>
              </a:rPr>
              <a:t>changes to the template or an </a:t>
            </a:r>
            <a:r>
              <a:rPr lang="en-ZA" sz="1400" u="sng" dirty="0">
                <a:solidFill>
                  <a:srgbClr val="003366"/>
                </a:solidFill>
                <a:ea typeface="Times New Roman" pitchFamily="18" charset="0"/>
                <a:cs typeface="Tahoma" pitchFamily="34" charset="0"/>
              </a:rPr>
              <a:t>incomplete template </a:t>
            </a:r>
            <a:r>
              <a:rPr lang="en-ZA" sz="1400" dirty="0">
                <a:solidFill>
                  <a:srgbClr val="003366"/>
                </a:solidFill>
                <a:ea typeface="Times New Roman" pitchFamily="18" charset="0"/>
                <a:cs typeface="Tahoma" pitchFamily="34" charset="0"/>
              </a:rPr>
              <a:t>may results in non-responsive bid</a:t>
            </a:r>
            <a:r>
              <a:rPr lang="en-ZA" sz="1400" dirty="0" smtClean="0">
                <a:solidFill>
                  <a:srgbClr val="000000"/>
                </a:solidFill>
              </a:rPr>
              <a:t>.</a:t>
            </a:r>
            <a:endParaRPr lang="en-ZA" sz="1400" dirty="0">
              <a:solidFill>
                <a:srgbClr val="000000"/>
              </a:solidFill>
            </a:endParaRPr>
          </a:p>
          <a:p>
            <a:pPr marL="342900" indent="-342900">
              <a:buFontTx/>
              <a:buAutoNum type="arabicPeriod"/>
            </a:pPr>
            <a:endParaRPr lang="en-ZA" sz="1400" dirty="0">
              <a:solidFill>
                <a:srgbClr val="003366"/>
              </a:solidFill>
              <a:ea typeface="Times New Roman" pitchFamily="18" charset="0"/>
              <a:cs typeface="Tahoma" pitchFamily="34" charset="0"/>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372653259"/>
              </p:ext>
            </p:extLst>
          </p:nvPr>
        </p:nvGraphicFramePr>
        <p:xfrm>
          <a:off x="425302" y="4680652"/>
          <a:ext cx="914400" cy="771525"/>
        </p:xfrm>
        <a:graphic>
          <a:graphicData uri="http://schemas.openxmlformats.org/presentationml/2006/ole">
            <mc:AlternateContent xmlns:mc="http://schemas.openxmlformats.org/markup-compatibility/2006">
              <mc:Choice xmlns:v="urn:schemas-microsoft-com:vml" Requires="v">
                <p:oleObj spid="_x0000_s95270"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25302" y="4680652"/>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 20 Points</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SBD 6.1 form to claim the Bidder’s B-BBEE preference points, failing which, the Bidder will be 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122825569"/>
              </p:ext>
            </p:extLst>
          </p:nvPr>
        </p:nvGraphicFramePr>
        <p:xfrm>
          <a:off x="176797" y="1974781"/>
          <a:ext cx="8782803" cy="1465263"/>
        </p:xfrm>
        <a:graphic>
          <a:graphicData uri="http://schemas.openxmlformats.org/drawingml/2006/table">
            <a:tbl>
              <a:tblPr firstRow="1" firstCol="1" bandRow="1">
                <a:tableStyleId>{5C22544A-7EE6-4342-B048-85BDC9FD1C3A}</a:tableStyleId>
              </a:tblPr>
              <a:tblGrid>
                <a:gridCol w="4994293"/>
                <a:gridCol w="3788510"/>
              </a:tblGrid>
              <a:tr h="459500">
                <a:tc>
                  <a:txBody>
                    <a:bodyPr/>
                    <a:lstStyle/>
                    <a:p>
                      <a:pPr algn="l">
                        <a:lnSpc>
                          <a:spcPct val="115000"/>
                        </a:lnSpc>
                        <a:spcBef>
                          <a:spcPts val="1200"/>
                        </a:spcBef>
                        <a:spcAft>
                          <a:spcPts val="0"/>
                        </a:spcAft>
                        <a:tabLst>
                          <a:tab pos="630555" algn="l"/>
                        </a:tabLst>
                      </a:pPr>
                      <a:r>
                        <a:rPr lang="en-ZA" sz="1600" kern="1600" dirty="0" smtClean="0">
                          <a:solidFill>
                            <a:schemeClr val="tx2"/>
                          </a:solidFill>
                          <a:effectLst/>
                        </a:rPr>
                        <a:t>ADJUDICATION CRITERIA</a:t>
                      </a:r>
                      <a:endParaRPr lang="en-ZA" sz="16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600" kern="1600" dirty="0" smtClean="0">
                          <a:solidFill>
                            <a:schemeClr val="tx2"/>
                          </a:solidFill>
                          <a:effectLst/>
                        </a:rPr>
                        <a:t>POINTS</a:t>
                      </a:r>
                      <a:endParaRPr lang="en-ZA" sz="16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800" b="0" kern="1600" dirty="0" smtClean="0">
                          <a:solidFill>
                            <a:schemeClr val="tx2"/>
                          </a:solidFill>
                          <a:effectLst/>
                        </a:rPr>
                        <a:t>A </a:t>
                      </a:r>
                      <a:r>
                        <a:rPr lang="en-ZA" sz="1800" b="0" kern="1600" dirty="0">
                          <a:solidFill>
                            <a:schemeClr val="tx2"/>
                          </a:solidFill>
                          <a:effectLst/>
                        </a:rPr>
                        <a:t>duly completed Preference Point Claim Form: SBD 6.1 and a </a:t>
                      </a:r>
                      <a:r>
                        <a:rPr lang="en-ZA" sz="1800" b="0" kern="1600" dirty="0" smtClean="0">
                          <a:solidFill>
                            <a:schemeClr val="tx2"/>
                          </a:solidFill>
                          <a:effectLst/>
                        </a:rPr>
                        <a:t>B-BBEE Certificate</a:t>
                      </a:r>
                      <a:r>
                        <a:rPr lang="en-ZA" sz="1800" b="0" kern="1600" dirty="0">
                          <a:solidFill>
                            <a:schemeClr val="tx2"/>
                          </a:solidFill>
                          <a:effectLst/>
                        </a:rPr>
                        <a:t>.</a:t>
                      </a:r>
                      <a:endParaRPr lang="en-ZA" sz="18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16</a:t>
            </a:fld>
            <a:endParaRPr lang="en-ZA" sz="1400" dirty="0">
              <a:solidFill>
                <a:srgbClr val="000000"/>
              </a:solidFill>
            </a:endParaRPr>
          </a:p>
        </p:txBody>
      </p:sp>
    </p:spTree>
    <p:extLst>
      <p:ext uri="{BB962C8B-B14F-4D97-AF65-F5344CB8AC3E}">
        <p14:creationId xmlns:p14="http://schemas.microsoft.com/office/powerpoint/2010/main" val="272242218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Mandatory and Points 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17</a:t>
            </a:fld>
            <a:endParaRPr lang="en-GB" smtClean="0"/>
          </a:p>
        </p:txBody>
      </p:sp>
      <p:graphicFrame>
        <p:nvGraphicFramePr>
          <p:cNvPr id="34818" name="Object 2"/>
          <p:cNvGraphicFramePr>
            <a:graphicFrameLocks noChangeAspect="1"/>
          </p:cNvGraphicFramePr>
          <p:nvPr>
            <p:extLst>
              <p:ext uri="{D42A27DB-BD31-4B8C-83A1-F6EECF244321}">
                <p14:modId xmlns:p14="http://schemas.microsoft.com/office/powerpoint/2010/main" val="2667373339"/>
              </p:ext>
            </p:extLst>
          </p:nvPr>
        </p:nvGraphicFramePr>
        <p:xfrm>
          <a:off x="439959" y="903788"/>
          <a:ext cx="7240587" cy="4678306"/>
        </p:xfrm>
        <a:graphic>
          <a:graphicData uri="http://schemas.openxmlformats.org/presentationml/2006/ole">
            <mc:AlternateContent xmlns:mc="http://schemas.openxmlformats.org/markup-compatibility/2006">
              <mc:Choice xmlns:v="urn:schemas-microsoft-com:vml" Requires="v">
                <p:oleObj spid="_x0000_s91188" name="Document" r:id="rId4" imgW="6137927" imgH="4257982" progId="Word.Document.12">
                  <p:embed/>
                </p:oleObj>
              </mc:Choice>
              <mc:Fallback>
                <p:oleObj name="Document" r:id="rId4" imgW="6137927" imgH="4257982" progId="Word.Document.12">
                  <p:embed/>
                  <p:pic>
                    <p:nvPicPr>
                      <p:cNvPr id="0" name=""/>
                      <p:cNvPicPr>
                        <a:picLocks noChangeAspect="1" noChangeArrowheads="1"/>
                      </p:cNvPicPr>
                      <p:nvPr/>
                    </p:nvPicPr>
                    <p:blipFill>
                      <a:blip r:embed="rId5"/>
                      <a:srcRect/>
                      <a:stretch>
                        <a:fillRect/>
                      </a:stretch>
                    </p:blipFill>
                    <p:spPr bwMode="auto">
                      <a:xfrm>
                        <a:off x="439959" y="903788"/>
                        <a:ext cx="7240587" cy="4678306"/>
                      </a:xfrm>
                      <a:prstGeom prst="rect">
                        <a:avLst/>
                      </a:prstGeom>
                      <a:noFill/>
                      <a:ln>
                        <a:noFill/>
                      </a:ln>
                      <a:effectLst/>
                      <a:extLst/>
                    </p:spPr>
                  </p:pic>
                </p:oleObj>
              </mc:Fallback>
            </mc:AlternateContent>
          </a:graphicData>
        </a:graphic>
      </p:graphicFrame>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17</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
        <p:nvSpPr>
          <p:cNvPr id="3" name="Rectangle 2"/>
          <p:cNvSpPr/>
          <p:nvPr/>
        </p:nvSpPr>
        <p:spPr>
          <a:xfrm>
            <a:off x="308344" y="5392408"/>
            <a:ext cx="8378456" cy="584775"/>
          </a:xfrm>
          <a:prstGeom prst="rect">
            <a:avLst/>
          </a:prstGeom>
        </p:spPr>
        <p:txBody>
          <a:bodyPr wrap="square">
            <a:spAutoFit/>
          </a:bodyPr>
          <a:lstStyle/>
          <a:p>
            <a:pPr algn="just"/>
            <a:r>
              <a:rPr lang="en-ZA" sz="1600" dirty="0" smtClean="0">
                <a:solidFill>
                  <a:srgbClr val="003366"/>
                </a:solidFill>
                <a:ea typeface="Times New Roman" pitchFamily="18" charset="0"/>
                <a:cs typeface="Tahoma" pitchFamily="34" charset="0"/>
              </a:rPr>
              <a:t>Bidders are required to submit </a:t>
            </a:r>
            <a:r>
              <a:rPr lang="en-ZA" sz="1600" dirty="0">
                <a:solidFill>
                  <a:srgbClr val="003366"/>
                </a:solidFill>
                <a:ea typeface="Times New Roman" pitchFamily="18" charset="0"/>
                <a:cs typeface="Tahoma" pitchFamily="34" charset="0"/>
              </a:rPr>
              <a:t>a valid B-BBEE certificate or sworn </a:t>
            </a:r>
            <a:r>
              <a:rPr lang="en-ZA" sz="1600" dirty="0" smtClean="0">
                <a:solidFill>
                  <a:srgbClr val="003366"/>
                </a:solidFill>
                <a:ea typeface="Times New Roman" pitchFamily="18" charset="0"/>
                <a:cs typeface="Tahoma" pitchFamily="34" charset="0"/>
              </a:rPr>
              <a:t>affidavit </a:t>
            </a:r>
            <a:r>
              <a:rPr lang="en-ZA" sz="1600" dirty="0">
                <a:solidFill>
                  <a:srgbClr val="003366"/>
                </a:solidFill>
                <a:ea typeface="Times New Roman" pitchFamily="18" charset="0"/>
                <a:cs typeface="Tahoma" pitchFamily="34" charset="0"/>
              </a:rPr>
              <a:t>with minimum B-BBEE status </a:t>
            </a:r>
            <a:r>
              <a:rPr lang="en-ZA" sz="1600" b="1" dirty="0">
                <a:solidFill>
                  <a:srgbClr val="003366"/>
                </a:solidFill>
                <a:ea typeface="Times New Roman" pitchFamily="18" charset="0"/>
                <a:cs typeface="Tahoma" pitchFamily="34" charset="0"/>
              </a:rPr>
              <a:t>level </a:t>
            </a:r>
            <a:r>
              <a:rPr lang="en-ZA" sz="1600" b="1" dirty="0" smtClean="0">
                <a:solidFill>
                  <a:srgbClr val="003366"/>
                </a:solidFill>
                <a:ea typeface="Times New Roman" pitchFamily="18" charset="0"/>
                <a:cs typeface="Tahoma" pitchFamily="34" charset="0"/>
              </a:rPr>
              <a:t>3</a:t>
            </a:r>
            <a:r>
              <a:rPr lang="en-ZA" sz="1600" dirty="0" smtClean="0">
                <a:solidFill>
                  <a:srgbClr val="003366"/>
                </a:solidFill>
                <a:ea typeface="Times New Roman" pitchFamily="18" charset="0"/>
                <a:cs typeface="Tahoma" pitchFamily="34" charset="0"/>
              </a:rPr>
              <a:t>. </a:t>
            </a:r>
            <a:r>
              <a:rPr lang="x-none" sz="1600" smtClean="0">
                <a:solidFill>
                  <a:srgbClr val="003366"/>
                </a:solidFill>
                <a:ea typeface="Times New Roman" pitchFamily="18" charset="0"/>
                <a:cs typeface="Tahoma" pitchFamily="34" charset="0"/>
              </a:rPr>
              <a:t>Failure </a:t>
            </a:r>
            <a:r>
              <a:rPr lang="x-none" sz="1600">
                <a:solidFill>
                  <a:srgbClr val="003366"/>
                </a:solidFill>
                <a:ea typeface="Times New Roman" pitchFamily="18" charset="0"/>
                <a:cs typeface="Tahoma" pitchFamily="34" charset="0"/>
              </a:rPr>
              <a:t>to submit the required </a:t>
            </a:r>
            <a:r>
              <a:rPr lang="en-ZA" sz="1600" dirty="0" smtClean="0">
                <a:solidFill>
                  <a:srgbClr val="003366"/>
                </a:solidFill>
                <a:ea typeface="Times New Roman" pitchFamily="18" charset="0"/>
                <a:cs typeface="Tahoma" pitchFamily="34" charset="0"/>
              </a:rPr>
              <a:t>document will lead to disqualification.</a:t>
            </a:r>
            <a:endParaRPr lang="en-ZA" sz="1600" dirty="0"/>
          </a:p>
        </p:txBody>
      </p:sp>
    </p:spTree>
    <p:extLst>
      <p:ext uri="{BB962C8B-B14F-4D97-AF65-F5344CB8AC3E}">
        <p14:creationId xmlns:p14="http://schemas.microsoft.com/office/powerpoint/2010/main" val="973144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890484"/>
            <a:ext cx="8890296" cy="543225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73866048"/>
              </p:ext>
            </p:extLst>
          </p:nvPr>
        </p:nvGraphicFramePr>
        <p:xfrm>
          <a:off x="155955" y="2060848"/>
          <a:ext cx="8793393" cy="3714069"/>
        </p:xfrm>
        <a:graphic>
          <a:graphicData uri="http://schemas.openxmlformats.org/drawingml/2006/table">
            <a:tbl>
              <a:tblPr firstRow="1" firstCol="1" bandRow="1">
                <a:tableStyleId>{5C22544A-7EE6-4342-B048-85BDC9FD1C3A}</a:tableStyleId>
              </a:tblPr>
              <a:tblGrid>
                <a:gridCol w="1664601"/>
                <a:gridCol w="2570963"/>
                <a:gridCol w="4557829"/>
              </a:tblGrid>
              <a:tr h="482655">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marL="0" marR="0" indent="0" algn="just" defTabSz="914400" rtl="0" eaLnBrk="1" fontAlgn="auto" latinLnBrk="0" hangingPunct="1">
                        <a:lnSpc>
                          <a:spcPct val="115000"/>
                        </a:lnSpc>
                        <a:spcBef>
                          <a:spcPts val="0"/>
                        </a:spcBef>
                        <a:spcAft>
                          <a:spcPts val="0"/>
                        </a:spcAft>
                        <a:buClrTx/>
                        <a:buSzTx/>
                        <a:buFontTx/>
                        <a:buNone/>
                        <a:tabLst/>
                        <a:defRPr/>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r>
                        <a:rPr lang="en-ZA" sz="1200" kern="1200" dirty="0" smtClean="0">
                          <a:solidFill>
                            <a:schemeClr val="folHlink"/>
                          </a:solidFill>
                          <a:latin typeface="Arial" charset="0"/>
                          <a:ea typeface="Times New Roman" pitchFamily="18" charset="0"/>
                          <a:cs typeface="Tahoma" pitchFamily="34" charset="0"/>
                        </a:rPr>
                        <a:t>.</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18</a:t>
            </a:fld>
            <a:endParaRPr lang="en-ZA" sz="1200" dirty="0">
              <a:solidFill>
                <a:srgbClr val="000000"/>
              </a:solidFill>
            </a:endParaRPr>
          </a:p>
        </p:txBody>
      </p:sp>
    </p:spTree>
    <p:extLst>
      <p:ext uri="{BB962C8B-B14F-4D97-AF65-F5344CB8AC3E}">
        <p14:creationId xmlns:p14="http://schemas.microsoft.com/office/powerpoint/2010/main" val="5897824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2916" y="233887"/>
            <a:ext cx="8853854" cy="837152"/>
          </a:xfrm>
        </p:spPr>
        <p:txBody>
          <a:bodyPr/>
          <a:lstStyle/>
          <a:p>
            <a:r>
              <a:rPr lang="en-ZA" sz="2000" dirty="0"/>
              <a:t>Use and acceptance of Affidavits</a:t>
            </a:r>
            <a:r>
              <a:rPr lang="en-ZA" dirty="0"/>
              <a:t/>
            </a:r>
            <a:br>
              <a:rPr lang="en-ZA" dirty="0"/>
            </a:br>
            <a:endParaRPr lang="en-ZA" dirty="0"/>
          </a:p>
        </p:txBody>
      </p:sp>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lgn="just"/>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pPr algn="just"/>
            <a:endParaRPr lang="en-ZA" sz="2000" dirty="0" smtClean="0">
              <a:solidFill>
                <a:schemeClr val="tx2"/>
              </a:solidFill>
            </a:endParaRPr>
          </a:p>
          <a:p>
            <a:pPr algn="just"/>
            <a:endParaRPr lang="en-ZA" sz="2000" dirty="0">
              <a:solidFill>
                <a:schemeClr val="tx2"/>
              </a:solidFill>
            </a:endParaRPr>
          </a:p>
          <a:p>
            <a:pPr algn="just"/>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pPr algn="just"/>
            <a:endParaRPr lang="en-ZA" dirty="0" smtClean="0">
              <a:solidFill>
                <a:schemeClr val="tx2"/>
              </a:solidFill>
            </a:endParaRPr>
          </a:p>
          <a:p>
            <a:pPr algn="just"/>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19</a:t>
            </a:fld>
            <a:endParaRPr lang="en-ZA" sz="1200" dirty="0">
              <a:solidFill>
                <a:srgbClr val="000000"/>
              </a:solidFill>
            </a:endParaRPr>
          </a:p>
        </p:txBody>
      </p:sp>
    </p:spTree>
    <p:extLst>
      <p:ext uri="{BB962C8B-B14F-4D97-AF65-F5344CB8AC3E}">
        <p14:creationId xmlns:p14="http://schemas.microsoft.com/office/powerpoint/2010/main" val="2640907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20</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104423291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3230"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20</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717528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21</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421147956"/>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2212"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a:t>
            </a:r>
            <a:r>
              <a:rPr lang="en-ZA" sz="2000" b="1" dirty="0" smtClean="0">
                <a:solidFill>
                  <a:srgbClr val="FFFFFF"/>
                </a:solidFill>
                <a:effectLst>
                  <a:outerShdw blurRad="38100" dist="38100" dir="2700000" algn="tl">
                    <a:srgbClr val="000000">
                      <a:alpha val="43137"/>
                    </a:srgbClr>
                  </a:outerShdw>
                </a:effectLst>
              </a:rPr>
              <a:t>SBD continued…..</a:t>
            </a:r>
            <a:endParaRPr lang="en-ZA" sz="2000" b="1" dirty="0">
              <a:solidFill>
                <a:srgbClr val="FFFFFF"/>
              </a:solidFill>
              <a:effectLst>
                <a:outerShdw blurRad="38100" dist="38100" dir="2700000" algn="tl">
                  <a:srgbClr val="000000">
                    <a:alpha val="43137"/>
                  </a:srgbClr>
                </a:outerShdw>
              </a:effectLst>
            </a:endParaRP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0773978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9" y="864977"/>
            <a:ext cx="8799635" cy="5062924"/>
          </a:xfrm>
        </p:spPr>
        <p:txBody>
          <a:bodyPr/>
          <a:lstStyle/>
          <a:p>
            <a:pPr marL="0" indent="0">
              <a:buNone/>
            </a:pPr>
            <a:endParaRPr lang="en-ZA" kern="1200" dirty="0" smtClean="0">
              <a:solidFill>
                <a:schemeClr val="folHlink"/>
              </a:solidFill>
              <a:latin typeface="Arial" charset="0"/>
              <a:ea typeface="Times New Roman" pitchFamily="18" charset="0"/>
              <a:cs typeface="Tahoma" pitchFamily="34" charset="0"/>
            </a:endParaRPr>
          </a:p>
          <a:p>
            <a:pPr marL="1588" lvl="1" indent="0" algn="just">
              <a:buNone/>
            </a:pPr>
            <a:r>
              <a:rPr lang="x-none" sz="2000" kern="1200">
                <a:solidFill>
                  <a:schemeClr val="folHlink"/>
                </a:solidFill>
                <a:latin typeface="Arial" charset="0"/>
                <a:ea typeface="Times New Roman" pitchFamily="18" charset="0"/>
                <a:cs typeface="Tahoma" pitchFamily="34" charset="0"/>
              </a:rPr>
              <a:t>Sub-contracting</a:t>
            </a:r>
            <a:endParaRPr lang="en-ZA" sz="20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algn="just"/>
            <a:r>
              <a:rPr lang="x-none" kern="1200">
                <a:solidFill>
                  <a:schemeClr val="folHlink"/>
                </a:solidFill>
                <a:latin typeface="Arial" charset="0"/>
                <a:ea typeface="Times New Roman" pitchFamily="18" charset="0"/>
                <a:cs typeface="Tahoma" pitchFamily="34" charset="0"/>
              </a:rPr>
              <a:t>Bidders who want to claim preference points will have to comply fully with regulations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 of </a:t>
            </a:r>
            <a:r>
              <a:rPr lang="x-none" kern="1200">
                <a:solidFill>
                  <a:schemeClr val="folHlink"/>
                </a:solidFill>
                <a:latin typeface="Arial" charset="0"/>
                <a:ea typeface="Times New Roman" pitchFamily="18" charset="0"/>
                <a:cs typeface="Tahoma" pitchFamily="34" charset="0"/>
              </a:rPr>
              <a:t>the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referential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rocurement </a:t>
            </a:r>
            <a:r>
              <a:rPr lang="en-ZA" kern="1200" dirty="0">
                <a:solidFill>
                  <a:schemeClr val="folHlink"/>
                </a:solidFill>
                <a:latin typeface="Arial" charset="0"/>
                <a:ea typeface="Times New Roman" pitchFamily="18" charset="0"/>
                <a:cs typeface="Tahoma" pitchFamily="34" charset="0"/>
              </a:rPr>
              <a:t>R</a:t>
            </a:r>
            <a:r>
              <a:rPr lang="x-none" kern="1200">
                <a:solidFill>
                  <a:schemeClr val="folHlink"/>
                </a:solidFill>
                <a:latin typeface="Arial" charset="0"/>
                <a:ea typeface="Times New Roman" pitchFamily="18" charset="0"/>
                <a:cs typeface="Tahoma" pitchFamily="34" charset="0"/>
              </a:rPr>
              <a:t>egulations, </a:t>
            </a:r>
            <a:r>
              <a:rPr lang="x-none" kern="1200" smtClean="0">
                <a:solidFill>
                  <a:schemeClr val="folHlink"/>
                </a:solidFill>
                <a:latin typeface="Arial" charset="0"/>
                <a:ea typeface="Times New Roman" pitchFamily="18" charset="0"/>
                <a:cs typeface="Tahoma" pitchFamily="34" charset="0"/>
              </a:rPr>
              <a:t>201</a:t>
            </a:r>
            <a:r>
              <a:rPr lang="en-ZA" kern="1200" dirty="0" smtClean="0">
                <a:solidFill>
                  <a:schemeClr val="folHlink"/>
                </a:solidFill>
                <a:latin typeface="Arial" charset="0"/>
                <a:ea typeface="Times New Roman" pitchFamily="18" charset="0"/>
                <a:cs typeface="Tahoma" pitchFamily="34" charset="0"/>
              </a:rPr>
              <a:t>7</a:t>
            </a:r>
            <a:r>
              <a:rPr lang="x-none" kern="1200" smtClean="0">
                <a:solidFill>
                  <a:schemeClr val="folHlink"/>
                </a:solidFill>
                <a:latin typeface="Arial" charset="0"/>
                <a:ea typeface="Times New Roman" pitchFamily="18" charset="0"/>
                <a:cs typeface="Tahoma" pitchFamily="34" charset="0"/>
              </a:rPr>
              <a:t> </a:t>
            </a:r>
            <a:r>
              <a:rPr lang="x-none" kern="1200">
                <a:solidFill>
                  <a:schemeClr val="folHlink"/>
                </a:solidFill>
                <a:latin typeface="Arial" charset="0"/>
                <a:ea typeface="Times New Roman" pitchFamily="18" charset="0"/>
                <a:cs typeface="Tahoma" pitchFamily="34" charset="0"/>
              </a:rPr>
              <a:t>with regard to </a:t>
            </a:r>
            <a:r>
              <a:rPr lang="x-none" kern="1200" smtClean="0">
                <a:solidFill>
                  <a:schemeClr val="folHlink"/>
                </a:solidFill>
                <a:latin typeface="Arial" charset="0"/>
                <a:ea typeface="Times New Roman" pitchFamily="18" charset="0"/>
                <a:cs typeface="Tahoma" pitchFamily="34" charset="0"/>
              </a:rPr>
              <a:t>sub</a:t>
            </a:r>
            <a:r>
              <a:rPr lang="en-ZA" kern="1200" dirty="0" smtClean="0">
                <a:solidFill>
                  <a:schemeClr val="folHlink"/>
                </a:solidFill>
                <a:latin typeface="Arial" charset="0"/>
                <a:ea typeface="Times New Roman" pitchFamily="18" charset="0"/>
                <a:cs typeface="Tahoma" pitchFamily="34" charset="0"/>
              </a:rPr>
              <a:t>-</a:t>
            </a:r>
            <a:r>
              <a:rPr lang="x-none" kern="1200" smtClean="0">
                <a:solidFill>
                  <a:schemeClr val="folHlink"/>
                </a:solidFill>
                <a:latin typeface="Arial" charset="0"/>
                <a:ea typeface="Times New Roman" pitchFamily="18" charset="0"/>
                <a:cs typeface="Tahoma" pitchFamily="34" charset="0"/>
              </a:rPr>
              <a:t>contracting</a:t>
            </a:r>
            <a:r>
              <a:rPr lang="en-ZA" kern="1200" dirty="0">
                <a:solidFill>
                  <a:schemeClr val="folHlink"/>
                </a:solidFill>
                <a:latin typeface="Arial" charset="0"/>
                <a:ea typeface="Times New Roman" pitchFamily="18" charset="0"/>
                <a:cs typeface="Tahoma" pitchFamily="34" charset="0"/>
              </a:rPr>
              <a:t>:</a:t>
            </a:r>
          </a:p>
          <a:p>
            <a:pPr marL="0" indent="0">
              <a:buNone/>
            </a:pPr>
            <a:endParaRPr lang="en-ZA" kern="1200" dirty="0">
              <a:solidFill>
                <a:schemeClr val="folHlink"/>
              </a:solidFill>
              <a:latin typeface="Arial" charset="0"/>
              <a:ea typeface="Times New Roman" pitchFamily="18" charset="0"/>
              <a:cs typeface="Tahoma" pitchFamily="34" charset="0"/>
            </a:endParaRPr>
          </a:p>
          <a:p>
            <a:pPr marL="0" indent="0">
              <a:buNone/>
            </a:pPr>
            <a:r>
              <a:rPr lang="x-none" kern="1200" smtClean="0">
                <a:solidFill>
                  <a:schemeClr val="folHlink"/>
                </a:solidFill>
                <a:latin typeface="Arial" charset="0"/>
                <a:ea typeface="Times New Roman" pitchFamily="18" charset="0"/>
                <a:cs typeface="Tahoma" pitchFamily="34" charset="0"/>
              </a:rPr>
              <a:t>Regulation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a:t>
            </a:r>
            <a:r>
              <a:rPr lang="en-ZA" kern="1200" dirty="0" smtClean="0">
                <a:solidFill>
                  <a:schemeClr val="folHlink"/>
                </a:solidFill>
                <a:latin typeface="Arial" charset="0"/>
                <a:ea typeface="Times New Roman" pitchFamily="18" charset="0"/>
                <a:cs typeface="Tahoma" pitchFamily="34" charset="0"/>
              </a:rPr>
              <a:t>3</a:t>
            </a:r>
            <a:r>
              <a:rPr lang="x-none" kern="1200" smtClean="0">
                <a:solidFill>
                  <a:schemeClr val="folHlink"/>
                </a:solidFill>
                <a:latin typeface="Arial" charset="0"/>
                <a:ea typeface="Times New Roman" pitchFamily="18" charset="0"/>
                <a:cs typeface="Tahoma" pitchFamily="34" charset="0"/>
              </a:rPr>
              <a:t>) </a:t>
            </a:r>
            <a:endParaRPr lang="en-ZA" kern="1200" dirty="0" smtClean="0">
              <a:solidFill>
                <a:schemeClr val="folHlink"/>
              </a:solidFill>
              <a:latin typeface="Arial" charset="0"/>
              <a:ea typeface="Times New Roman" pitchFamily="18" charset="0"/>
              <a:cs typeface="Tahoma" pitchFamily="34" charset="0"/>
            </a:endParaRPr>
          </a:p>
          <a:p>
            <a:pPr marL="0" indent="0">
              <a:buNone/>
            </a:pPr>
            <a:endParaRPr lang="en-ZA"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r>
              <a:rPr lang="x-none" kern="1200" smtClean="0">
                <a:solidFill>
                  <a:schemeClr val="folHlink"/>
                </a:solidFill>
                <a:latin typeface="Arial" charset="0"/>
                <a:ea typeface="Times New Roman" pitchFamily="18" charset="0"/>
                <a:cs typeface="Tahoma" pitchFamily="34" charset="0"/>
              </a:rPr>
              <a:t>.</a:t>
            </a:r>
            <a:endParaRPr lang="en-ZA" kern="1200" dirty="0" smtClean="0">
              <a:solidFill>
                <a:schemeClr val="folHlink"/>
              </a:solidFill>
              <a:latin typeface="Arial" charset="0"/>
              <a:ea typeface="Times New Roman" pitchFamily="18" charset="0"/>
              <a:cs typeface="Tahoma" pitchFamily="34" charset="0"/>
            </a:endParaRPr>
          </a:p>
          <a:p>
            <a:pPr marL="0" indent="0" algn="just">
              <a:buNone/>
            </a:pPr>
            <a:endParaRPr lang="en-ZA" kern="1200" dirty="0" smtClean="0">
              <a:solidFill>
                <a:schemeClr val="folHlink"/>
              </a:solidFill>
              <a:latin typeface="Arial" charset="0"/>
              <a:ea typeface="Times New Roman" pitchFamily="18" charset="0"/>
              <a:cs typeface="Tahoma" pitchFamily="34" charset="0"/>
            </a:endParaRPr>
          </a:p>
          <a:p>
            <a:pPr marL="0" indent="0" algn="just">
              <a:buNone/>
            </a:pPr>
            <a:r>
              <a:rPr lang="en-ZA" kern="1200" dirty="0" smtClean="0">
                <a:solidFill>
                  <a:schemeClr val="folHlink"/>
                </a:solidFill>
                <a:latin typeface="Arial" charset="0"/>
                <a:ea typeface="Times New Roman" pitchFamily="18" charset="0"/>
                <a:cs typeface="Tahoma" pitchFamily="34" charset="0"/>
              </a:rPr>
              <a:t>Regulation 9 (1)</a:t>
            </a:r>
          </a:p>
          <a:p>
            <a:pPr algn="just"/>
            <a:endParaRPr lang="en-ZA" kern="1200" dirty="0" smtClean="0">
              <a:solidFill>
                <a:schemeClr val="folHlink"/>
              </a:solidFill>
              <a:latin typeface="Arial" charset="0"/>
              <a:ea typeface="Times New Roman" pitchFamily="18" charset="0"/>
              <a:cs typeface="Tahoma" pitchFamily="34" charset="0"/>
            </a:endParaRPr>
          </a:p>
          <a:p>
            <a:pPr algn="just"/>
            <a:r>
              <a:rPr lang="en-ZA" kern="1200" dirty="0" smtClean="0">
                <a:solidFill>
                  <a:schemeClr val="folHlink"/>
                </a:solidFill>
                <a:latin typeface="Arial" charset="0"/>
                <a:ea typeface="Times New Roman" pitchFamily="18" charset="0"/>
                <a:cs typeface="Tahoma" pitchFamily="34" charset="0"/>
              </a:rPr>
              <a:t>For a contract above R30 million, an organ of state must apply subcontracting to advance designated groups</a:t>
            </a:r>
          </a:p>
          <a:p>
            <a:pPr algn="just"/>
            <a:endParaRPr lang="en-ZA"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endParaRPr lang="en-ZA"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72917" y="338752"/>
            <a:ext cx="8853854" cy="261610"/>
          </a:xfrm>
        </p:spPr>
        <p:txBody>
          <a:bodyPr/>
          <a:lstStyle/>
          <a:p>
            <a:r>
              <a:rPr lang="en-ZA" sz="2000" dirty="0" smtClean="0"/>
              <a:t>Sub-contracting</a:t>
            </a:r>
            <a:endParaRPr lang="en-ZA" sz="2000" dirty="0"/>
          </a:p>
        </p:txBody>
      </p:sp>
      <p:sp>
        <p:nvSpPr>
          <p:cNvPr id="5" name="Slide Number Placeholder 2"/>
          <p:cNvSpPr txBox="1">
            <a:spLocks/>
          </p:cNvSpPr>
          <p:nvPr/>
        </p:nvSpPr>
        <p:spPr>
          <a:xfrm flipH="1">
            <a:off x="7430813" y="6521779"/>
            <a:ext cx="50449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22</a:t>
            </a:fld>
            <a:endParaRPr lang="en-ZA" sz="1200" dirty="0">
              <a:solidFill>
                <a:srgbClr val="000000"/>
              </a:solidFill>
            </a:endParaRPr>
          </a:p>
        </p:txBody>
      </p:sp>
    </p:spTree>
    <p:extLst>
      <p:ext uri="{BB962C8B-B14F-4D97-AF65-F5344CB8AC3E}">
        <p14:creationId xmlns:p14="http://schemas.microsoft.com/office/powerpoint/2010/main" val="20640071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7957" y="1087398"/>
            <a:ext cx="8799635" cy="5109091"/>
          </a:xfrm>
        </p:spPr>
        <p:txBody>
          <a:bodyPr/>
          <a:lstStyle/>
          <a:p>
            <a:pPr marL="0" lvl="1" indent="0" algn="just">
              <a:buClrTx/>
              <a:buNone/>
            </a:pPr>
            <a:r>
              <a:rPr lang="en-ZA" sz="2000" b="1" kern="1200" dirty="0">
                <a:solidFill>
                  <a:schemeClr val="folHlink"/>
                </a:solidFill>
                <a:latin typeface="Arial" charset="0"/>
                <a:ea typeface="Times New Roman" pitchFamily="18" charset="0"/>
                <a:cs typeface="Tahoma" pitchFamily="34" charset="0"/>
              </a:rPr>
              <a:t>Proof of Existence:  </a:t>
            </a:r>
            <a:r>
              <a:rPr lang="x-none" sz="2000" b="1" kern="1200">
                <a:solidFill>
                  <a:schemeClr val="folHlink"/>
                </a:solidFill>
                <a:latin typeface="Arial" charset="0"/>
                <a:ea typeface="Times New Roman" pitchFamily="18" charset="0"/>
                <a:cs typeface="Tahoma" pitchFamily="34" charset="0"/>
              </a:rPr>
              <a:t>Joint Ventures and/or Sub-Contracting</a:t>
            </a:r>
            <a:endParaRPr lang="en-ZA" sz="2000" b="1" kern="1200" dirty="0">
              <a:solidFill>
                <a:schemeClr val="folHlink"/>
              </a:solidFill>
              <a:latin typeface="Arial" charset="0"/>
              <a:ea typeface="Times New Roman" pitchFamily="18" charset="0"/>
              <a:cs typeface="Tahoma" pitchFamily="34" charset="0"/>
            </a:endParaRPr>
          </a:p>
          <a:p>
            <a:pPr algn="just"/>
            <a:endParaRPr lang="en-ZA"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The joint venture and/or sub-contracting agreements must clearly set out the roles and responsibilities of the primary Bidder and the joint venture and/or sub-contracting party. The agreement must also clearly identify the primary Bidder, who shall be given the power of attorney to bind the other party/parties in respect of matters pertaining to the joint venture and/or sub-contracting arrangement</a:t>
            </a:r>
            <a:r>
              <a:rPr lang="x-none" sz="1800"/>
              <a:t>. </a:t>
            </a:r>
            <a:endParaRPr lang="en-ZA" kern="1200" dirty="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x-none" sz="2000" b="1" kern="1200" smtClean="0">
                <a:solidFill>
                  <a:schemeClr val="folHlink"/>
                </a:solidFill>
                <a:latin typeface="Arial" charset="0"/>
                <a:ea typeface="Times New Roman" pitchFamily="18" charset="0"/>
                <a:cs typeface="Tahoma" pitchFamily="34" charset="0"/>
              </a:rPr>
              <a:t>Joint </a:t>
            </a:r>
            <a:r>
              <a:rPr lang="x-none" sz="2000" b="1" kern="1200">
                <a:solidFill>
                  <a:schemeClr val="folHlink"/>
                </a:solidFill>
                <a:latin typeface="Arial" charset="0"/>
                <a:ea typeface="Times New Roman" pitchFamily="18" charset="0"/>
                <a:cs typeface="Tahoma" pitchFamily="34" charset="0"/>
              </a:rPr>
              <a:t>Ventures and </a:t>
            </a:r>
            <a:r>
              <a:rPr lang="x-none" sz="2000" b="1" kern="1200" smtClean="0">
                <a:solidFill>
                  <a:schemeClr val="folHlink"/>
                </a:solidFill>
                <a:latin typeface="Arial" charset="0"/>
                <a:ea typeface="Times New Roman" pitchFamily="18" charset="0"/>
                <a:cs typeface="Tahoma" pitchFamily="34" charset="0"/>
              </a:rPr>
              <a:t>Consortiums</a:t>
            </a:r>
            <a:endParaRPr lang="en-ZA" sz="20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latin typeface="Arial" charset="0"/>
              <a:ea typeface="Times New Roman" pitchFamily="18" charset="0"/>
              <a:cs typeface="Tahoma" pitchFamily="34" charset="0"/>
            </a:endParaRPr>
          </a:p>
          <a:p>
            <a:pPr marL="0" indent="0" algn="just">
              <a:buNone/>
            </a:pPr>
            <a:endParaRPr lang="en-ZA" dirty="0"/>
          </a:p>
        </p:txBody>
      </p:sp>
      <p:sp>
        <p:nvSpPr>
          <p:cNvPr id="3" name="Title 2"/>
          <p:cNvSpPr>
            <a:spLocks noGrp="1"/>
          </p:cNvSpPr>
          <p:nvPr>
            <p:ph type="title"/>
          </p:nvPr>
        </p:nvSpPr>
        <p:spPr>
          <a:xfrm>
            <a:off x="172917" y="221364"/>
            <a:ext cx="8853854" cy="261610"/>
          </a:xfrm>
        </p:spPr>
        <p:txBody>
          <a:bodyPr/>
          <a:lstStyle/>
          <a:p>
            <a:r>
              <a:rPr lang="en-ZA" sz="2000" dirty="0" smtClean="0"/>
              <a:t>Joint Ventures</a:t>
            </a:r>
            <a:endParaRPr lang="en-ZA" sz="2000" dirty="0"/>
          </a:p>
        </p:txBody>
      </p:sp>
      <p:sp>
        <p:nvSpPr>
          <p:cNvPr id="5" name="Slide Number Placeholder 2"/>
          <p:cNvSpPr txBox="1">
            <a:spLocks/>
          </p:cNvSpPr>
          <p:nvPr/>
        </p:nvSpPr>
        <p:spPr>
          <a:xfrm>
            <a:off x="7409793" y="6535852"/>
            <a:ext cx="633528"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23</a:t>
            </a:fld>
            <a:endParaRPr lang="en-ZA" sz="1200" dirty="0">
              <a:solidFill>
                <a:srgbClr val="000000"/>
              </a:solidFill>
            </a:endParaRPr>
          </a:p>
        </p:txBody>
      </p:sp>
    </p:spTree>
    <p:extLst>
      <p:ext uri="{BB962C8B-B14F-4D97-AF65-F5344CB8AC3E}">
        <p14:creationId xmlns:p14="http://schemas.microsoft.com/office/powerpoint/2010/main" val="41676304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24</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25</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94932" y="902334"/>
            <a:ext cx="8889579" cy="5413406"/>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lgn="just">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q"/>
            </a:pPr>
            <a:r>
              <a:rPr lang="en-ZA" sz="1800" kern="0" dirty="0" smtClean="0">
                <a:solidFill>
                  <a:schemeClr val="tx2">
                    <a:lumMod val="75000"/>
                  </a:schemeClr>
                </a:solidFill>
                <a:latin typeface="Arial" panose="020B0604020202020204" pitchFamily="34" charset="0"/>
                <a:cs typeface="Arial" panose="020B0604020202020204" pitchFamily="34" charset="0"/>
              </a:rPr>
              <a:t>Comment </a:t>
            </a:r>
            <a:r>
              <a:rPr lang="en-ZA" sz="1800" kern="0" dirty="0">
                <a:solidFill>
                  <a:schemeClr val="tx2">
                    <a:lumMod val="75000"/>
                  </a:schemeClr>
                </a:solidFill>
                <a:latin typeface="Arial" panose="020B0604020202020204" pitchFamily="34" charset="0"/>
                <a:cs typeface="Arial" panose="020B0604020202020204" pitchFamily="34" charset="0"/>
              </a:rPr>
              <a:t>on the terms and conditions set out in the services agreement and where necessary, propose amendments to the terms and conditions; </a:t>
            </a:r>
          </a:p>
          <a:p>
            <a:pPr algn="just">
              <a:lnSpc>
                <a:spcPct val="150000"/>
              </a:lnSpc>
              <a:buFont typeface="Wingdings" panose="05000000000000000000" pitchFamily="2" charset="2"/>
              <a:buChar char="q"/>
            </a:pPr>
            <a:r>
              <a:rPr lang="en-ZA" sz="1800" kern="0" dirty="0" smtClean="0">
                <a:solidFill>
                  <a:schemeClr val="tx2">
                    <a:lumMod val="75000"/>
                  </a:schemeClr>
                </a:solidFill>
                <a:latin typeface="Arial" panose="020B0604020202020204" pitchFamily="34" charset="0"/>
                <a:cs typeface="Arial" panose="020B0604020202020204" pitchFamily="34" charset="0"/>
              </a:rPr>
              <a:t>Each </a:t>
            </a:r>
            <a:r>
              <a:rPr lang="en-ZA" sz="1800" kern="0" dirty="0">
                <a:solidFill>
                  <a:schemeClr val="tx2">
                    <a:lumMod val="75000"/>
                  </a:schemeClr>
                </a:solidFill>
                <a:latin typeface="Arial" panose="020B0604020202020204" pitchFamily="34" charset="0"/>
                <a:cs typeface="Arial" panose="020B0604020202020204" pitchFamily="34" charset="0"/>
              </a:rPr>
              <a:t>comment and/or amendment must be explained;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q"/>
            </a:pPr>
            <a:r>
              <a:rPr lang="en-ZA" sz="1800" kern="0" dirty="0" smtClean="0">
                <a:solidFill>
                  <a:schemeClr val="tx2">
                    <a:lumMod val="75000"/>
                  </a:schemeClr>
                </a:solidFill>
                <a:latin typeface="Arial" panose="020B0604020202020204" pitchFamily="34" charset="0"/>
                <a:cs typeface="Arial" panose="020B0604020202020204" pitchFamily="34" charset="0"/>
              </a:rPr>
              <a:t>All </a:t>
            </a:r>
            <a:r>
              <a:rPr lang="en-ZA" sz="1800" kern="0" dirty="0">
                <a:solidFill>
                  <a:schemeClr val="tx2">
                    <a:lumMod val="75000"/>
                  </a:schemeClr>
                </a:solidFill>
                <a:latin typeface="Arial" panose="020B0604020202020204" pitchFamily="34" charset="0"/>
                <a:cs typeface="Arial" panose="020B0604020202020204" pitchFamily="34" charset="0"/>
              </a:rPr>
              <a:t>changes and/or amendments to the services agreement must be in an easily identifiable colour font and tracked for ease of reference. </a:t>
            </a:r>
          </a:p>
          <a:p>
            <a:pPr algn="just">
              <a:lnSpc>
                <a:spcPct val="150000"/>
              </a:lnSpc>
              <a:buFont typeface="Wingdings" panose="05000000000000000000" pitchFamily="2" charset="2"/>
              <a:buChar char="q"/>
            </a:pPr>
            <a:r>
              <a:rPr lang="en-ZA" sz="1800" kern="0" dirty="0" smtClean="0">
                <a:solidFill>
                  <a:schemeClr val="tx2">
                    <a:lumMod val="75000"/>
                  </a:schemeClr>
                </a:solidFill>
                <a:latin typeface="Arial" panose="020B0604020202020204" pitchFamily="34" charset="0"/>
                <a:cs typeface="Arial" panose="020B0604020202020204" pitchFamily="34" charset="0"/>
              </a:rPr>
              <a:t>SARS </a:t>
            </a:r>
            <a:r>
              <a:rPr lang="en-ZA" sz="1800" kern="0" dirty="0">
                <a:solidFill>
                  <a:schemeClr val="tx2">
                    <a:lumMod val="75000"/>
                  </a:schemeClr>
                </a:solidFill>
                <a:latin typeface="Arial" panose="020B0604020202020204" pitchFamily="34" charset="0"/>
                <a:cs typeface="Arial" panose="020B0604020202020204" pitchFamily="34" charset="0"/>
              </a:rPr>
              <a:t>reserves the right to accept or reject any or all amendments or additions proposed by a service provider if such amendments or additions are unacceptable to SARS or pose a risk to the organisation</a:t>
            </a:r>
          </a:p>
          <a:p>
            <a:pPr algn="just">
              <a:lnSpc>
                <a:spcPct val="150000"/>
              </a:lnSpc>
              <a:buFont typeface="Wingdings" panose="05000000000000000000" pitchFamily="2" charset="2"/>
              <a:buChar char="q"/>
            </a:pPr>
            <a:r>
              <a:rPr lang="en-ZA" sz="1800" kern="0" dirty="0" smtClean="0">
                <a:solidFill>
                  <a:schemeClr val="tx2">
                    <a:lumMod val="75000"/>
                  </a:schemeClr>
                </a:solidFill>
                <a:latin typeface="Arial" panose="020B0604020202020204" pitchFamily="34" charset="0"/>
                <a:cs typeface="Arial" panose="020B0604020202020204" pitchFamily="34" charset="0"/>
              </a:rPr>
              <a:t>Please </a:t>
            </a:r>
            <a:r>
              <a:rPr lang="en-ZA" sz="1800" kern="0" dirty="0">
                <a:solidFill>
                  <a:schemeClr val="tx2">
                    <a:lumMod val="75000"/>
                  </a:schemeClr>
                </a:solidFill>
                <a:latin typeface="Arial" panose="020B0604020202020204" pitchFamily="34" charset="0"/>
                <a:cs typeface="Arial" panose="020B0604020202020204" pitchFamily="34" charset="0"/>
              </a:rPr>
              <a:t>note that no amendments to the SLA by the successful bidder will be considered by SARS post award of the tender if such bidder did not propose such amendments during its bid submission. </a:t>
            </a: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pPr algn="just"/>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25</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26</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6241795" y="2667891"/>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331"/>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dirty="0">
                <a:solidFill>
                  <a:schemeClr val="tx2"/>
                </a:solidFill>
                <a:hlinkClick r:id="rId4"/>
              </a:rPr>
              <a:t>tenderoffice@sars.gov.za </a:t>
            </a:r>
            <a:r>
              <a:rPr lang="en-ZA" dirty="0" smtClean="0">
                <a:solidFill>
                  <a:schemeClr val="tx2"/>
                </a:solidFill>
              </a:rPr>
              <a:t> and cc </a:t>
            </a:r>
            <a:r>
              <a:rPr lang="en-ZA" sz="1800" dirty="0" smtClean="0">
                <a:solidFill>
                  <a:schemeClr val="tx2"/>
                </a:solidFill>
                <a:hlinkClick r:id="rId5"/>
              </a:rPr>
              <a:t>rft-professionalservices@sars.gov.za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USB/CD-ROM with content of each file by the </a:t>
            </a:r>
            <a:r>
              <a:rPr lang="en-ZA" b="1" dirty="0" smtClean="0">
                <a:solidFill>
                  <a:schemeClr val="tx2"/>
                </a:solidFill>
              </a:rPr>
              <a:t> 25 September 2018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7391330" y="2667891"/>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7818120" y="2934998"/>
            <a:ext cx="929640" cy="892552"/>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
        <p:nvSpPr>
          <p:cNvPr id="3" name="Footer Placeholder 2"/>
          <p:cNvSpPr>
            <a:spLocks noGrp="1"/>
          </p:cNvSpPr>
          <p:nvPr>
            <p:ph type="ftr" sz="quarter" idx="10"/>
          </p:nvPr>
        </p:nvSpPr>
        <p:spPr/>
        <p:txBody>
          <a:bodyPr/>
          <a:lstStyle/>
          <a:p>
            <a:pPr>
              <a:defRPr/>
            </a:pPr>
            <a:endParaRPr lang="en-ZA" dirty="0"/>
          </a:p>
        </p:txBody>
      </p:sp>
      <p:sp>
        <p:nvSpPr>
          <p:cNvPr id="22" name="Text Box 8"/>
          <p:cNvSpPr txBox="1">
            <a:spLocks noChangeArrowheads="1"/>
          </p:cNvSpPr>
          <p:nvPr/>
        </p:nvSpPr>
        <p:spPr bwMode="auto">
          <a:xfrm>
            <a:off x="5884607" y="3023342"/>
            <a:ext cx="357188" cy="307777"/>
          </a:xfrm>
          <a:prstGeom prst="rect">
            <a:avLst/>
          </a:prstGeom>
          <a:noFill/>
          <a:ln w="9525">
            <a:noFill/>
            <a:miter lim="800000"/>
            <a:headEnd/>
            <a:tailEnd/>
          </a:ln>
        </p:spPr>
        <p:txBody>
          <a:bodyPr>
            <a:spAutoFit/>
          </a:bodyPr>
          <a:lstStyle/>
          <a:p>
            <a:pPr algn="l"/>
            <a:r>
              <a:rPr lang="en-GB" sz="1400" dirty="0" smtClean="0"/>
              <a:t>or</a:t>
            </a:r>
            <a:endParaRPr lang="en-GB" sz="1400" dirty="0">
              <a:solidFill>
                <a:schemeClr val="tx1"/>
              </a:solidFill>
            </a:endParaRPr>
          </a:p>
        </p:txBody>
      </p:sp>
      <p:pic>
        <p:nvPicPr>
          <p:cNvPr id="9625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2063" y="2838449"/>
            <a:ext cx="812544" cy="765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28</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Exhibit 1</a:t>
            </a:r>
            <a:endParaRPr lang="en-US" sz="1400" dirty="0">
              <a:solidFill>
                <a:schemeClr val="tx2"/>
              </a:solidFill>
            </a:endParaRPr>
          </a:p>
        </p:txBody>
      </p:sp>
      <p:sp>
        <p:nvSpPr>
          <p:cNvPr id="10" name="44 CuadroTexto"/>
          <p:cNvSpPr txBox="1"/>
          <p:nvPr/>
        </p:nvSpPr>
        <p:spPr>
          <a:xfrm>
            <a:off x="1785303" y="1470559"/>
            <a:ext cx="4529772" cy="57662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algn="l" fontAlgn="auto">
              <a:lnSpc>
                <a:spcPct val="150000"/>
              </a:lnSpc>
              <a:spcBef>
                <a:spcPts val="0"/>
              </a:spcBef>
              <a:spcAft>
                <a:spcPts val="0"/>
              </a:spcAft>
              <a:buFont typeface="Arial" panose="020B0604020202020204" pitchFamily="34" charset="0"/>
              <a:buChar char="•"/>
              <a:defRPr/>
            </a:pPr>
            <a:r>
              <a:rPr lang="en-US" sz="1200" dirty="0" smtClean="0">
                <a:solidFill>
                  <a:schemeClr val="tx2"/>
                </a:solidFill>
              </a:rPr>
              <a:t>Pre-qualification documents (SBD documents)</a:t>
            </a:r>
          </a:p>
        </p:txBody>
      </p:sp>
      <p:sp>
        <p:nvSpPr>
          <p:cNvPr id="14" name="Rectangle 43"/>
          <p:cNvSpPr>
            <a:spLocks noChangeArrowheads="1"/>
          </p:cNvSpPr>
          <p:nvPr/>
        </p:nvSpPr>
        <p:spPr bwMode="auto">
          <a:xfrm>
            <a:off x="415834" y="2807467"/>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2</a:t>
            </a:r>
          </a:p>
        </p:txBody>
      </p:sp>
      <p:sp>
        <p:nvSpPr>
          <p:cNvPr id="17" name="44 CuadroTexto"/>
          <p:cNvSpPr txBox="1"/>
          <p:nvPr/>
        </p:nvSpPr>
        <p:spPr>
          <a:xfrm>
            <a:off x="1785303" y="2289132"/>
            <a:ext cx="4529772" cy="1629104"/>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fontAlgn="auto">
              <a:lnSpc>
                <a:spcPct val="150000"/>
              </a:lnSpc>
              <a:spcBef>
                <a:spcPts val="0"/>
              </a:spcBef>
              <a:spcAft>
                <a:spcPts val="0"/>
              </a:spcAft>
              <a:buFont typeface="Arial" panose="020B0604020202020204" pitchFamily="34" charset="0"/>
              <a:buChar char="•"/>
              <a:defRPr/>
            </a:pPr>
            <a:r>
              <a:rPr lang="en-ZA" sz="1200" dirty="0">
                <a:solidFill>
                  <a:schemeClr val="tx2"/>
                </a:solidFill>
              </a:rPr>
              <a:t>Bidder Compliance Checklist for the Technical Evaluation (Annexure A2)</a:t>
            </a:r>
          </a:p>
          <a:p>
            <a:pPr marL="266700" indent="-171450" fontAlgn="auto">
              <a:lnSpc>
                <a:spcPct val="150000"/>
              </a:lnSpc>
              <a:spcBef>
                <a:spcPts val="0"/>
              </a:spcBef>
              <a:spcAft>
                <a:spcPts val="0"/>
              </a:spcAft>
              <a:buFont typeface="Arial" panose="020B0604020202020204" pitchFamily="34" charset="0"/>
              <a:buChar char="•"/>
              <a:defRPr/>
            </a:pPr>
            <a:r>
              <a:rPr lang="en-ZA" sz="1200" dirty="0">
                <a:solidFill>
                  <a:schemeClr val="tx2"/>
                </a:solidFill>
              </a:rPr>
              <a:t>Bidder’s responses and supporting documents to paragraph 9.3</a:t>
            </a:r>
          </a:p>
          <a:p>
            <a:pPr marL="266700" indent="-171450" fontAlgn="auto">
              <a:lnSpc>
                <a:spcPct val="150000"/>
              </a:lnSpc>
              <a:spcBef>
                <a:spcPts val="0"/>
              </a:spcBef>
              <a:spcAft>
                <a:spcPts val="0"/>
              </a:spcAft>
              <a:buFont typeface="Arial" panose="020B0604020202020204" pitchFamily="34" charset="0"/>
              <a:buChar char="•"/>
              <a:defRPr/>
            </a:pPr>
            <a:r>
              <a:rPr lang="en-ZA" sz="1200" dirty="0">
                <a:solidFill>
                  <a:schemeClr val="tx2"/>
                </a:solidFill>
              </a:rPr>
              <a:t>Testimonials</a:t>
            </a:r>
            <a:endParaRPr lang="en-US" sz="1200" dirty="0">
              <a:solidFill>
                <a:schemeClr val="tx2"/>
              </a:solidFill>
            </a:endParaRPr>
          </a:p>
        </p:txBody>
      </p:sp>
      <p:sp>
        <p:nvSpPr>
          <p:cNvPr id="19" name="Rectangle 43"/>
          <p:cNvSpPr>
            <a:spLocks noChangeArrowheads="1"/>
          </p:cNvSpPr>
          <p:nvPr/>
        </p:nvSpPr>
        <p:spPr bwMode="auto">
          <a:xfrm>
            <a:off x="425586" y="458554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7" name="Rectangle 26"/>
          <p:cNvSpPr/>
          <p:nvPr/>
        </p:nvSpPr>
        <p:spPr>
          <a:xfrm>
            <a:off x="1803481" y="454319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Any supplementary / additional information as part of technical response</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60994" y="458554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50813" y="4623863"/>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44468" y="2656647"/>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9270" y="260615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Footer Placeholder 1"/>
          <p:cNvSpPr>
            <a:spLocks noGrp="1"/>
          </p:cNvSpPr>
          <p:nvPr>
            <p:ph type="ftr" sz="quarter" idx="10"/>
          </p:nvPr>
        </p:nvSpPr>
        <p:spPr/>
        <p:txBody>
          <a:bodyPr/>
          <a:lstStyle/>
          <a:p>
            <a:pPr>
              <a:defRPr/>
            </a:pPr>
            <a:endParaRPr lang="en-ZA" dirty="0"/>
          </a:p>
        </p:txBody>
      </p:sp>
      <p:sp>
        <p:nvSpPr>
          <p:cNvPr id="18" name="Rectangle 43"/>
          <p:cNvSpPr>
            <a:spLocks noChangeArrowheads="1"/>
          </p:cNvSpPr>
          <p:nvPr/>
        </p:nvSpPr>
        <p:spPr bwMode="auto">
          <a:xfrm>
            <a:off x="406082" y="5588546"/>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1" name="Rectangle 20"/>
          <p:cNvSpPr/>
          <p:nvPr/>
        </p:nvSpPr>
        <p:spPr>
          <a:xfrm>
            <a:off x="1803481" y="5588546"/>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General Conditions of Contract (GCC</a:t>
            </a:r>
            <a:r>
              <a:rPr lang="en-ZA" sz="1200" dirty="0" smtClean="0">
                <a:solidFill>
                  <a:schemeClr val="tx2"/>
                </a:solidFill>
              </a:rPr>
              <a:t>)</a:t>
            </a:r>
          </a:p>
          <a:p>
            <a:pPr marL="171450" indent="-171450">
              <a:lnSpc>
                <a:spcPct val="150000"/>
              </a:lnSpc>
              <a:buFont typeface="Arial" panose="020B0604020202020204" pitchFamily="34" charset="0"/>
              <a:buChar char="•"/>
            </a:pPr>
            <a:r>
              <a:rPr lang="en-US" sz="1200" dirty="0">
                <a:solidFill>
                  <a:schemeClr val="tx2"/>
                </a:solidFill>
              </a:rPr>
              <a:t>Draft Services Agreement</a:t>
            </a:r>
            <a:endParaRPr lang="en-US" sz="1200" dirty="0" smtClean="0">
              <a:solidFill>
                <a:schemeClr val="tx2"/>
              </a:solidFill>
            </a:endParaRPr>
          </a:p>
        </p:txBody>
      </p:sp>
      <p:sp>
        <p:nvSpPr>
          <p:cNvPr id="30" name="Rectangle 43"/>
          <p:cNvSpPr>
            <a:spLocks noChangeArrowheads="1"/>
          </p:cNvSpPr>
          <p:nvPr/>
        </p:nvSpPr>
        <p:spPr bwMode="auto">
          <a:xfrm>
            <a:off x="7373726" y="557647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1" name="Freeform 23"/>
          <p:cNvSpPr>
            <a:spLocks/>
          </p:cNvSpPr>
          <p:nvPr/>
        </p:nvSpPr>
        <p:spPr bwMode="auto">
          <a:xfrm>
            <a:off x="7575154" y="5617765"/>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1</a:t>
            </a:r>
            <a:endParaRPr lang="en-US" sz="1400" dirty="0">
              <a:solidFill>
                <a:schemeClr val="tx2"/>
              </a:solidFill>
            </a:endParaRPr>
          </a:p>
        </p:txBody>
      </p:sp>
      <p:sp>
        <p:nvSpPr>
          <p:cNvPr id="17" name="44 CuadroTexto"/>
          <p:cNvSpPr txBox="1"/>
          <p:nvPr/>
        </p:nvSpPr>
        <p:spPr>
          <a:xfrm>
            <a:off x="1794390" y="1298849"/>
            <a:ext cx="4529772" cy="1217940"/>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B-BBEE Certificate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SBD 6.1 </a:t>
            </a:r>
          </a:p>
          <a:p>
            <a:pPr marL="26670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42785" y="3101013"/>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2</a:t>
            </a:r>
            <a:endParaRPr lang="en-US" sz="1400" dirty="0">
              <a:solidFill>
                <a:schemeClr val="tx2"/>
              </a:solidFill>
            </a:endParaRPr>
          </a:p>
        </p:txBody>
      </p:sp>
      <p:sp>
        <p:nvSpPr>
          <p:cNvPr id="27" name="Rectangle 26"/>
          <p:cNvSpPr/>
          <p:nvPr/>
        </p:nvSpPr>
        <p:spPr>
          <a:xfrm>
            <a:off x="1794391" y="310101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Pricing Schedule</a:t>
            </a:r>
          </a:p>
          <a:p>
            <a:pPr marL="171450" indent="-171450">
              <a:lnSpc>
                <a:spcPct val="150000"/>
              </a:lnSpc>
              <a:buFont typeface="Arial" panose="020B0604020202020204" pitchFamily="34" charset="0"/>
              <a:buChar char="•"/>
            </a:pPr>
            <a:r>
              <a:rPr lang="en-US" sz="1200" dirty="0">
                <a:solidFill>
                  <a:schemeClr val="tx2"/>
                </a:solidFill>
              </a:rPr>
              <a:t> SBD 3.3</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35011" y="3101013"/>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3158487"/>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361708"/>
            <a:ext cx="7500106" cy="954107"/>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marked with Bidder </a:t>
            </a:r>
            <a:r>
              <a:rPr lang="en-ZA" sz="1400" b="1" dirty="0" smtClean="0">
                <a:solidFill>
                  <a:srgbClr val="FF0000"/>
                </a:solidFill>
              </a:rPr>
              <a:t>Name.</a:t>
            </a:r>
          </a:p>
          <a:p>
            <a:endParaRPr lang="en-ZA" sz="1400" b="1" dirty="0">
              <a:solidFill>
                <a:srgbClr val="FF0000"/>
              </a:solidFill>
            </a:endParaRPr>
          </a:p>
          <a:p>
            <a:r>
              <a:rPr lang="en-ZA" sz="1400" b="1" dirty="0">
                <a:solidFill>
                  <a:srgbClr val="FF0000"/>
                </a:solidFill>
              </a:rPr>
              <a:t>Note: Bidders must use Lever Arch files to package proposals</a:t>
            </a:r>
            <a:r>
              <a:rPr lang="en-ZA" sz="1400" b="1" dirty="0" smtClean="0">
                <a:solidFill>
                  <a:srgbClr val="FF0000"/>
                </a:solidFill>
              </a:rPr>
              <a:t>.</a:t>
            </a:r>
            <a:endParaRPr lang="en-ZA" dirty="0"/>
          </a:p>
        </p:txBody>
      </p:sp>
      <p:sp>
        <p:nvSpPr>
          <p:cNvPr id="5" name="TextBox 4"/>
          <p:cNvSpPr txBox="1"/>
          <p:nvPr/>
        </p:nvSpPr>
        <p:spPr>
          <a:xfrm>
            <a:off x="440224" y="5454040"/>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15" name="Rectangle 43"/>
          <p:cNvSpPr>
            <a:spLocks noChangeArrowheads="1"/>
          </p:cNvSpPr>
          <p:nvPr/>
        </p:nvSpPr>
        <p:spPr bwMode="auto">
          <a:xfrm>
            <a:off x="388657" y="4279679"/>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3</a:t>
            </a:r>
            <a:endParaRPr lang="en-US" sz="1400" dirty="0">
              <a:solidFill>
                <a:schemeClr val="tx2"/>
              </a:solidFill>
            </a:endParaRPr>
          </a:p>
        </p:txBody>
      </p:sp>
      <p:sp>
        <p:nvSpPr>
          <p:cNvPr id="18" name="Rectangle 17"/>
          <p:cNvSpPr/>
          <p:nvPr/>
        </p:nvSpPr>
        <p:spPr>
          <a:xfrm>
            <a:off x="1794390" y="4276936"/>
            <a:ext cx="4529771" cy="889154"/>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Three (3) most recent audited/ independently reviewed financial statements. 	</a:t>
            </a:r>
          </a:p>
          <a:p>
            <a:pPr marL="171450" indent="-171450">
              <a:lnSpc>
                <a:spcPct val="150000"/>
              </a:lnSpc>
              <a:buFont typeface="Arial" panose="020B0604020202020204" pitchFamily="34" charset="0"/>
              <a:buChar char="•"/>
            </a:pPr>
            <a:endParaRPr lang="en-US" sz="1200" dirty="0" smtClean="0">
              <a:solidFill>
                <a:schemeClr val="tx2"/>
              </a:solidFill>
            </a:endParaRPr>
          </a:p>
        </p:txBody>
      </p:sp>
      <p:sp>
        <p:nvSpPr>
          <p:cNvPr id="20" name="Rectangle 43"/>
          <p:cNvSpPr>
            <a:spLocks noChangeArrowheads="1"/>
          </p:cNvSpPr>
          <p:nvPr/>
        </p:nvSpPr>
        <p:spPr bwMode="auto">
          <a:xfrm>
            <a:off x="7405832" y="4274476"/>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7595652" y="4303104"/>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745152461"/>
              </p:ext>
            </p:extLst>
          </p:nvPr>
        </p:nvGraphicFramePr>
        <p:xfrm>
          <a:off x="0" y="783020"/>
          <a:ext cx="9144000" cy="5659821"/>
        </p:xfrm>
        <a:graphic>
          <a:graphicData uri="http://schemas.openxmlformats.org/drawingml/2006/table">
            <a:tbl>
              <a:tblPr firstRow="1" bandRow="1">
                <a:tableStyleId>{5C22544A-7EE6-4342-B048-85BDC9FD1C3A}</a:tableStyleId>
              </a:tblPr>
              <a:tblGrid>
                <a:gridCol w="9144000"/>
              </a:tblGrid>
              <a:tr h="535788">
                <a:tc>
                  <a:txBody>
                    <a:bodyPr/>
                    <a:lstStyle/>
                    <a:p>
                      <a:pPr algn="ctr"/>
                      <a:r>
                        <a:rPr lang="en-ZA" sz="2000" dirty="0" smtClean="0"/>
                        <a:t>Procurement</a:t>
                      </a:r>
                      <a:endParaRPr lang="en-ZA" sz="2000" dirty="0"/>
                    </a:p>
                  </a:txBody>
                  <a:tcPr marL="84406" marR="84406">
                    <a:solidFill>
                      <a:schemeClr val="tx2"/>
                    </a:solidFill>
                  </a:tcPr>
                </a:tc>
              </a:tr>
              <a:tr h="53962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Professional Services – Project Oversight</a:t>
                      </a:r>
                      <a:endParaRPr lang="en-ZA" sz="1600" kern="1200" dirty="0" smtClean="0">
                        <a:solidFill>
                          <a:schemeClr val="tx2"/>
                        </a:solidFill>
                        <a:latin typeface="+mn-lt"/>
                        <a:ea typeface="+mn-ea"/>
                        <a:cs typeface="+mn-cs"/>
                      </a:endParaRPr>
                    </a:p>
                  </a:txBody>
                  <a:tcPr marL="84406" marR="84406"/>
                </a:tc>
              </a:tr>
              <a:tr h="50547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5068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Tender</a:t>
                      </a:r>
                      <a:r>
                        <a:rPr lang="en-ZA" sz="1600" kern="1200" baseline="0" dirty="0" smtClean="0">
                          <a:solidFill>
                            <a:schemeClr val="tx2"/>
                          </a:solidFill>
                          <a:latin typeface="+mn-lt"/>
                          <a:ea typeface="+mn-ea"/>
                          <a:cs typeface="+mn-cs"/>
                        </a:rPr>
                        <a:t> Office – Pre-Qualification</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5020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52374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530986">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tr>
              <a:tr h="5020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475473">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2365107794"/>
              </p:ext>
            </p:extLst>
          </p:nvPr>
        </p:nvGraphicFramePr>
        <p:xfrm>
          <a:off x="0" y="782322"/>
          <a:ext cx="9144000" cy="5650008"/>
        </p:xfrm>
        <a:graphic>
          <a:graphicData uri="http://schemas.openxmlformats.org/drawingml/2006/table">
            <a:tbl>
              <a:tblPr firstRow="1" bandRow="1">
                <a:tableStyleId>{5C22544A-7EE6-4342-B048-85BDC9FD1C3A}</a:tableStyleId>
              </a:tblPr>
              <a:tblGrid>
                <a:gridCol w="6004560"/>
                <a:gridCol w="3139440"/>
              </a:tblGrid>
              <a:tr h="6413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834780">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r>
                        <a:rPr lang="en-ZA" sz="1600" b="1" kern="1200" baseline="0" dirty="0" smtClean="0">
                          <a:solidFill>
                            <a:schemeClr val="accent2">
                              <a:lumMod val="50000"/>
                            </a:schemeClr>
                          </a:solidFill>
                          <a:latin typeface="+mn-lt"/>
                          <a:ea typeface="+mn-ea"/>
                          <a:cs typeface="+mn-cs"/>
                        </a:rPr>
                        <a:t>24 August 2018 	</a:t>
                      </a: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r>
                        <a:rPr lang="en-ZA" sz="1600" b="1" kern="1200" baseline="0" dirty="0" smtClean="0">
                          <a:solidFill>
                            <a:schemeClr val="accent2">
                              <a:lumMod val="50000"/>
                            </a:schemeClr>
                          </a:solidFill>
                          <a:latin typeface="+mn-lt"/>
                          <a:ea typeface="+mn-ea"/>
                          <a:cs typeface="+mn-cs"/>
                        </a:rPr>
                        <a:t>27 August 2018 	</a:t>
                      </a: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Non-compulsory briefing session</a:t>
                      </a:r>
                      <a:endParaRPr lang="en-ZA" sz="1800" b="1" kern="1200" baseline="0" dirty="0">
                        <a:solidFill>
                          <a:schemeClr val="accent2">
                            <a:lumMod val="50000"/>
                          </a:schemeClr>
                        </a:solidFill>
                        <a:latin typeface="+mn-lt"/>
                        <a:ea typeface="+mn-ea"/>
                        <a:cs typeface="+mn-cs"/>
                      </a:endParaRPr>
                    </a:p>
                  </a:txBody>
                  <a:tcPr anchor="ctr"/>
                </a:tc>
                <a:tc>
                  <a:txBody>
                    <a:bodyPr/>
                    <a:lstStyle/>
                    <a:p>
                      <a:r>
                        <a:rPr lang="de-DE" sz="1600" b="1" kern="1200" baseline="0" dirty="0" smtClean="0">
                          <a:solidFill>
                            <a:schemeClr val="accent2">
                              <a:lumMod val="50000"/>
                            </a:schemeClr>
                          </a:solidFill>
                          <a:latin typeface="+mn-lt"/>
                          <a:ea typeface="+mn-ea"/>
                          <a:cs typeface="+mn-cs"/>
                        </a:rPr>
                        <a:t>07 September 2018</a:t>
                      </a: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Closing date for 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r>
                        <a:rPr lang="en-ZA" sz="1600" b="1" kern="1200" baseline="0" dirty="0" smtClean="0">
                          <a:solidFill>
                            <a:schemeClr val="accent2">
                              <a:lumMod val="50000"/>
                            </a:schemeClr>
                          </a:solidFill>
                          <a:latin typeface="+mn-lt"/>
                          <a:ea typeface="+mn-ea"/>
                          <a:cs typeface="+mn-cs"/>
                        </a:rPr>
                        <a:t>13 September 2018 	</a:t>
                      </a:r>
                    </a:p>
                  </a:txBody>
                  <a:tcPr anchor="ctr"/>
                </a:tc>
              </a:tr>
              <a:tr h="834780">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r>
                        <a:rPr lang="en-ZA" sz="1600" b="1" kern="1200" baseline="0" dirty="0" smtClean="0">
                          <a:solidFill>
                            <a:schemeClr val="accent2">
                              <a:lumMod val="50000"/>
                            </a:schemeClr>
                          </a:solidFill>
                          <a:latin typeface="+mn-lt"/>
                          <a:ea typeface="+mn-ea"/>
                          <a:cs typeface="+mn-cs"/>
                        </a:rPr>
                        <a:t>25 September 2018 at 11H00 	</a:t>
                      </a:r>
                    </a:p>
                  </a:txBody>
                  <a:tcPr anchor="ctr"/>
                </a:tc>
              </a:tr>
              <a:tr h="834780">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r>
                        <a:rPr lang="en-ZA" sz="1600" b="1" kern="1200" baseline="0" dirty="0" smtClean="0">
                          <a:solidFill>
                            <a:schemeClr val="accent2">
                              <a:lumMod val="50000"/>
                            </a:schemeClr>
                          </a:solidFill>
                          <a:latin typeface="+mn-lt"/>
                          <a:ea typeface="+mn-ea"/>
                          <a:cs typeface="+mn-cs"/>
                        </a:rPr>
                        <a:t>*October/November 2018 	</a:t>
                      </a: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
        <p:nvSpPr>
          <p:cNvPr id="3" name="Footer Placeholder 2"/>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&amp; Scope of work</a:t>
            </a:r>
            <a:endParaRPr lang="en-ZA" dirty="0"/>
          </a:p>
        </p:txBody>
      </p:sp>
      <p:sp>
        <p:nvSpPr>
          <p:cNvPr id="4" name="Footer Placeholder 3"/>
          <p:cNvSpPr>
            <a:spLocks noGrp="1"/>
          </p:cNvSpPr>
          <p:nvPr>
            <p:ph type="ftr" sz="quarter" idx="10"/>
          </p:nvPr>
        </p:nvSpPr>
        <p:spPr/>
        <p:txBody>
          <a:bodyPr/>
          <a:lstStyle/>
          <a:p>
            <a:pPr>
              <a:defRPr/>
            </a:pPr>
            <a:endParaRPr lang="en-ZA" dirty="0"/>
          </a:p>
        </p:txBody>
      </p:sp>
      <p:graphicFrame>
        <p:nvGraphicFramePr>
          <p:cNvPr id="2" name="Object 1"/>
          <p:cNvGraphicFramePr>
            <a:graphicFrameLocks noChangeAspect="1"/>
          </p:cNvGraphicFramePr>
          <p:nvPr>
            <p:extLst>
              <p:ext uri="{D42A27DB-BD31-4B8C-83A1-F6EECF244321}">
                <p14:modId xmlns:p14="http://schemas.microsoft.com/office/powerpoint/2010/main" val="1488991720"/>
              </p:ext>
            </p:extLst>
          </p:nvPr>
        </p:nvGraphicFramePr>
        <p:xfrm>
          <a:off x="733646" y="1246335"/>
          <a:ext cx="914400" cy="771525"/>
        </p:xfrm>
        <a:graphic>
          <a:graphicData uri="http://schemas.openxmlformats.org/presentationml/2006/ole">
            <mc:AlternateContent xmlns:mc="http://schemas.openxmlformats.org/markup-compatibility/2006">
              <mc:Choice xmlns:v="urn:schemas-microsoft-com:vml" Requires="v">
                <p:oleObj spid="_x0000_s88149" name="Acrobat Document" showAsIcon="1" r:id="rId4" imgW="914400" imgH="771480" progId="AcroExch.Document.7">
                  <p:embed/>
                </p:oleObj>
              </mc:Choice>
              <mc:Fallback>
                <p:oleObj name="Acrobat Document" showAsIcon="1" r:id="rId4" imgW="914400" imgH="771480" progId="AcroExch.Document.7">
                  <p:embed/>
                  <p:pic>
                    <p:nvPicPr>
                      <p:cNvPr id="0" name=""/>
                      <p:cNvPicPr/>
                      <p:nvPr/>
                    </p:nvPicPr>
                    <p:blipFill>
                      <a:blip r:embed="rId5"/>
                      <a:stretch>
                        <a:fillRect/>
                      </a:stretch>
                    </p:blipFill>
                    <p:spPr>
                      <a:xfrm>
                        <a:off x="733646" y="1246335"/>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120708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8</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868428"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11"/>
          <p:cNvSpPr>
            <a:spLocks noChangeArrowheads="1"/>
          </p:cNvSpPr>
          <p:nvPr/>
        </p:nvSpPr>
        <p:spPr bwMode="auto">
          <a:xfrm>
            <a:off x="552540" y="1417308"/>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cs typeface="+mn-cs"/>
              </a:rPr>
              <a:t>BBBEE </a:t>
            </a:r>
            <a:r>
              <a:rPr lang="en-US" sz="1200" dirty="0" smtClean="0">
                <a:solidFill>
                  <a:schemeClr val="tx2"/>
                </a:solidFill>
                <a:cs typeface="+mn-cs"/>
              </a:rPr>
              <a:t>=</a:t>
            </a:r>
            <a:r>
              <a:rPr lang="en-US" sz="1200" b="1" dirty="0" smtClean="0">
                <a:solidFill>
                  <a:schemeClr val="tx2"/>
                </a:solidFill>
                <a:cs typeface="+mn-cs"/>
              </a:rPr>
              <a:t> 20</a:t>
            </a:r>
            <a:endParaRPr lang="en-US" sz="1200" b="1" dirty="0">
              <a:solidFill>
                <a:schemeClr val="tx2"/>
              </a:solidFill>
              <a:cs typeface="+mn-cs"/>
            </a:endParaRPr>
          </a:p>
        </p:txBody>
      </p:sp>
      <p:sp>
        <p:nvSpPr>
          <p:cNvPr id="11" name="Rectangle 11"/>
          <p:cNvSpPr>
            <a:spLocks noChangeArrowheads="1"/>
          </p:cNvSpPr>
          <p:nvPr/>
        </p:nvSpPr>
        <p:spPr bwMode="auto">
          <a:xfrm>
            <a:off x="2170489" y="5709766"/>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73270" y="4906709"/>
            <a:ext cx="3018268"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3" name="Text Box 91"/>
          <p:cNvSpPr txBox="1">
            <a:spLocks noChangeArrowheads="1"/>
          </p:cNvSpPr>
          <p:nvPr/>
        </p:nvSpPr>
        <p:spPr bwMode="auto">
          <a:xfrm>
            <a:off x="639770" y="5076436"/>
            <a:ext cx="119385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16" name="Text Box 98"/>
          <p:cNvSpPr txBox="1">
            <a:spLocks noChangeArrowheads="1"/>
          </p:cNvSpPr>
          <p:nvPr/>
        </p:nvSpPr>
        <p:spPr bwMode="auto">
          <a:xfrm>
            <a:off x="3500989" y="732601"/>
            <a:ext cx="5627518" cy="230832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just">
              <a:buFont typeface="Arial" panose="020B0604020202020204" pitchFamily="34" charset="0"/>
              <a:buChar char="•"/>
            </a:pPr>
            <a:r>
              <a:rPr lang="en-ZA" sz="900" b="1" dirty="0" smtClean="0">
                <a:solidFill>
                  <a:schemeClr val="tx2"/>
                </a:solidFill>
              </a:rPr>
              <a:t>Invitation </a:t>
            </a:r>
            <a:r>
              <a:rPr lang="en-ZA" sz="900" b="1" dirty="0">
                <a:solidFill>
                  <a:schemeClr val="tx2"/>
                </a:solidFill>
              </a:rPr>
              <a:t>to Bid SBD </a:t>
            </a:r>
            <a:r>
              <a:rPr lang="en-ZA" sz="900" b="1" dirty="0" smtClean="0">
                <a:solidFill>
                  <a:schemeClr val="tx2"/>
                </a:solidFill>
              </a:rPr>
              <a:t>1</a:t>
            </a:r>
          </a:p>
          <a:p>
            <a:pPr marL="171450" indent="-171450" algn="just">
              <a:buFont typeface="Arial" panose="020B0604020202020204" pitchFamily="34" charset="0"/>
              <a:buChar char="•"/>
            </a:pPr>
            <a:r>
              <a:rPr lang="en-ZA" sz="900" b="1" dirty="0" smtClean="0">
                <a:solidFill>
                  <a:schemeClr val="tx2"/>
                </a:solidFill>
              </a:rPr>
              <a:t>Tax Compliance status pin</a:t>
            </a:r>
          </a:p>
          <a:p>
            <a:pPr marL="173038" indent="-173038" algn="just">
              <a:buFontTx/>
              <a:buChar char="•"/>
            </a:pPr>
            <a:r>
              <a:rPr lang="en-ZA" sz="900" b="1" dirty="0" smtClean="0">
                <a:solidFill>
                  <a:schemeClr val="tx2"/>
                </a:solidFill>
              </a:rPr>
              <a:t>Central </a:t>
            </a:r>
            <a:r>
              <a:rPr lang="en-ZA" sz="900" b="1" dirty="0">
                <a:solidFill>
                  <a:schemeClr val="tx2"/>
                </a:solidFill>
              </a:rPr>
              <a:t>Registration Report (Central Database System) </a:t>
            </a:r>
            <a:r>
              <a:rPr lang="en-ZA" sz="900" b="1" dirty="0" smtClean="0">
                <a:solidFill>
                  <a:schemeClr val="tx2"/>
                </a:solidFill>
              </a:rPr>
              <a:t>from NT                       </a:t>
            </a:r>
          </a:p>
          <a:p>
            <a:pPr algn="just">
              <a:buFontTx/>
              <a:buChar char="•"/>
            </a:pPr>
            <a:r>
              <a:rPr lang="en-ZA" sz="900" b="1" dirty="0" smtClean="0">
                <a:solidFill>
                  <a:schemeClr val="tx2"/>
                </a:solidFill>
              </a:rPr>
              <a:t>   GCC </a:t>
            </a:r>
          </a:p>
          <a:p>
            <a:pPr algn="just">
              <a:buFontTx/>
              <a:buChar char="•"/>
            </a:pPr>
            <a:r>
              <a:rPr lang="en-ZA" sz="900" b="1" dirty="0" smtClean="0">
                <a:solidFill>
                  <a:schemeClr val="tx2"/>
                </a:solidFill>
              </a:rPr>
              <a:t>   SARS </a:t>
            </a:r>
            <a:r>
              <a:rPr lang="en-ZA" sz="900" b="1" dirty="0">
                <a:solidFill>
                  <a:schemeClr val="tx2"/>
                </a:solidFill>
              </a:rPr>
              <a:t>Oath of </a:t>
            </a:r>
            <a:r>
              <a:rPr lang="en-ZA" sz="900" b="1" dirty="0" smtClean="0">
                <a:solidFill>
                  <a:schemeClr val="tx2"/>
                </a:solidFill>
              </a:rPr>
              <a:t>Secrecy</a:t>
            </a:r>
          </a:p>
          <a:p>
            <a:pPr algn="just">
              <a:buFontTx/>
              <a:buChar char="•"/>
            </a:pPr>
            <a:r>
              <a:rPr lang="en-ZA" sz="900" b="1" dirty="0" smtClean="0">
                <a:solidFill>
                  <a:schemeClr val="tx2"/>
                </a:solidFill>
              </a:rPr>
              <a:t>    Pricing Schedule </a:t>
            </a:r>
            <a:r>
              <a:rPr lang="en-ZA" sz="900" b="1" dirty="0">
                <a:solidFill>
                  <a:schemeClr val="tx2"/>
                </a:solidFill>
              </a:rPr>
              <a:t>SBD 3.3</a:t>
            </a:r>
          </a:p>
          <a:p>
            <a:pPr algn="just">
              <a:buFontTx/>
              <a:buChar char="•"/>
            </a:pPr>
            <a:r>
              <a:rPr lang="en-ZA" sz="900" b="1" dirty="0">
                <a:solidFill>
                  <a:schemeClr val="tx2"/>
                </a:solidFill>
              </a:rPr>
              <a:t> </a:t>
            </a:r>
            <a:r>
              <a:rPr lang="en-ZA" sz="900" b="1" dirty="0" smtClean="0">
                <a:solidFill>
                  <a:schemeClr val="tx2"/>
                </a:solidFill>
              </a:rPr>
              <a:t>  Declaration </a:t>
            </a:r>
            <a:r>
              <a:rPr lang="en-ZA" sz="900" b="1" dirty="0">
                <a:solidFill>
                  <a:schemeClr val="tx2"/>
                </a:solidFill>
              </a:rPr>
              <a:t>of </a:t>
            </a:r>
            <a:r>
              <a:rPr lang="en-ZA" sz="900" b="1" dirty="0" smtClean="0">
                <a:solidFill>
                  <a:schemeClr val="tx2"/>
                </a:solidFill>
              </a:rPr>
              <a:t>interest </a:t>
            </a:r>
            <a:r>
              <a:rPr lang="en-ZA" sz="900" b="1" dirty="0">
                <a:solidFill>
                  <a:schemeClr val="tx2"/>
                </a:solidFill>
              </a:rPr>
              <a:t>SBD </a:t>
            </a:r>
            <a:r>
              <a:rPr lang="en-ZA" sz="900" b="1" dirty="0" smtClean="0">
                <a:solidFill>
                  <a:schemeClr val="tx2"/>
                </a:solidFill>
              </a:rPr>
              <a:t>4</a:t>
            </a:r>
          </a:p>
          <a:p>
            <a:pPr algn="just">
              <a:buFontTx/>
              <a:buChar char="•"/>
            </a:pPr>
            <a:r>
              <a:rPr lang="en-ZA" sz="900" b="1" dirty="0">
                <a:solidFill>
                  <a:schemeClr val="tx2"/>
                </a:solidFill>
              </a:rPr>
              <a:t> </a:t>
            </a:r>
            <a:r>
              <a:rPr lang="en-ZA" sz="900" b="1" dirty="0" smtClean="0">
                <a:solidFill>
                  <a:schemeClr val="tx2"/>
                </a:solidFill>
              </a:rPr>
              <a:t>  Preference Point Claim form- SBD 6.1</a:t>
            </a:r>
            <a:endParaRPr lang="en-ZA" sz="900" b="1" dirty="0">
              <a:solidFill>
                <a:schemeClr val="tx2"/>
              </a:solidFill>
            </a:endParaRPr>
          </a:p>
          <a:p>
            <a:pPr algn="just">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Declaration </a:t>
            </a:r>
            <a:r>
              <a:rPr lang="en-ZA" sz="900" b="1" dirty="0">
                <a:solidFill>
                  <a:schemeClr val="tx2"/>
                </a:solidFill>
                <a:cs typeface="Times New Roman" pitchFamily="18" charset="0"/>
              </a:rPr>
              <a:t>of </a:t>
            </a:r>
            <a:r>
              <a:rPr lang="en-ZA" sz="900" b="1" dirty="0" smtClean="0">
                <a:solidFill>
                  <a:schemeClr val="tx2"/>
                </a:solidFill>
                <a:cs typeface="Times New Roman" pitchFamily="18" charset="0"/>
              </a:rPr>
              <a:t>Bidder’s </a:t>
            </a:r>
            <a:r>
              <a:rPr lang="en-ZA" sz="900" b="1" dirty="0">
                <a:solidFill>
                  <a:schemeClr val="tx2"/>
                </a:solidFill>
                <a:cs typeface="Times New Roman" pitchFamily="18" charset="0"/>
              </a:rPr>
              <a:t>Past </a:t>
            </a:r>
            <a:r>
              <a:rPr lang="en-ZA" sz="900" b="1" dirty="0" smtClean="0">
                <a:solidFill>
                  <a:schemeClr val="tx2"/>
                </a:solidFill>
                <a:cs typeface="Times New Roman" pitchFamily="18" charset="0"/>
              </a:rPr>
              <a:t>SCM </a:t>
            </a:r>
            <a:r>
              <a:rPr lang="en-ZA" sz="900" b="1" dirty="0">
                <a:solidFill>
                  <a:schemeClr val="tx2"/>
                </a:solidFill>
                <a:cs typeface="Times New Roman" pitchFamily="18" charset="0"/>
              </a:rPr>
              <a:t>Practices – SBD 8</a:t>
            </a:r>
          </a:p>
          <a:p>
            <a:pPr algn="just">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Certificate </a:t>
            </a:r>
            <a:r>
              <a:rPr lang="en-ZA" sz="900" b="1" dirty="0">
                <a:solidFill>
                  <a:schemeClr val="tx2"/>
                </a:solidFill>
                <a:cs typeface="Times New Roman" pitchFamily="18" charset="0"/>
              </a:rPr>
              <a:t>of </a:t>
            </a:r>
            <a:r>
              <a:rPr lang="en-ZA" sz="900" b="1" dirty="0" smtClean="0">
                <a:solidFill>
                  <a:schemeClr val="tx2"/>
                </a:solidFill>
                <a:cs typeface="Times New Roman" pitchFamily="18" charset="0"/>
              </a:rPr>
              <a:t>Independent Bid </a:t>
            </a:r>
            <a:r>
              <a:rPr lang="en-ZA" sz="900" b="1" dirty="0">
                <a:solidFill>
                  <a:schemeClr val="tx2"/>
                </a:solidFill>
                <a:cs typeface="Times New Roman" pitchFamily="18" charset="0"/>
              </a:rPr>
              <a:t>Determination – SBD </a:t>
            </a:r>
            <a:r>
              <a:rPr lang="en-ZA" sz="900" b="1" dirty="0" smtClean="0">
                <a:solidFill>
                  <a:schemeClr val="tx2"/>
                </a:solidFill>
                <a:cs typeface="Times New Roman" pitchFamily="18" charset="0"/>
              </a:rPr>
              <a:t>9</a:t>
            </a:r>
          </a:p>
          <a:p>
            <a:pPr algn="just">
              <a:buFontTx/>
              <a:buChar char="•"/>
            </a:pPr>
            <a:r>
              <a:rPr lang="en-ZA" sz="900" b="1" dirty="0" smtClean="0">
                <a:solidFill>
                  <a:schemeClr val="tx2"/>
                </a:solidFill>
                <a:cs typeface="Times New Roman" pitchFamily="18" charset="0"/>
              </a:rPr>
              <a:t>   Supplier cost and risk assessment questionnaire</a:t>
            </a:r>
          </a:p>
          <a:p>
            <a:pPr algn="just">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Three </a:t>
            </a:r>
            <a:r>
              <a:rPr lang="en-ZA" sz="900" b="1" dirty="0">
                <a:solidFill>
                  <a:schemeClr val="tx2"/>
                </a:solidFill>
                <a:cs typeface="Times New Roman" pitchFamily="18" charset="0"/>
              </a:rPr>
              <a:t>(3) most recent Financial Statements</a:t>
            </a:r>
            <a:endParaRPr lang="en-ZA" sz="900" b="1" dirty="0" smtClean="0">
              <a:solidFill>
                <a:schemeClr val="tx2"/>
              </a:solidFill>
              <a:cs typeface="Times New Roman" pitchFamily="18" charset="0"/>
            </a:endParaRPr>
          </a:p>
          <a:p>
            <a:pPr algn="just">
              <a:buFontTx/>
              <a:buChar char="•"/>
            </a:pPr>
            <a:r>
              <a:rPr lang="en-ZA" sz="900" b="1" dirty="0" smtClean="0">
                <a:solidFill>
                  <a:schemeClr val="tx2"/>
                </a:solidFill>
                <a:cs typeface="Times New Roman" pitchFamily="18" charset="0"/>
              </a:rPr>
              <a:t>   Service Provider Compliance Form for Technical Evaluation</a:t>
            </a:r>
          </a:p>
          <a:p>
            <a:pPr algn="just">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a:t>
            </a:r>
            <a:r>
              <a:rPr lang="en-ZA" sz="900" b="1" dirty="0" smtClean="0">
                <a:solidFill>
                  <a:srgbClr val="FF0000"/>
                </a:solidFill>
                <a:cs typeface="Times New Roman" pitchFamily="18" charset="0"/>
              </a:rPr>
              <a:t>B-BBEE certificate/affidavit level 3</a:t>
            </a:r>
          </a:p>
          <a:p>
            <a:pPr marL="180975" indent="-180975" algn="just">
              <a:buFontTx/>
              <a:buChar char="•"/>
            </a:pPr>
            <a:r>
              <a:rPr lang="en-ZA" sz="900" b="1" dirty="0" smtClean="0">
                <a:solidFill>
                  <a:srgbClr val="FF0000"/>
                </a:solidFill>
                <a:cs typeface="Times New Roman" pitchFamily="18" charset="0"/>
              </a:rPr>
              <a:t>At </a:t>
            </a:r>
            <a:r>
              <a:rPr lang="en-ZA" sz="900" b="1" dirty="0">
                <a:solidFill>
                  <a:srgbClr val="FF0000"/>
                </a:solidFill>
                <a:cs typeface="Times New Roman" pitchFamily="18" charset="0"/>
              </a:rPr>
              <a:t>least 1 (one) facilitator assigned to the project must be a qualified Industrial Psychologist and must be currently registered with Health Professions Council of South Africa (HPCSA).</a:t>
            </a:r>
            <a:endParaRPr lang="en-ZA" sz="900" b="1" dirty="0" smtClean="0">
              <a:solidFill>
                <a:srgbClr val="FF0000"/>
              </a:solidFill>
              <a:cs typeface="Times New Roman" pitchFamily="18" charset="0"/>
            </a:endParaRPr>
          </a:p>
        </p:txBody>
      </p:sp>
      <p:sp>
        <p:nvSpPr>
          <p:cNvPr id="17" name="Text Box 99"/>
          <p:cNvSpPr txBox="1">
            <a:spLocks noChangeArrowheads="1"/>
          </p:cNvSpPr>
          <p:nvPr/>
        </p:nvSpPr>
        <p:spPr bwMode="auto">
          <a:xfrm>
            <a:off x="5975130" y="3231286"/>
            <a:ext cx="3143216" cy="1615827"/>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100" b="1" dirty="0">
                <a:solidFill>
                  <a:schemeClr val="accent2">
                    <a:lumMod val="50000"/>
                  </a:schemeClr>
                </a:solidFill>
              </a:rPr>
              <a:t>Company </a:t>
            </a:r>
            <a:r>
              <a:rPr lang="en-ZA" sz="1100" b="1" dirty="0" smtClean="0">
                <a:solidFill>
                  <a:schemeClr val="accent2">
                    <a:lumMod val="50000"/>
                  </a:schemeClr>
                </a:solidFill>
              </a:rPr>
              <a:t>Profile</a:t>
            </a:r>
          </a:p>
          <a:p>
            <a:pPr marL="171450" indent="-171450">
              <a:buFont typeface="Arial" pitchFamily="34" charset="0"/>
              <a:buChar char="•"/>
            </a:pPr>
            <a:r>
              <a:rPr lang="en-ZA" sz="1100" b="1" dirty="0" smtClean="0">
                <a:solidFill>
                  <a:schemeClr val="accent2">
                    <a:lumMod val="50000"/>
                  </a:schemeClr>
                </a:solidFill>
              </a:rPr>
              <a:t>Company Reference </a:t>
            </a:r>
          </a:p>
          <a:p>
            <a:pPr marL="171450" indent="-171450">
              <a:buFont typeface="Arial" pitchFamily="34" charset="0"/>
              <a:buChar char="•"/>
            </a:pPr>
            <a:r>
              <a:rPr lang="en-ZA" sz="1100" b="1" dirty="0" smtClean="0">
                <a:solidFill>
                  <a:schemeClr val="accent2">
                    <a:lumMod val="50000"/>
                  </a:schemeClr>
                </a:solidFill>
              </a:rPr>
              <a:t>Methodology / Technical approach</a:t>
            </a:r>
          </a:p>
          <a:p>
            <a:pPr marL="171450" indent="-171450">
              <a:buFont typeface="Arial" pitchFamily="34" charset="0"/>
              <a:buChar char="•"/>
            </a:pPr>
            <a:r>
              <a:rPr lang="en-ZA" sz="1100" b="1" dirty="0" smtClean="0">
                <a:solidFill>
                  <a:schemeClr val="accent2">
                    <a:lumMod val="50000"/>
                  </a:schemeClr>
                </a:solidFill>
              </a:rPr>
              <a:t>Resources</a:t>
            </a:r>
          </a:p>
          <a:p>
            <a:pPr marL="363538" indent="-171450">
              <a:buFont typeface="Courier New" panose="02070309020205020404" pitchFamily="49" charset="0"/>
              <a:buChar char="o"/>
            </a:pPr>
            <a:r>
              <a:rPr lang="en-ZA" sz="1100" b="1" dirty="0">
                <a:solidFill>
                  <a:schemeClr val="accent2">
                    <a:lumMod val="50000"/>
                  </a:schemeClr>
                </a:solidFill>
              </a:rPr>
              <a:t>Facilitators	</a:t>
            </a:r>
          </a:p>
          <a:p>
            <a:pPr marL="363538" indent="-171450">
              <a:buFont typeface="Courier New" panose="02070309020205020404" pitchFamily="49" charset="0"/>
              <a:buChar char="o"/>
            </a:pPr>
            <a:r>
              <a:rPr lang="en-ZA" sz="1100" b="1" dirty="0">
                <a:solidFill>
                  <a:schemeClr val="accent2">
                    <a:lumMod val="50000"/>
                  </a:schemeClr>
                </a:solidFill>
              </a:rPr>
              <a:t>Support team</a:t>
            </a:r>
          </a:p>
          <a:p>
            <a:pPr marL="363538" indent="-171450">
              <a:buFont typeface="Courier New" panose="02070309020205020404" pitchFamily="49" charset="0"/>
              <a:buChar char="o"/>
            </a:pPr>
            <a:r>
              <a:rPr lang="en-ZA" sz="1100" b="1" dirty="0">
                <a:solidFill>
                  <a:schemeClr val="accent2">
                    <a:lumMod val="50000"/>
                  </a:schemeClr>
                </a:solidFill>
              </a:rPr>
              <a:t>Testimonial of resources</a:t>
            </a:r>
          </a:p>
          <a:p>
            <a:pPr marL="171450" indent="-171450">
              <a:buFont typeface="Arial" pitchFamily="34" charset="0"/>
              <a:buChar char="•"/>
            </a:pPr>
            <a:r>
              <a:rPr lang="en-ZA" sz="1100" b="1" dirty="0" smtClean="0">
                <a:solidFill>
                  <a:schemeClr val="accent2">
                    <a:lumMod val="50000"/>
                  </a:schemeClr>
                </a:solidFill>
              </a:rPr>
              <a:t>Skill </a:t>
            </a:r>
            <a:r>
              <a:rPr lang="en-ZA" sz="1100" b="1" dirty="0" smtClean="0">
                <a:solidFill>
                  <a:schemeClr val="accent2">
                    <a:lumMod val="50000"/>
                  </a:schemeClr>
                </a:solidFill>
              </a:rPr>
              <a:t>Transfer Plan</a:t>
            </a:r>
          </a:p>
          <a:p>
            <a:pPr marL="171450" indent="-171450">
              <a:buFont typeface="Arial" pitchFamily="34" charset="0"/>
              <a:buChar char="•"/>
            </a:pPr>
            <a:endParaRPr lang="en-ZA" sz="1100" b="1" dirty="0" smtClean="0">
              <a:solidFill>
                <a:schemeClr val="accent2">
                  <a:lumMod val="50000"/>
                </a:schemeClr>
              </a:solidFill>
            </a:endParaRPr>
          </a:p>
        </p:txBody>
      </p:sp>
      <p:sp>
        <p:nvSpPr>
          <p:cNvPr id="18" name="AutoShape 90"/>
          <p:cNvSpPr>
            <a:spLocks noChangeArrowheads="1"/>
          </p:cNvSpPr>
          <p:nvPr/>
        </p:nvSpPr>
        <p:spPr bwMode="auto">
          <a:xfrm>
            <a:off x="273270" y="3110523"/>
            <a:ext cx="5498055" cy="1656517"/>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349124" y="3612160"/>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200" b="1" dirty="0">
                <a:solidFill>
                  <a:schemeClr val="tx2"/>
                </a:solidFill>
                <a:cs typeface="Times New Roman" pitchFamily="18" charset="0"/>
              </a:rPr>
              <a:t>Technical </a:t>
            </a:r>
            <a:r>
              <a:rPr lang="en-US" sz="1200" b="1" dirty="0" smtClean="0">
                <a:solidFill>
                  <a:schemeClr val="tx2"/>
                </a:solidFill>
                <a:cs typeface="Times New Roman" pitchFamily="18" charset="0"/>
              </a:rPr>
              <a:t>Evaluation </a:t>
            </a:r>
            <a:endParaRPr lang="en-US" sz="1050" b="1" dirty="0">
              <a:solidFill>
                <a:schemeClr val="tx2"/>
              </a:solidFill>
              <a:cs typeface="Times New Roman" pitchFamily="18" charset="0"/>
            </a:endParaRPr>
          </a:p>
        </p:txBody>
      </p:sp>
      <p:sp>
        <p:nvSpPr>
          <p:cNvPr id="20" name="Rectangle 11"/>
          <p:cNvSpPr>
            <a:spLocks noChangeArrowheads="1"/>
          </p:cNvSpPr>
          <p:nvPr/>
        </p:nvSpPr>
        <p:spPr bwMode="auto">
          <a:xfrm>
            <a:off x="2514599" y="3636692"/>
            <a:ext cx="928695"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smtClean="0">
                <a:solidFill>
                  <a:schemeClr val="tx2"/>
                </a:solidFill>
              </a:rPr>
              <a:t>100 points</a:t>
            </a:r>
            <a:endParaRPr lang="en-US" sz="1200" b="1" dirty="0">
              <a:solidFill>
                <a:schemeClr val="tx2"/>
              </a:solidFill>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11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136906" y="3131117"/>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36906"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00989" y="3179795"/>
            <a:ext cx="1802280" cy="151797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overall score of 70 out of 100 points to proceed to Gate 2</a:t>
            </a:r>
            <a:endParaRPr lang="en-US" sz="1200" b="1" dirty="0">
              <a:solidFill>
                <a:schemeClr val="tx2"/>
              </a:solidFill>
            </a:endParaRPr>
          </a:p>
        </p:txBody>
      </p:sp>
      <p:sp>
        <p:nvSpPr>
          <p:cNvPr id="22" name="Rectangle 12"/>
          <p:cNvSpPr>
            <a:spLocks noChangeArrowheads="1"/>
          </p:cNvSpPr>
          <p:nvPr/>
        </p:nvSpPr>
        <p:spPr bwMode="auto">
          <a:xfrm>
            <a:off x="552541" y="6030329"/>
            <a:ext cx="151848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Price </a:t>
            </a:r>
            <a:r>
              <a:rPr lang="en-US" sz="1200" dirty="0" smtClean="0">
                <a:solidFill>
                  <a:schemeClr val="tx2"/>
                </a:solidFill>
              </a:rPr>
              <a:t>=</a:t>
            </a:r>
            <a:r>
              <a:rPr lang="en-US" sz="1200" b="1" dirty="0" smtClean="0">
                <a:solidFill>
                  <a:schemeClr val="tx2"/>
                </a:solidFill>
              </a:rPr>
              <a:t> 80</a:t>
            </a:r>
            <a:endParaRPr lang="en-US" sz="1200" b="1" dirty="0">
              <a:solidFill>
                <a:schemeClr val="tx2"/>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23" name="Rectangle 11"/>
          <p:cNvSpPr>
            <a:spLocks noChangeArrowheads="1"/>
          </p:cNvSpPr>
          <p:nvPr/>
        </p:nvSpPr>
        <p:spPr bwMode="auto">
          <a:xfrm>
            <a:off x="560917" y="2046086"/>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M</a:t>
            </a:r>
            <a:r>
              <a:rPr lang="en-US" sz="1200" b="1" dirty="0" smtClean="0">
                <a:solidFill>
                  <a:schemeClr val="tx2"/>
                </a:solidFill>
              </a:rPr>
              <a:t>andatory requirements</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purl.org/dc/dcmitype/"/>
    <ds:schemaRef ds:uri="http://purl.org/dc/elements/1.1/"/>
    <ds:schemaRef ds:uri="http://purl.org/dc/term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61757</TotalTime>
  <Words>1838</Words>
  <Application>Microsoft Office PowerPoint</Application>
  <PresentationFormat>On-screen Show (4:3)</PresentationFormat>
  <Paragraphs>424</Paragraphs>
  <Slides>31</Slides>
  <Notes>31</Notes>
  <HiddenSlides>0</HiddenSlides>
  <MMClips>0</MMClips>
  <ScaleCrop>false</ScaleCrop>
  <HeadingPairs>
    <vt:vector size="6" baseType="variant">
      <vt:variant>
        <vt:lpstr>Theme</vt:lpstr>
      </vt:variant>
      <vt:variant>
        <vt:i4>3</vt:i4>
      </vt:variant>
      <vt:variant>
        <vt:lpstr>Embedded OLE Servers</vt:lpstr>
      </vt:variant>
      <vt:variant>
        <vt:i4>4</vt:i4>
      </vt:variant>
      <vt:variant>
        <vt:lpstr>Slide Titles</vt:lpstr>
      </vt:variant>
      <vt:variant>
        <vt:i4>31</vt:i4>
      </vt:variant>
    </vt:vector>
  </HeadingPairs>
  <TitlesOfParts>
    <vt:vector size="38" baseType="lpstr">
      <vt:lpstr>Template</vt:lpstr>
      <vt:lpstr>1_Consoldiated performance scorecards 18 09 2007 v0 3</vt:lpstr>
      <vt:lpstr>4_Template</vt:lpstr>
      <vt:lpstr>Acrobat Document</vt:lpstr>
      <vt:lpstr>Equation</vt:lpstr>
      <vt:lpstr>Worksheet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Requirements</vt:lpstr>
      <vt:lpstr>PowerPoint Presentation</vt:lpstr>
      <vt:lpstr>PowerPoint Presentation</vt:lpstr>
      <vt:lpstr>PowerPoint Presentation</vt:lpstr>
      <vt:lpstr>PowerPoint Presentation</vt:lpstr>
      <vt:lpstr>PowerPoint Presentation</vt:lpstr>
      <vt:lpstr>BEE = 20 Points</vt:lpstr>
      <vt:lpstr>Mandatory and Points Awarded for BBBEE Contribution</vt:lpstr>
      <vt:lpstr>BEE  Certificate -Amended Codes </vt:lpstr>
      <vt:lpstr>Use and acceptance of Affidavits </vt:lpstr>
      <vt:lpstr>PowerPoint Presentation</vt:lpstr>
      <vt:lpstr>PowerPoint Presentation</vt:lpstr>
      <vt:lpstr>Sub-contracting</vt:lpstr>
      <vt:lpstr>Joint Ventures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Mechel Mokgehle</cp:lastModifiedBy>
  <cp:revision>1148</cp:revision>
  <cp:lastPrinted>2018-09-06T13:14:37Z</cp:lastPrinted>
  <dcterms:created xsi:type="dcterms:W3CDTF">2010-07-28T18:35:53Z</dcterms:created>
  <dcterms:modified xsi:type="dcterms:W3CDTF">2018-09-11T07:33:40Z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