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 id="2147483806" r:id="rId7"/>
  </p:sldMasterIdLst>
  <p:notesMasterIdLst>
    <p:notesMasterId r:id="rId37"/>
  </p:notesMasterIdLst>
  <p:handoutMasterIdLst>
    <p:handoutMasterId r:id="rId38"/>
  </p:handoutMasterIdLst>
  <p:sldIdLst>
    <p:sldId id="256" r:id="rId8"/>
    <p:sldId id="355" r:id="rId9"/>
    <p:sldId id="324" r:id="rId10"/>
    <p:sldId id="399" r:id="rId11"/>
    <p:sldId id="353" r:id="rId12"/>
    <p:sldId id="444" r:id="rId13"/>
    <p:sldId id="380" r:id="rId14"/>
    <p:sldId id="343" r:id="rId15"/>
    <p:sldId id="438" r:id="rId16"/>
    <p:sldId id="358" r:id="rId17"/>
    <p:sldId id="445" r:id="rId18"/>
    <p:sldId id="446" r:id="rId19"/>
    <p:sldId id="447" r:id="rId20"/>
    <p:sldId id="468" r:id="rId21"/>
    <p:sldId id="469" r:id="rId22"/>
    <p:sldId id="470" r:id="rId23"/>
    <p:sldId id="471" r:id="rId24"/>
    <p:sldId id="472" r:id="rId25"/>
    <p:sldId id="473" r:id="rId26"/>
    <p:sldId id="457" r:id="rId27"/>
    <p:sldId id="458" r:id="rId28"/>
    <p:sldId id="465" r:id="rId29"/>
    <p:sldId id="466" r:id="rId30"/>
    <p:sldId id="428" r:id="rId31"/>
    <p:sldId id="349" r:id="rId32"/>
    <p:sldId id="350" r:id="rId33"/>
    <p:sldId id="459" r:id="rId34"/>
    <p:sldId id="335" r:id="rId35"/>
    <p:sldId id="345" r:id="rId36"/>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522" autoAdjust="0"/>
  </p:normalViewPr>
  <p:slideViewPr>
    <p:cSldViewPr snapToGrid="0">
      <p:cViewPr>
        <p:scale>
          <a:sx n="91" d="100"/>
          <a:sy n="91" d="100"/>
        </p:scale>
        <p:origin x="-456" y="-3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13</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14</a:t>
            </a:fld>
            <a:endParaRPr lang="en-GB"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15</a:t>
            </a:fld>
            <a:endParaRPr lang="en-GB"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20</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24</a:t>
            </a:fld>
            <a:endParaRPr lang="en-Z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25</a:t>
            </a:fld>
            <a:endParaRPr lang="en-Z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26</a:t>
            </a:fld>
            <a:endParaRPr lang="en-Z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27</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9</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10</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11</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12</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image" Target="../media/image3.jpeg"/><Relationship Id="rId4"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7.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45.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27.xml"/><Relationship Id="rId1" Type="http://schemas.openxmlformats.org/officeDocument/2006/relationships/vmlDrawing" Target="../drawings/vmlDrawing8.vml"/><Relationship Id="rId5" Type="http://schemas.openxmlformats.org/officeDocument/2006/relationships/oleObject" Target="../embeddings/oleObject8.bin"/><Relationship Id="rId4" Type="http://schemas.openxmlformats.org/officeDocument/2006/relationships/image" Target="../media/image4.jpeg"/></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vmlDrawing" Target="../drawings/vmlDrawing13.vml"/><Relationship Id="rId6" Type="http://schemas.openxmlformats.org/officeDocument/2006/relationships/oleObject" Target="../embeddings/oleObject13.bin"/><Relationship Id="rId5" Type="http://schemas.openxmlformats.org/officeDocument/2006/relationships/image" Target="../media/image4.jpeg"/><Relationship Id="rId4"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89"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84"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Rectangle 3" hidden="1"/>
          <p:cNvGraphicFramePr>
            <a:graphicFrameLocks/>
          </p:cNvGraphicFramePr>
          <p:nvPr>
            <p:custDataLst>
              <p:tags r:id="rId2"/>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9179"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6" name="McK Title Elements"/>
          <p:cNvGrpSpPr>
            <a:grpSpLocks/>
          </p:cNvGrpSpPr>
          <p:nvPr/>
        </p:nvGrpSpPr>
        <p:grpSpPr bwMode="auto">
          <a:xfrm>
            <a:off x="2748870" y="2227154"/>
            <a:ext cx="5233704" cy="4690781"/>
            <a:chOff x="1663" y="1348"/>
            <a:chExt cx="3167" cy="2838"/>
          </a:xfrm>
        </p:grpSpPr>
        <p:sp>
          <p:nvSpPr>
            <p:cNvPr id="7" name="McK Confidential" hidden="1"/>
            <p:cNvSpPr txBox="1">
              <a:spLocks noChangeArrowheads="1"/>
            </p:cNvSpPr>
            <p:nvPr/>
          </p:nvSpPr>
          <p:spPr bwMode="gray">
            <a:xfrm>
              <a:off x="1663" y="1348"/>
              <a:ext cx="936"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CONFIDENTIAL</a:t>
              </a:r>
            </a:p>
          </p:txBody>
        </p:sp>
        <p:sp>
          <p:nvSpPr>
            <p:cNvPr id="8" name="McK Document" hidden="1"/>
            <p:cNvSpPr txBox="1">
              <a:spLocks noChangeArrowheads="1"/>
            </p:cNvSpPr>
            <p:nvPr/>
          </p:nvSpPr>
          <p:spPr bwMode="gray">
            <a:xfrm>
              <a:off x="1663" y="3038"/>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Document</a:t>
              </a:r>
            </a:p>
          </p:txBody>
        </p:sp>
        <p:sp>
          <p:nvSpPr>
            <p:cNvPr id="9" name="McK Date" hidden="1"/>
            <p:cNvSpPr txBox="1">
              <a:spLocks noChangeArrowheads="1"/>
            </p:cNvSpPr>
            <p:nvPr/>
          </p:nvSpPr>
          <p:spPr bwMode="gray">
            <a:xfrm>
              <a:off x="1663" y="3216"/>
              <a:ext cx="3167"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33450" eaLnBrk="0" hangingPunct="0">
                <a:defRPr sz="2400">
                  <a:solidFill>
                    <a:schemeClr val="tx1"/>
                  </a:solidFill>
                  <a:latin typeface="Arial" charset="0"/>
                </a:defRPr>
              </a:lvl1pPr>
              <a:lvl2pPr marL="742950" indent="-285750" defTabSz="933450" eaLnBrk="0" hangingPunct="0">
                <a:defRPr sz="2400">
                  <a:solidFill>
                    <a:schemeClr val="tx1"/>
                  </a:solidFill>
                  <a:latin typeface="Arial" charset="0"/>
                </a:defRPr>
              </a:lvl2pPr>
              <a:lvl3pPr marL="1143000" indent="-228600" defTabSz="933450" eaLnBrk="0" hangingPunct="0">
                <a:defRPr sz="2400">
                  <a:solidFill>
                    <a:schemeClr val="tx1"/>
                  </a:solidFill>
                  <a:latin typeface="Arial" charset="0"/>
                </a:defRPr>
              </a:lvl3pPr>
              <a:lvl4pPr marL="1600200" indent="-228600" defTabSz="933450" eaLnBrk="0" hangingPunct="0">
                <a:defRPr sz="2400">
                  <a:solidFill>
                    <a:schemeClr val="tx1"/>
                  </a:solidFill>
                  <a:latin typeface="Arial" charset="0"/>
                </a:defRPr>
              </a:lvl4pPr>
              <a:lvl5pPr marL="2057400" indent="-228600" defTabSz="933450" eaLnBrk="0" hangingPunct="0">
                <a:defRPr sz="2400">
                  <a:solidFill>
                    <a:schemeClr val="tx1"/>
                  </a:solidFill>
                  <a:latin typeface="Arial" charset="0"/>
                </a:defRPr>
              </a:lvl5pPr>
              <a:lvl6pPr marL="2514600" indent="-228600" defTabSz="933450" eaLnBrk="0" fontAlgn="base" hangingPunct="0">
                <a:spcBef>
                  <a:spcPct val="0"/>
                </a:spcBef>
                <a:spcAft>
                  <a:spcPct val="0"/>
                </a:spcAft>
                <a:defRPr sz="2400">
                  <a:solidFill>
                    <a:schemeClr val="tx1"/>
                  </a:solidFill>
                  <a:latin typeface="Arial" charset="0"/>
                </a:defRPr>
              </a:lvl6pPr>
              <a:lvl7pPr marL="2971800" indent="-228600" defTabSz="933450" eaLnBrk="0" fontAlgn="base" hangingPunct="0">
                <a:spcBef>
                  <a:spcPct val="0"/>
                </a:spcBef>
                <a:spcAft>
                  <a:spcPct val="0"/>
                </a:spcAft>
                <a:defRPr sz="2400">
                  <a:solidFill>
                    <a:schemeClr val="tx1"/>
                  </a:solidFill>
                  <a:latin typeface="Arial" charset="0"/>
                </a:defRPr>
              </a:lvl7pPr>
              <a:lvl8pPr marL="3429000" indent="-228600" defTabSz="933450" eaLnBrk="0" fontAlgn="base" hangingPunct="0">
                <a:spcBef>
                  <a:spcPct val="0"/>
                </a:spcBef>
                <a:spcAft>
                  <a:spcPct val="0"/>
                </a:spcAft>
                <a:defRPr sz="2400">
                  <a:solidFill>
                    <a:schemeClr val="tx1"/>
                  </a:solidFill>
                  <a:latin typeface="Arial" charset="0"/>
                </a:defRPr>
              </a:lvl8pPr>
              <a:lvl9pPr marL="3886200" indent="-228600" defTabSz="933450" eaLnBrk="0" fontAlgn="base" hangingPunct="0">
                <a:spcBef>
                  <a:spcPct val="0"/>
                </a:spcBef>
                <a:spcAft>
                  <a:spcPct val="0"/>
                </a:spcAft>
                <a:defRPr sz="2400">
                  <a:solidFill>
                    <a:schemeClr val="tx1"/>
                  </a:solidFill>
                  <a:latin typeface="Arial" charset="0"/>
                </a:defRPr>
              </a:lvl9pPr>
            </a:lstStyle>
            <a:p>
              <a:pPr eaLnBrk="1" hangingPunct="1">
                <a:defRPr/>
              </a:pPr>
              <a:r>
                <a:rPr lang="en-GB" sz="1400" dirty="0" smtClean="0">
                  <a:solidFill>
                    <a:srgbClr val="000000"/>
                  </a:solidFill>
                  <a:cs typeface="Arial" pitchFamily="34" charset="0"/>
                </a:rPr>
                <a:t>Date</a:t>
              </a:r>
            </a:p>
          </p:txBody>
        </p:sp>
        <p:sp>
          <p:nvSpPr>
            <p:cNvPr id="10" name="McK Disclaimer" hidden="1"/>
            <p:cNvSpPr>
              <a:spLocks noChangeArrowheads="1"/>
            </p:cNvSpPr>
            <p:nvPr>
              <p:custDataLst>
                <p:tags r:id="rId3"/>
              </p:custDataLst>
            </p:nvPr>
          </p:nvSpPr>
          <p:spPr bwMode="gray">
            <a:xfrm>
              <a:off x="1663" y="3759"/>
              <a:ext cx="2303"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defTabSz="819150" eaLnBrk="0" hangingPunct="0">
                <a:defRPr sz="2400">
                  <a:solidFill>
                    <a:schemeClr val="tx1"/>
                  </a:solidFill>
                  <a:latin typeface="Arial" charset="0"/>
                </a:defRPr>
              </a:lvl1pPr>
              <a:lvl2pPr marL="742950" indent="-285750" defTabSz="819150" eaLnBrk="0" hangingPunct="0">
                <a:defRPr sz="2400">
                  <a:solidFill>
                    <a:schemeClr val="tx1"/>
                  </a:solidFill>
                  <a:latin typeface="Arial" charset="0"/>
                </a:defRPr>
              </a:lvl2pPr>
              <a:lvl3pPr marL="1143000" indent="-228600" defTabSz="819150" eaLnBrk="0" hangingPunct="0">
                <a:defRPr sz="2400">
                  <a:solidFill>
                    <a:schemeClr val="tx1"/>
                  </a:solidFill>
                  <a:latin typeface="Arial" charset="0"/>
                </a:defRPr>
              </a:lvl3pPr>
              <a:lvl4pPr marL="1600200" indent="-228600" defTabSz="819150" eaLnBrk="0" hangingPunct="0">
                <a:defRPr sz="2400">
                  <a:solidFill>
                    <a:schemeClr val="tx1"/>
                  </a:solidFill>
                  <a:latin typeface="Arial" charset="0"/>
                </a:defRPr>
              </a:lvl4pPr>
              <a:lvl5pPr marL="2057400" indent="-228600" defTabSz="819150" eaLnBrk="0" hangingPunct="0">
                <a:defRPr sz="2400">
                  <a:solidFill>
                    <a:schemeClr val="tx1"/>
                  </a:solidFill>
                  <a:latin typeface="Arial" charset="0"/>
                </a:defRPr>
              </a:lvl5pPr>
              <a:lvl6pPr marL="2514600" indent="-228600" defTabSz="819150" eaLnBrk="0" fontAlgn="base" hangingPunct="0">
                <a:spcBef>
                  <a:spcPct val="0"/>
                </a:spcBef>
                <a:spcAft>
                  <a:spcPct val="0"/>
                </a:spcAft>
                <a:defRPr sz="2400">
                  <a:solidFill>
                    <a:schemeClr val="tx1"/>
                  </a:solidFill>
                  <a:latin typeface="Arial" charset="0"/>
                </a:defRPr>
              </a:lvl6pPr>
              <a:lvl7pPr marL="2971800" indent="-228600" defTabSz="819150" eaLnBrk="0" fontAlgn="base" hangingPunct="0">
                <a:spcBef>
                  <a:spcPct val="0"/>
                </a:spcBef>
                <a:spcAft>
                  <a:spcPct val="0"/>
                </a:spcAft>
                <a:defRPr sz="2400">
                  <a:solidFill>
                    <a:schemeClr val="tx1"/>
                  </a:solidFill>
                  <a:latin typeface="Arial" charset="0"/>
                </a:defRPr>
              </a:lvl7pPr>
              <a:lvl8pPr marL="3429000" indent="-228600" defTabSz="819150" eaLnBrk="0" fontAlgn="base" hangingPunct="0">
                <a:spcBef>
                  <a:spcPct val="0"/>
                </a:spcBef>
                <a:spcAft>
                  <a:spcPct val="0"/>
                </a:spcAft>
                <a:defRPr sz="2400">
                  <a:solidFill>
                    <a:schemeClr val="tx1"/>
                  </a:solidFill>
                  <a:latin typeface="Arial" charset="0"/>
                </a:defRPr>
              </a:lvl8pPr>
              <a:lvl9pPr marL="3886200" indent="-228600" defTabSz="819150" eaLnBrk="0" fontAlgn="base" hangingPunct="0">
                <a:spcBef>
                  <a:spcPct val="0"/>
                </a:spcBef>
                <a:spcAft>
                  <a:spcPct val="0"/>
                </a:spcAft>
                <a:defRPr sz="2400">
                  <a:solidFill>
                    <a:schemeClr val="tx1"/>
                  </a:solidFill>
                  <a:latin typeface="Arial" charset="0"/>
                </a:defRPr>
              </a:lvl9pPr>
            </a:lstStyle>
            <a:p>
              <a:pPr>
                <a:defRPr/>
              </a:pPr>
              <a:r>
                <a:rPr lang="en-GB" altLang="en-US" sz="900" dirty="0" smtClean="0">
                  <a:solidFill>
                    <a:srgbClr val="000000"/>
                  </a:solidFill>
                  <a:cs typeface="Arial" pitchFamily="34" charset="0"/>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22786" y="515083"/>
            <a:ext cx="3173267" cy="377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altLang="en-US" dirty="0" smtClean="0">
                <a:solidFill>
                  <a:srgbClr val="000000"/>
                </a:solidFill>
                <a:latin typeface="Times New Roman" pitchFamily="18" charset="0"/>
                <a:cs typeface="Arial" pitchFamily="34" charset="0"/>
              </a:rPr>
              <a:t>Working Draft    </a:t>
            </a:r>
          </a:p>
        </p:txBody>
      </p:sp>
      <p:sp>
        <p:nvSpPr>
          <p:cNvPr id="12" name="Working Draft" hidden="1"/>
          <p:cNvSpPr txBox="1">
            <a:spLocks noChangeArrowheads="1"/>
          </p:cNvSpPr>
          <p:nvPr/>
        </p:nvSpPr>
        <p:spPr bwMode="gray">
          <a:xfrm>
            <a:off x="422790" y="764520"/>
            <a:ext cx="4360611"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Last Modified 13/08/2007 17:38:46 South Africa Standard Time</a:t>
            </a:r>
          </a:p>
        </p:txBody>
      </p:sp>
      <p:sp>
        <p:nvSpPr>
          <p:cNvPr id="13" name="Printed" hidden="1"/>
          <p:cNvSpPr txBox="1">
            <a:spLocks noChangeArrowheads="1"/>
          </p:cNvSpPr>
          <p:nvPr/>
        </p:nvSpPr>
        <p:spPr bwMode="gray">
          <a:xfrm>
            <a:off x="422779" y="991284"/>
            <a:ext cx="3926493" cy="187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defTabSz="913335" eaLnBrk="1" hangingPunct="1">
              <a:defRPr/>
            </a:pPr>
            <a:r>
              <a:rPr lang="en-US" sz="1200" dirty="0" smtClean="0">
                <a:solidFill>
                  <a:srgbClr val="FFFFFF"/>
                </a:solidFill>
                <a:cs typeface="Arial" pitchFamily="34" charset="0"/>
              </a:rPr>
              <a:t>Printed 13/08/2007 09:07:26 South Africa Standard Time</a:t>
            </a:r>
          </a:p>
        </p:txBody>
      </p:sp>
      <p:sp>
        <p:nvSpPr>
          <p:cNvPr id="475141" name="Rectangle 5"/>
          <p:cNvSpPr>
            <a:spLocks noGrp="1" noChangeArrowheads="1"/>
          </p:cNvSpPr>
          <p:nvPr>
            <p:ph type="ctrTitle"/>
          </p:nvPr>
        </p:nvSpPr>
        <p:spPr>
          <a:xfrm>
            <a:off x="2748870" y="2813497"/>
            <a:ext cx="5233704" cy="376834"/>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748870" y="4042883"/>
            <a:ext cx="5233704" cy="219820"/>
          </a:xfrm>
        </p:spPr>
        <p:txBody>
          <a:bodyPr/>
          <a:lstStyle>
            <a:lvl1pPr>
              <a:defRPr sz="1400">
                <a:solidFill>
                  <a:schemeClr val="bg1"/>
                </a:solidFill>
              </a:defRPr>
            </a:lvl1pPr>
          </a:lstStyle>
          <a:p>
            <a:r>
              <a:rPr lang="en-GB"/>
              <a:t>Click to edit Master subtitle style</a:t>
            </a:r>
          </a:p>
        </p:txBody>
      </p:sp>
    </p:spTree>
    <p:extLst>
      <p:ext uri="{BB962C8B-B14F-4D97-AF65-F5344CB8AC3E}">
        <p14:creationId xmlns:p14="http://schemas.microsoft.com/office/powerpoint/2010/main" val="31096793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DB556165-4FA3-4CEB-9B95-E432C505F7D3}"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40497500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60" y="4407327"/>
            <a:ext cx="7771995" cy="1256112"/>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60" y="2907445"/>
            <a:ext cx="7771995" cy="314028"/>
          </a:xfrm>
        </p:spPr>
        <p:txBody>
          <a:bodyPr anchor="b"/>
          <a:lstStyle>
            <a:lvl1pPr marL="0" indent="0">
              <a:buNone/>
              <a:defRPr sz="2000"/>
            </a:lvl1pPr>
            <a:lvl2pPr marL="465931" indent="0">
              <a:buNone/>
              <a:defRPr sz="1800"/>
            </a:lvl2pPr>
            <a:lvl3pPr marL="931878" indent="0">
              <a:buNone/>
              <a:defRPr sz="1600"/>
            </a:lvl3pPr>
            <a:lvl4pPr marL="1397815" indent="0">
              <a:buNone/>
              <a:defRPr sz="1400"/>
            </a:lvl4pPr>
            <a:lvl5pPr marL="1863748" indent="0">
              <a:buNone/>
              <a:defRPr sz="1400"/>
            </a:lvl5pPr>
            <a:lvl6pPr marL="2329688" indent="0">
              <a:buNone/>
              <a:defRPr sz="1400"/>
            </a:lvl6pPr>
            <a:lvl7pPr marL="2795626" indent="0">
              <a:buNone/>
              <a:defRPr sz="1400"/>
            </a:lvl7pPr>
            <a:lvl8pPr marL="3261561" indent="0">
              <a:buNone/>
              <a:defRPr sz="1400"/>
            </a:lvl8pPr>
            <a:lvl9pPr marL="37275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076DCE2F-E1EF-4DF0-996D-D850879148F0}"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374634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7983" y="1324965"/>
            <a:ext cx="440758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691063" y="1324965"/>
            <a:ext cx="4409205" cy="2135391"/>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846DA8E4-B40A-40CE-970E-C910A311453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94939210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7" y="275368"/>
            <a:ext cx="8230410" cy="298327"/>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807" y="1535518"/>
            <a:ext cx="403988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807" y="2175318"/>
            <a:ext cx="403988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5" y="1535518"/>
            <a:ext cx="4041502" cy="753668"/>
          </a:xfrm>
        </p:spPr>
        <p:txBody>
          <a:bodyPr anchor="b"/>
          <a:lstStyle>
            <a:lvl1pPr marL="0" indent="0">
              <a:buNone/>
              <a:defRPr sz="2400" b="1"/>
            </a:lvl1pPr>
            <a:lvl2pPr marL="465931" indent="0">
              <a:buNone/>
              <a:defRPr sz="2000" b="1"/>
            </a:lvl2pPr>
            <a:lvl3pPr marL="931878" indent="0">
              <a:buNone/>
              <a:defRPr sz="1800" b="1"/>
            </a:lvl3pPr>
            <a:lvl4pPr marL="1397815" indent="0">
              <a:buNone/>
              <a:defRPr sz="1600" b="1"/>
            </a:lvl4pPr>
            <a:lvl5pPr marL="1863748" indent="0">
              <a:buNone/>
              <a:defRPr sz="1600" b="1"/>
            </a:lvl5pPr>
            <a:lvl6pPr marL="2329688" indent="0">
              <a:buNone/>
              <a:defRPr sz="1600" b="1"/>
            </a:lvl6pPr>
            <a:lvl7pPr marL="2795626" indent="0">
              <a:buNone/>
              <a:defRPr sz="1600" b="1"/>
            </a:lvl7pPr>
            <a:lvl8pPr marL="3261561" indent="0">
              <a:buNone/>
              <a:defRPr sz="1600" b="1"/>
            </a:lvl8pPr>
            <a:lvl9pPr marL="37275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5" y="2175318"/>
            <a:ext cx="4041502" cy="18527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C4E3B09D-49A6-4A31-880C-16A090A47598}"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6956732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A1DBAAC8-1AEB-4711-B414-A0D9E28B71A5}"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61704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DFB9322E-62D5-4304-85CC-AA68F0E6A8A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1463751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809" y="273744"/>
            <a:ext cx="3008043" cy="628056"/>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51"/>
            <a:ext cx="5112217" cy="2449419"/>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809" y="1435095"/>
            <a:ext cx="3008043"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0095B0D4-4084-436F-B623-C55171B0B3D2}"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90189328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6" y="4800938"/>
            <a:ext cx="5486400" cy="31402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6" y="612277"/>
            <a:ext cx="5486400" cy="507831"/>
          </a:xfrm>
        </p:spPr>
        <p:txBody>
          <a:bodyPr/>
          <a:lstStyle>
            <a:lvl1pPr marL="0" indent="0">
              <a:buNone/>
              <a:defRPr sz="3300"/>
            </a:lvl1pPr>
            <a:lvl2pPr marL="465931" indent="0">
              <a:buNone/>
              <a:defRPr sz="2900"/>
            </a:lvl2pPr>
            <a:lvl3pPr marL="931878" indent="0">
              <a:buNone/>
              <a:defRPr sz="2400"/>
            </a:lvl3pPr>
            <a:lvl4pPr marL="1397815" indent="0">
              <a:buNone/>
              <a:defRPr sz="2000"/>
            </a:lvl4pPr>
            <a:lvl5pPr marL="1863748" indent="0">
              <a:buNone/>
              <a:defRPr sz="2000"/>
            </a:lvl5pPr>
            <a:lvl6pPr marL="2329688" indent="0">
              <a:buNone/>
              <a:defRPr sz="2000"/>
            </a:lvl6pPr>
            <a:lvl7pPr marL="2795626" indent="0">
              <a:buNone/>
              <a:defRPr sz="2000"/>
            </a:lvl7pPr>
            <a:lvl8pPr marL="3261561" indent="0">
              <a:buNone/>
              <a:defRPr sz="2000"/>
            </a:lvl8pPr>
            <a:lvl9pPr marL="3727500" indent="0">
              <a:buNone/>
              <a:defRPr sz="2000"/>
            </a:lvl9pPr>
          </a:lstStyle>
          <a:p>
            <a:pPr lvl="0"/>
            <a:endParaRPr lang="en-ZA" noProof="0" dirty="0" smtClean="0"/>
          </a:p>
        </p:txBody>
      </p:sp>
      <p:sp>
        <p:nvSpPr>
          <p:cNvPr id="4" name="Text Placeholder 3"/>
          <p:cNvSpPr>
            <a:spLocks noGrp="1"/>
          </p:cNvSpPr>
          <p:nvPr>
            <p:ph type="body" sz="half" idx="2"/>
          </p:nvPr>
        </p:nvSpPr>
        <p:spPr>
          <a:xfrm>
            <a:off x="1791546" y="5367834"/>
            <a:ext cx="5486400" cy="219820"/>
          </a:xfrm>
        </p:spPr>
        <p:txBody>
          <a:bodyPr/>
          <a:lstStyle>
            <a:lvl1pPr marL="0" indent="0">
              <a:buNone/>
              <a:defRPr sz="1400"/>
            </a:lvl1pPr>
            <a:lvl2pPr marL="465931" indent="0">
              <a:buNone/>
              <a:defRPr sz="1200"/>
            </a:lvl2pPr>
            <a:lvl3pPr marL="931878" indent="0">
              <a:buNone/>
              <a:defRPr sz="1000"/>
            </a:lvl3pPr>
            <a:lvl4pPr marL="1397815" indent="0">
              <a:buNone/>
              <a:defRPr sz="900"/>
            </a:lvl4pPr>
            <a:lvl5pPr marL="1863748" indent="0">
              <a:buNone/>
              <a:defRPr sz="900"/>
            </a:lvl5pPr>
            <a:lvl6pPr marL="2329688" indent="0">
              <a:buNone/>
              <a:defRPr sz="900"/>
            </a:lvl6pPr>
            <a:lvl7pPr marL="2795626" indent="0">
              <a:buNone/>
              <a:defRPr sz="900"/>
            </a:lvl7pPr>
            <a:lvl8pPr marL="3261561" indent="0">
              <a:buNone/>
              <a:defRPr sz="900"/>
            </a:lvl8pPr>
            <a:lvl9pPr marL="37275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53503C6A-BBC3-464B-BC61-99FD76953FE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15618401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5160724" y="1324952"/>
            <a:ext cx="3939540" cy="94214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AAF40062-0740-4FC1-810A-C3B5FA9BCCFB}"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23450016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546" y="208959"/>
            <a:ext cx="584775" cy="2363207"/>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223968" y="208959"/>
            <a:ext cx="1477328" cy="23632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F04D352D-0B5F-4EB3-BD26-FCCF2001A22F}" type="slidenum">
              <a:rPr lang="en-GB">
                <a:solidFill>
                  <a:srgbClr val="FFFFFF"/>
                </a:solidFill>
              </a:rPr>
              <a:pPr>
                <a:defRPr/>
              </a:pPr>
              <a:t>‹#›</a:t>
            </a:fld>
            <a:endParaRPr lang="en-GB" dirty="0">
              <a:solidFill>
                <a:srgbClr val="FFFFFF"/>
              </a:solidFill>
            </a:endParaRPr>
          </a:p>
        </p:txBody>
      </p:sp>
    </p:spTree>
    <p:extLst>
      <p:ext uri="{BB962C8B-B14F-4D97-AF65-F5344CB8AC3E}">
        <p14:creationId xmlns:p14="http://schemas.microsoft.com/office/powerpoint/2010/main" val="3794328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hangingPunct="1">
                <a:defRPr/>
              </a:pPr>
              <a:r>
                <a:rPr lang="en-GB" sz="1500" dirty="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hangingPunct="1">
                <a:defRPr/>
              </a:pPr>
              <a:r>
                <a:rPr lang="en-GB" sz="1100" dirty="0" smtClean="0">
                  <a:solidFill>
                    <a:srgbClr val="000000"/>
                  </a:solidFill>
                  <a:cs typeface="Arial" pitchFamily="34" charset="0"/>
                </a:rPr>
                <a:t>	*	Footnote</a:t>
              </a:r>
            </a:p>
            <a:p>
              <a:pPr eaLnBrk="1" hangingPunct="1">
                <a:spcBef>
                  <a:spcPct val="20000"/>
                </a:spcBef>
                <a:defRPr/>
              </a:pPr>
              <a:r>
                <a:rPr lang="en-GB" sz="1100" dirty="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90203"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32731279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1227"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cs typeface="Arial" pitchFamily="34" charset="0"/>
              </a:defRPr>
            </a:lvl1pPr>
          </a:lstStyle>
          <a:p>
            <a:pPr>
              <a:defRPr/>
            </a:pPr>
            <a:fld id="{43626B7D-1AB5-4DA5-837F-D19D5798708C}" type="slidenum">
              <a:rPr lang="en-ZA">
                <a:solidFill>
                  <a:srgbClr val="FFFFFF"/>
                </a:solidFill>
              </a:rPr>
              <a:pPr>
                <a:defRPr/>
              </a:pPr>
              <a:t>‹#›</a:t>
            </a:fld>
            <a:endParaRPr lang="en-ZA" dirty="0">
              <a:solidFill>
                <a:srgbClr val="FFFFFF"/>
              </a:solidFill>
            </a:endParaRPr>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sz="1000">
                <a:cs typeface="Arial" pitchFamily="34" charset="0"/>
              </a:defRPr>
            </a:lvl1pPr>
          </a:lstStyle>
          <a:p>
            <a:pPr defTabSz="913335">
              <a:defRPr/>
            </a:pPr>
            <a:endParaRPr lang="en-ZA" dirty="0">
              <a:solidFill>
                <a:srgbClr val="000000"/>
              </a:solidFill>
              <a:latin typeface="Arial"/>
            </a:endParaRPr>
          </a:p>
        </p:txBody>
      </p:sp>
    </p:spTree>
    <p:extLst>
      <p:ext uri="{BB962C8B-B14F-4D97-AF65-F5344CB8AC3E}">
        <p14:creationId xmlns:p14="http://schemas.microsoft.com/office/powerpoint/2010/main" val="384231116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3" name="Picture 9"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2251"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cs typeface="Arial" pitchFamily="34" charset="0"/>
              </a:defRPr>
            </a:lvl1pPr>
          </a:lstStyle>
          <a:p>
            <a:pPr>
              <a:defRPr/>
            </a:pPr>
            <a:fld id="{DFACFDCB-9CC4-498F-B357-197682DA7E61}" type="slidenum">
              <a:rPr lang="en-ZA">
                <a:solidFill>
                  <a:srgbClr val="FFFFFF"/>
                </a:solidFill>
              </a:rPr>
              <a:pPr>
                <a:defRPr/>
              </a:pPr>
              <a:t>‹#›</a:t>
            </a:fld>
            <a:endParaRPr lang="en-ZA" dirty="0">
              <a:solidFill>
                <a:srgbClr val="FFFFFF"/>
              </a:solidFill>
            </a:endParaRPr>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spcBef>
                <a:spcPct val="0"/>
              </a:spcBef>
              <a:defRPr>
                <a:cs typeface="Arial" pitchFamily="34" charset="0"/>
              </a:defRPr>
            </a:lvl1pPr>
          </a:lstStyle>
          <a:p>
            <a:pPr defTabSz="913335">
              <a:defRPr/>
            </a:pPr>
            <a:endParaRPr lang="en-ZA" sz="2400" dirty="0">
              <a:solidFill>
                <a:srgbClr val="000000"/>
              </a:solidFill>
              <a:latin typeface="Arial"/>
            </a:endParaRPr>
          </a:p>
        </p:txBody>
      </p:sp>
    </p:spTree>
    <p:extLst>
      <p:ext uri="{BB962C8B-B14F-4D97-AF65-F5344CB8AC3E}">
        <p14:creationId xmlns:p14="http://schemas.microsoft.com/office/powerpoint/2010/main" val="19586127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3275"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a:xfrm>
            <a:off x="323850" y="547750"/>
            <a:ext cx="7704534" cy="298327"/>
          </a:xfrm>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9" name="Rectangle 6"/>
          <p:cNvSpPr>
            <a:spLocks noGrp="1" noChangeArrowheads="1"/>
          </p:cNvSpPr>
          <p:nvPr>
            <p:ph type="sldNum" sz="quarter" idx="10"/>
          </p:nvPr>
        </p:nvSpPr>
        <p:spPr>
          <a:xfrm>
            <a:off x="8243376" y="116632"/>
            <a:ext cx="900631" cy="188417"/>
          </a:xfrm>
        </p:spPr>
        <p:txBody>
          <a:bodyPr/>
          <a:lstStyle>
            <a:lvl1pPr>
              <a:defRPr>
                <a:solidFill>
                  <a:srgbClr val="FFFFFF"/>
                </a:solidFill>
              </a:defRPr>
            </a:lvl1pPr>
          </a:lstStyle>
          <a:p>
            <a:pPr>
              <a:defRPr/>
            </a:pPr>
            <a:fld id="{0A5703DB-34A1-41A6-A5EA-FDD92A55360E}" type="slidenum">
              <a:rPr lang="en-ZA"/>
              <a:pPr>
                <a:defRPr/>
              </a:pPr>
              <a:t>‹#›</a:t>
            </a:fld>
            <a:endParaRPr lang="en-ZA" dirty="0"/>
          </a:p>
        </p:txBody>
      </p:sp>
      <p:sp>
        <p:nvSpPr>
          <p:cNvPr id="10" name="Footer Placeholder 7"/>
          <p:cNvSpPr>
            <a:spLocks noGrp="1"/>
          </p:cNvSpPr>
          <p:nvPr>
            <p:ph type="ftr" sz="quarter" idx="11"/>
          </p:nvPr>
        </p:nvSpPr>
        <p:spPr>
          <a:xfrm>
            <a:off x="4284490" y="6427160"/>
            <a:ext cx="3600905" cy="366062"/>
          </a:xfrm>
          <a:prstGeom prst="rect">
            <a:avLst/>
          </a:prstGeom>
        </p:spPr>
        <p:txBody>
          <a:bodyPr lIns="93186" tIns="46594" rIns="93186" bIns="46594"/>
          <a:lstStyle>
            <a:lvl1pPr>
              <a:defRPr sz="1000">
                <a:solidFill>
                  <a:srgbClr val="000000">
                    <a:tint val="75000"/>
                  </a:srgbClr>
                </a:solidFill>
              </a:defRPr>
            </a:lvl1pPr>
          </a:lstStyle>
          <a:p>
            <a:pPr defTabSz="913335">
              <a:defRPr/>
            </a:pPr>
            <a:r>
              <a:rPr lang="en-ZA" dirty="0" smtClean="0">
                <a:latin typeface="Arial"/>
                <a:cs typeface="Arial" pitchFamily="34" charset="0"/>
              </a:rPr>
              <a:t>SARS 21/2013 Network Carrier and Infrastructure Services- Briefing Session</a:t>
            </a:r>
            <a:endParaRPr lang="en-ZA" dirty="0">
              <a:latin typeface="Arial"/>
              <a:cs typeface="Arial" pitchFamily="34" charset="0"/>
            </a:endParaRPr>
          </a:p>
        </p:txBody>
      </p:sp>
    </p:spTree>
    <p:extLst>
      <p:ext uri="{BB962C8B-B14F-4D97-AF65-F5344CB8AC3E}">
        <p14:creationId xmlns:p14="http://schemas.microsoft.com/office/powerpoint/2010/main" val="15867650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5"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6"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7"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4299"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ZA"/>
          </a:p>
        </p:txBody>
      </p:sp>
      <p:sp>
        <p:nvSpPr>
          <p:cNvPr id="8" name="Slide Number Placeholder 2"/>
          <p:cNvSpPr>
            <a:spLocks noGrp="1"/>
          </p:cNvSpPr>
          <p:nvPr>
            <p:ph type="sldNum" sz="quarter" idx="10"/>
          </p:nvPr>
        </p:nvSpPr>
        <p:spPr/>
        <p:txBody>
          <a:bodyPr/>
          <a:lstStyle>
            <a:lvl1pPr>
              <a:defRPr>
                <a:solidFill>
                  <a:srgbClr val="FFFFFF"/>
                </a:solidFill>
              </a:defRPr>
            </a:lvl1pPr>
          </a:lstStyle>
          <a:p>
            <a:pPr>
              <a:defRPr/>
            </a:pPr>
            <a:fld id="{A01DAB76-A024-48A3-8CFE-75232A715A0E}" type="slidenum">
              <a:rPr lang="en-ZA"/>
              <a:pPr>
                <a:defRPr/>
              </a:pPr>
              <a:t>‹#›</a:t>
            </a:fld>
            <a:endParaRPr lang="en-ZA" dirty="0"/>
          </a:p>
        </p:txBody>
      </p:sp>
      <p:sp>
        <p:nvSpPr>
          <p:cNvPr id="9" name="Footer Placeholder 3"/>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4026269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pic>
        <p:nvPicPr>
          <p:cNvPr id="3" name="Picture 2" descr="miolo1 fundo branco"/>
          <p:cNvPicPr>
            <a:picLocks noChangeArrowheads="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McK Slide Elements"/>
          <p:cNvGrpSpPr>
            <a:grpSpLocks/>
          </p:cNvGrpSpPr>
          <p:nvPr/>
        </p:nvGrpSpPr>
        <p:grpSpPr bwMode="auto">
          <a:xfrm>
            <a:off x="127968" y="553964"/>
            <a:ext cx="8972296" cy="6412571"/>
            <a:chOff x="77" y="335"/>
            <a:chExt cx="5429" cy="3880"/>
          </a:xfrm>
        </p:grpSpPr>
        <p:sp>
          <p:nvSpPr>
            <p:cNvPr id="6"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7"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graphicFrame>
        <p:nvGraphicFramePr>
          <p:cNvPr id="8" name="Rectangle 10" hidden="1"/>
          <p:cNvGraphicFramePr>
            <a:graphicFrameLocks/>
          </p:cNvGraphicFramePr>
          <p:nvPr>
            <p:custDataLst>
              <p:tags r:id="rId3"/>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95323" r:id="rId6" imgW="0" imgH="0" progId="TCLayout.ActiveDocument.1">
                  <p:embed/>
                </p:oleObj>
              </mc:Choice>
              <mc:Fallback>
                <p:oleObj r:id="rId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 name="Title 4"/>
          <p:cNvSpPr>
            <a:spLocks noGrp="1"/>
          </p:cNvSpPr>
          <p:nvPr>
            <p:ph type="title"/>
          </p:nvPr>
        </p:nvSpPr>
        <p:spPr/>
        <p:txBody>
          <a:bodyPr/>
          <a:lstStyle/>
          <a:p>
            <a:r>
              <a:rPr lang="en-US" smtClean="0"/>
              <a:t>Click to edit Master title style</a:t>
            </a:r>
            <a:endParaRPr lang="en-ZA"/>
          </a:p>
        </p:txBody>
      </p:sp>
      <p:sp>
        <p:nvSpPr>
          <p:cNvPr id="9" name="Rectangle 6"/>
          <p:cNvSpPr>
            <a:spLocks noGrp="1" noChangeArrowheads="1"/>
          </p:cNvSpPr>
          <p:nvPr>
            <p:ph type="sldNum" sz="quarter" idx="10"/>
          </p:nvPr>
        </p:nvSpPr>
        <p:spPr/>
        <p:txBody>
          <a:bodyPr/>
          <a:lstStyle>
            <a:lvl1pPr>
              <a:defRPr>
                <a:solidFill>
                  <a:srgbClr val="FFFFFF"/>
                </a:solidFill>
              </a:defRPr>
            </a:lvl1pPr>
          </a:lstStyle>
          <a:p>
            <a:pPr>
              <a:defRPr/>
            </a:pPr>
            <a:fld id="{56CE93EE-2F23-4A95-8FC8-74624CB2E562}" type="slidenum">
              <a:rPr lang="en-ZA"/>
              <a:pPr>
                <a:defRPr/>
              </a:pPr>
              <a:t>‹#›</a:t>
            </a:fld>
            <a:endParaRPr lang="en-ZA" dirty="0"/>
          </a:p>
        </p:txBody>
      </p:sp>
      <p:sp>
        <p:nvSpPr>
          <p:cNvPr id="10" name="Footer Placeholder 1"/>
          <p:cNvSpPr>
            <a:spLocks noGrp="1"/>
          </p:cNvSpPr>
          <p:nvPr>
            <p:ph type="ftr" sz="quarter" idx="11"/>
          </p:nvPr>
        </p:nvSpPr>
        <p:spPr>
          <a:xfrm>
            <a:off x="4284490" y="6427160"/>
            <a:ext cx="3600905" cy="366062"/>
          </a:xfrm>
          <a:prstGeom prst="rect">
            <a:avLst/>
          </a:prstGeom>
        </p:spPr>
        <p:txBody>
          <a:bodyPr lIns="93186" tIns="46594" rIns="93186" bIns="46594"/>
          <a:lstStyle>
            <a:lvl1pPr>
              <a:defRPr>
                <a:solidFill>
                  <a:srgbClr val="000000">
                    <a:tint val="75000"/>
                  </a:srgbClr>
                </a:solidFill>
              </a:defRPr>
            </a:lvl1pPr>
          </a:lstStyle>
          <a:p>
            <a:pPr defTabSz="913335">
              <a:defRPr/>
            </a:pPr>
            <a:r>
              <a:rPr lang="en-ZA" sz="2400" dirty="0" smtClean="0">
                <a:latin typeface="Arial"/>
                <a:cs typeface="Arial" pitchFamily="34" charset="0"/>
              </a:rPr>
              <a:t>SARS 02/2013 Network Carrier and Infrastructure Services- Briefing Session</a:t>
            </a:r>
            <a:endParaRPr lang="en-ZA" sz="2400" dirty="0">
              <a:latin typeface="Arial"/>
              <a:cs typeface="Arial" pitchFamily="34" charset="0"/>
            </a:endParaRPr>
          </a:p>
        </p:txBody>
      </p:sp>
    </p:spTree>
    <p:extLst>
      <p:ext uri="{BB962C8B-B14F-4D97-AF65-F5344CB8AC3E}">
        <p14:creationId xmlns:p14="http://schemas.microsoft.com/office/powerpoint/2010/main" val="1477521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4.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oleObject" Target="../embeddings/oleObject4.bin"/><Relationship Id="rId2" Type="http://schemas.openxmlformats.org/officeDocument/2006/relationships/slideLayout" Target="../slideLayouts/slideLayout24.xml"/><Relationship Id="rId16" Type="http://schemas.openxmlformats.org/officeDocument/2006/relationships/image" Target="../media/image1.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8.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4.xml"/><Relationship Id="rId26" Type="http://schemas.openxmlformats.org/officeDocument/2006/relationships/oleObject" Target="../embeddings/oleObject6.bin"/><Relationship Id="rId3" Type="http://schemas.openxmlformats.org/officeDocument/2006/relationships/slideLayout" Target="../slideLayouts/slideLayout36.xml"/><Relationship Id="rId21" Type="http://schemas.openxmlformats.org/officeDocument/2006/relationships/tags" Target="../tags/tag11.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tags" Target="../tags/tag10.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tags" Target="../tags/tag1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tags" Target="../tags/tag13.xml"/><Relationship Id="rId10" Type="http://schemas.openxmlformats.org/officeDocument/2006/relationships/slideLayout" Target="../slideLayouts/slideLayout43.xml"/><Relationship Id="rId19" Type="http://schemas.openxmlformats.org/officeDocument/2006/relationships/vmlDrawing" Target="../drawings/vmlDrawing6.v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ags" Target="../tags/tag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653"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952"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160"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6" name="Picture 2" descr="miolo1 fundo branco"/>
          <p:cNvPicPr>
            <a:picLocks noChangeArrowheads="1"/>
          </p:cNvPicPr>
          <p:nvPr>
            <p:custDataLst>
              <p:tags r:id="rId20"/>
            </p:custDataLst>
          </p:nvPr>
        </p:nvPicPr>
        <p:blipFill>
          <a:blip r:embed="rId25">
            <a:extLst>
              <a:ext uri="{28A0092B-C50C-407E-A947-70E740481C1C}">
                <a14:useLocalDpi xmlns:a14="http://schemas.microsoft.com/office/drawing/2010/main" val="0"/>
              </a:ext>
            </a:extLst>
          </a:blip>
          <a:srcRect/>
          <a:stretch>
            <a:fillRect/>
          </a:stretch>
        </p:blipFill>
        <p:spPr bwMode="auto">
          <a:xfrm>
            <a:off x="1620" y="-3239"/>
            <a:ext cx="9330281" cy="6997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4"/>
          <p:cNvSpPr>
            <a:spLocks noGrp="1" noChangeArrowheads="1"/>
          </p:cNvSpPr>
          <p:nvPr>
            <p:ph type="title"/>
            <p:custDataLst>
              <p:tags r:id="rId21"/>
            </p:custDataLst>
          </p:nvPr>
        </p:nvSpPr>
        <p:spPr bwMode="gray">
          <a:xfrm>
            <a:off x="124728" y="208959"/>
            <a:ext cx="8972296" cy="298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GB" altLang="en-US" smtClean="0"/>
              <a:t>Click to edit Master title style</a:t>
            </a:r>
          </a:p>
        </p:txBody>
      </p:sp>
      <p:sp>
        <p:nvSpPr>
          <p:cNvPr id="1028" name="Rectangle 5"/>
          <p:cNvSpPr>
            <a:spLocks noGrp="1" noChangeArrowheads="1"/>
          </p:cNvSpPr>
          <p:nvPr>
            <p:ph type="body" idx="1"/>
            <p:custDataLst>
              <p:tags r:id="rId22"/>
            </p:custDataLst>
          </p:nvPr>
        </p:nvSpPr>
        <p:spPr bwMode="gray">
          <a:xfrm>
            <a:off x="127968" y="1324951"/>
            <a:ext cx="8972296" cy="125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grpSp>
        <p:nvGrpSpPr>
          <p:cNvPr id="1029" name="McK Slide Elements"/>
          <p:cNvGrpSpPr>
            <a:grpSpLocks/>
          </p:cNvGrpSpPr>
          <p:nvPr/>
        </p:nvGrpSpPr>
        <p:grpSpPr bwMode="auto">
          <a:xfrm>
            <a:off x="127968" y="553964"/>
            <a:ext cx="8972296" cy="6412571"/>
            <a:chOff x="77" y="335"/>
            <a:chExt cx="5429" cy="3880"/>
          </a:xfrm>
        </p:grpSpPr>
        <p:sp>
          <p:nvSpPr>
            <p:cNvPr id="1032" name="McK Measure" hidden="1"/>
            <p:cNvSpPr txBox="1">
              <a:spLocks noChangeArrowheads="1"/>
            </p:cNvSpPr>
            <p:nvPr userDrawn="1"/>
          </p:nvSpPr>
          <p:spPr bwMode="gray">
            <a:xfrm>
              <a:off x="77" y="335"/>
              <a:ext cx="5429"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2813" eaLnBrk="0" hangingPunct="0">
                <a:defRPr sz="2400">
                  <a:solidFill>
                    <a:schemeClr val="tx1"/>
                  </a:solidFill>
                  <a:latin typeface="Arial" charset="0"/>
                </a:defRPr>
              </a:lvl1pPr>
              <a:lvl2pPr marL="742950" indent="-285750" defTabSz="912813" eaLnBrk="0" hangingPunct="0">
                <a:defRPr sz="2400">
                  <a:solidFill>
                    <a:schemeClr val="tx1"/>
                  </a:solidFill>
                  <a:latin typeface="Arial" charset="0"/>
                </a:defRPr>
              </a:lvl2pPr>
              <a:lvl3pPr marL="1143000" indent="-228600" defTabSz="912813" eaLnBrk="0" hangingPunct="0">
                <a:defRPr sz="2400">
                  <a:solidFill>
                    <a:schemeClr val="tx1"/>
                  </a:solidFill>
                  <a:latin typeface="Arial" charset="0"/>
                </a:defRPr>
              </a:lvl3pPr>
              <a:lvl4pPr marL="1600200" indent="-228600" defTabSz="912813" eaLnBrk="0" hangingPunct="0">
                <a:defRPr sz="2400">
                  <a:solidFill>
                    <a:schemeClr val="tx1"/>
                  </a:solidFill>
                  <a:latin typeface="Arial" charset="0"/>
                </a:defRPr>
              </a:lvl4pPr>
              <a:lvl5pPr marL="2057400" indent="-228600" defTabSz="912813" eaLnBrk="0" hangingPunct="0">
                <a:defRPr sz="2400">
                  <a:solidFill>
                    <a:schemeClr val="tx1"/>
                  </a:solidFill>
                  <a:latin typeface="Arial" charset="0"/>
                </a:defRPr>
              </a:lvl5pPr>
              <a:lvl6pPr marL="2514600" indent="-228600" defTabSz="912813" eaLnBrk="0" fontAlgn="base" hangingPunct="0">
                <a:spcBef>
                  <a:spcPct val="0"/>
                </a:spcBef>
                <a:spcAft>
                  <a:spcPct val="0"/>
                </a:spcAft>
                <a:defRPr sz="2400">
                  <a:solidFill>
                    <a:schemeClr val="tx1"/>
                  </a:solidFill>
                  <a:latin typeface="Arial" charset="0"/>
                </a:defRPr>
              </a:lvl6pPr>
              <a:lvl7pPr marL="2971800" indent="-228600" defTabSz="912813" eaLnBrk="0" fontAlgn="base" hangingPunct="0">
                <a:spcBef>
                  <a:spcPct val="0"/>
                </a:spcBef>
                <a:spcAft>
                  <a:spcPct val="0"/>
                </a:spcAft>
                <a:defRPr sz="2400">
                  <a:solidFill>
                    <a:schemeClr val="tx1"/>
                  </a:solidFill>
                  <a:latin typeface="Arial" charset="0"/>
                </a:defRPr>
              </a:lvl7pPr>
              <a:lvl8pPr marL="3429000" indent="-228600" defTabSz="912813" eaLnBrk="0" fontAlgn="base" hangingPunct="0">
                <a:spcBef>
                  <a:spcPct val="0"/>
                </a:spcBef>
                <a:spcAft>
                  <a:spcPct val="0"/>
                </a:spcAft>
                <a:defRPr sz="2400">
                  <a:solidFill>
                    <a:schemeClr val="tx1"/>
                  </a:solidFill>
                  <a:latin typeface="Arial" charset="0"/>
                </a:defRPr>
              </a:lvl8pPr>
              <a:lvl9pPr marL="3886200" indent="-228600" defTabSz="912813" eaLnBrk="0" fontAlgn="base" hangingPunct="0">
                <a:spcBef>
                  <a:spcPct val="0"/>
                </a:spcBef>
                <a:spcAft>
                  <a:spcPct val="0"/>
                </a:spcAft>
                <a:defRPr sz="2400">
                  <a:solidFill>
                    <a:schemeClr val="tx1"/>
                  </a:solidFill>
                  <a:latin typeface="Arial" charset="0"/>
                </a:defRPr>
              </a:lvl9pPr>
            </a:lstStyle>
            <a:p>
              <a:pPr eaLnBrk="1" hangingPunct="1">
                <a:defRPr/>
              </a:pPr>
              <a:r>
                <a:rPr lang="en-GB" sz="1600" dirty="0" smtClean="0">
                  <a:solidFill>
                    <a:srgbClr val="000000"/>
                  </a:solidFill>
                  <a:cs typeface="Arial" pitchFamily="34" charset="0"/>
                </a:rPr>
                <a:t>Unit of measure</a:t>
              </a:r>
            </a:p>
          </p:txBody>
        </p:sp>
        <p:sp>
          <p:nvSpPr>
            <p:cNvPr id="1033" name="McK Footnote" hidden="1"/>
            <p:cNvSpPr txBox="1">
              <a:spLocks noChangeArrowheads="1"/>
            </p:cNvSpPr>
            <p:nvPr userDrawn="1"/>
          </p:nvSpPr>
          <p:spPr bwMode="gray">
            <a:xfrm>
              <a:off x="79" y="3964"/>
              <a:ext cx="5145"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84200" indent="-584200" defTabSz="912813" eaLnBrk="0" hangingPunct="0">
                <a:tabLst>
                  <a:tab pos="544513" algn="r"/>
                </a:tabLst>
                <a:defRPr sz="2400">
                  <a:solidFill>
                    <a:schemeClr val="tx1"/>
                  </a:solidFill>
                  <a:latin typeface="Arial" charset="0"/>
                </a:defRPr>
              </a:lvl1pPr>
              <a:lvl2pPr marL="742950" indent="-285750" defTabSz="912813" eaLnBrk="0" hangingPunct="0">
                <a:tabLst>
                  <a:tab pos="544513" algn="r"/>
                </a:tabLst>
                <a:defRPr sz="2400">
                  <a:solidFill>
                    <a:schemeClr val="tx1"/>
                  </a:solidFill>
                  <a:latin typeface="Arial" charset="0"/>
                </a:defRPr>
              </a:lvl2pPr>
              <a:lvl3pPr marL="1143000" indent="-228600" defTabSz="912813" eaLnBrk="0" hangingPunct="0">
                <a:tabLst>
                  <a:tab pos="544513" algn="r"/>
                </a:tabLst>
                <a:defRPr sz="2400">
                  <a:solidFill>
                    <a:schemeClr val="tx1"/>
                  </a:solidFill>
                  <a:latin typeface="Arial" charset="0"/>
                </a:defRPr>
              </a:lvl3pPr>
              <a:lvl4pPr marL="1600200" indent="-228600" defTabSz="912813" eaLnBrk="0" hangingPunct="0">
                <a:tabLst>
                  <a:tab pos="544513" algn="r"/>
                </a:tabLst>
                <a:defRPr sz="2400">
                  <a:solidFill>
                    <a:schemeClr val="tx1"/>
                  </a:solidFill>
                  <a:latin typeface="Arial" charset="0"/>
                </a:defRPr>
              </a:lvl4pPr>
              <a:lvl5pPr marL="2057400" indent="-228600" defTabSz="912813" eaLnBrk="0" hangingPunct="0">
                <a:tabLst>
                  <a:tab pos="544513" algn="r"/>
                </a:tabLst>
                <a:defRPr sz="2400">
                  <a:solidFill>
                    <a:schemeClr val="tx1"/>
                  </a:solidFill>
                  <a:latin typeface="Arial" charset="0"/>
                </a:defRPr>
              </a:lvl5pPr>
              <a:lvl6pPr marL="2514600" indent="-228600" defTabSz="912813" eaLnBrk="0" fontAlgn="base" hangingPunct="0">
                <a:spcBef>
                  <a:spcPct val="0"/>
                </a:spcBef>
                <a:spcAft>
                  <a:spcPct val="0"/>
                </a:spcAft>
                <a:tabLst>
                  <a:tab pos="544513" algn="r"/>
                </a:tabLst>
                <a:defRPr sz="2400">
                  <a:solidFill>
                    <a:schemeClr val="tx1"/>
                  </a:solidFill>
                  <a:latin typeface="Arial" charset="0"/>
                </a:defRPr>
              </a:lvl6pPr>
              <a:lvl7pPr marL="2971800" indent="-228600" defTabSz="912813" eaLnBrk="0" fontAlgn="base" hangingPunct="0">
                <a:spcBef>
                  <a:spcPct val="0"/>
                </a:spcBef>
                <a:spcAft>
                  <a:spcPct val="0"/>
                </a:spcAft>
                <a:tabLst>
                  <a:tab pos="544513" algn="r"/>
                </a:tabLst>
                <a:defRPr sz="2400">
                  <a:solidFill>
                    <a:schemeClr val="tx1"/>
                  </a:solidFill>
                  <a:latin typeface="Arial" charset="0"/>
                </a:defRPr>
              </a:lvl7pPr>
              <a:lvl8pPr marL="3429000" indent="-228600" defTabSz="912813" eaLnBrk="0" fontAlgn="base" hangingPunct="0">
                <a:spcBef>
                  <a:spcPct val="0"/>
                </a:spcBef>
                <a:spcAft>
                  <a:spcPct val="0"/>
                </a:spcAft>
                <a:tabLst>
                  <a:tab pos="544513" algn="r"/>
                </a:tabLst>
                <a:defRPr sz="2400">
                  <a:solidFill>
                    <a:schemeClr val="tx1"/>
                  </a:solidFill>
                  <a:latin typeface="Arial" charset="0"/>
                </a:defRPr>
              </a:lvl8pPr>
              <a:lvl9pPr marL="3886200" indent="-228600" defTabSz="912813" eaLnBrk="0" fontAlgn="base" hangingPunct="0">
                <a:spcBef>
                  <a:spcPct val="0"/>
                </a:spcBef>
                <a:spcAft>
                  <a:spcPct val="0"/>
                </a:spcAft>
                <a:tabLst>
                  <a:tab pos="544513" algn="r"/>
                </a:tabLst>
                <a:defRPr sz="2400">
                  <a:solidFill>
                    <a:schemeClr val="tx1"/>
                  </a:solidFill>
                  <a:latin typeface="Arial" charset="0"/>
                </a:defRPr>
              </a:lvl9pPr>
            </a:lstStyle>
            <a:p>
              <a:pPr eaLnBrk="1" hangingPunct="1">
                <a:defRPr/>
              </a:pPr>
              <a:r>
                <a:rPr lang="en-GB" sz="1200" dirty="0" smtClean="0">
                  <a:solidFill>
                    <a:srgbClr val="000000"/>
                  </a:solidFill>
                  <a:cs typeface="Arial" pitchFamily="34" charset="0"/>
                </a:rPr>
                <a:t>	*	Footnote</a:t>
              </a:r>
            </a:p>
            <a:p>
              <a:pPr eaLnBrk="1" hangingPunct="1">
                <a:spcBef>
                  <a:spcPct val="20000"/>
                </a:spcBef>
                <a:defRPr/>
              </a:pPr>
              <a:r>
                <a:rPr lang="en-GB" sz="1200" dirty="0" smtClean="0">
                  <a:solidFill>
                    <a:srgbClr val="000000"/>
                  </a:solidFill>
                  <a:cs typeface="Arial" pitchFamily="34" charset="0"/>
                </a:rPr>
                <a:t>Source:		Source</a:t>
              </a:r>
            </a:p>
          </p:txBody>
        </p:sp>
      </p:grpSp>
      <p:sp>
        <p:nvSpPr>
          <p:cNvPr id="474121" name="pg num"/>
          <p:cNvSpPr>
            <a:spLocks noGrp="1" noChangeArrowheads="1"/>
          </p:cNvSpPr>
          <p:nvPr>
            <p:ph type="sldNum" sz="quarter" idx="4"/>
            <p:custDataLst>
              <p:tags r:id="rId23"/>
            </p:custDataLst>
          </p:nvPr>
        </p:nvSpPr>
        <p:spPr bwMode="gray">
          <a:xfrm>
            <a:off x="6997711" y="6746238"/>
            <a:ext cx="879574" cy="18789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latin typeface="Arial" charset="0"/>
                <a:cs typeface="+mn-cs"/>
              </a:defRPr>
            </a:lvl1pPr>
          </a:lstStyle>
          <a:p>
            <a:pPr defTabSz="913335">
              <a:defRPr/>
            </a:pPr>
            <a:fld id="{C2D9E0C8-34BA-46B5-808B-C40A28B8FC1E}" type="slidenum">
              <a:rPr lang="en-GB" smtClean="0">
                <a:solidFill>
                  <a:srgbClr val="FFFFFF"/>
                </a:solidFill>
              </a:rPr>
              <a:pPr defTabSz="913335">
                <a:defRPr/>
              </a:pPr>
              <a:t>‹#›</a:t>
            </a:fld>
            <a:endParaRPr lang="en-GB" dirty="0">
              <a:solidFill>
                <a:srgbClr val="FFFFFF"/>
              </a:solidFill>
            </a:endParaRPr>
          </a:p>
        </p:txBody>
      </p:sp>
      <p:graphicFrame>
        <p:nvGraphicFramePr>
          <p:cNvPr id="1031" name="Rectangle 10" hidden="1"/>
          <p:cNvGraphicFramePr>
            <a:graphicFrameLocks/>
          </p:cNvGraphicFramePr>
          <p:nvPr>
            <p:custDataLst>
              <p:tags r:id="rId24"/>
            </p:custDataLst>
          </p:nvPr>
        </p:nvGraphicFramePr>
        <p:xfrm>
          <a:off x="0" y="12"/>
          <a:ext cx="165224" cy="165214"/>
        </p:xfrm>
        <a:graphic>
          <a:graphicData uri="http://schemas.openxmlformats.org/presentationml/2006/ole">
            <mc:AlternateContent xmlns:mc="http://schemas.openxmlformats.org/markup-compatibility/2006">
              <mc:Choice xmlns:v="urn:schemas-microsoft-com:vml" Requires="v">
                <p:oleObj spid="_x0000_s88155" r:id="rId26" imgW="0" imgH="0" progId="TCLayout.ActiveDocument.1">
                  <p:embed/>
                </p:oleObj>
              </mc:Choice>
              <mc:Fallback>
                <p:oleObj r:id="rId2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12"/>
                        <a:ext cx="165224" cy="16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8220912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 id="2147483823" r:id="rId17"/>
  </p:sldLayoutIdLst>
  <p:timing>
    <p:tnLst>
      <p:par>
        <p:cTn id="1" dur="indefinite" restart="never" nodeType="tmRoot"/>
      </p:par>
    </p:tnLst>
  </p:timing>
  <p:hf hdr="0" ftr="0" dt="0"/>
  <p:txStyles>
    <p:titleStyle>
      <a:lvl1pPr algn="l" defTabSz="930254" rtl="0" eaLnBrk="0" fontAlgn="base" hangingPunct="0">
        <a:spcBef>
          <a:spcPct val="0"/>
        </a:spcBef>
        <a:spcAft>
          <a:spcPct val="0"/>
        </a:spcAft>
        <a:defRPr sz="1900" b="1">
          <a:solidFill>
            <a:schemeClr val="bg1"/>
          </a:solidFill>
          <a:latin typeface="+mj-lt"/>
          <a:ea typeface="+mj-ea"/>
          <a:cs typeface="+mj-cs"/>
        </a:defRPr>
      </a:lvl1pPr>
      <a:lvl2pPr algn="l" defTabSz="930254" rtl="0" eaLnBrk="0" fontAlgn="base" hangingPunct="0">
        <a:spcBef>
          <a:spcPct val="0"/>
        </a:spcBef>
        <a:spcAft>
          <a:spcPct val="0"/>
        </a:spcAft>
        <a:defRPr sz="1900" b="1">
          <a:solidFill>
            <a:schemeClr val="bg1"/>
          </a:solidFill>
          <a:latin typeface="Arial" pitchFamily="34" charset="0"/>
        </a:defRPr>
      </a:lvl2pPr>
      <a:lvl3pPr algn="l" defTabSz="930254" rtl="0" eaLnBrk="0" fontAlgn="base" hangingPunct="0">
        <a:spcBef>
          <a:spcPct val="0"/>
        </a:spcBef>
        <a:spcAft>
          <a:spcPct val="0"/>
        </a:spcAft>
        <a:defRPr sz="1900" b="1">
          <a:solidFill>
            <a:schemeClr val="bg1"/>
          </a:solidFill>
          <a:latin typeface="Arial" pitchFamily="34" charset="0"/>
        </a:defRPr>
      </a:lvl3pPr>
      <a:lvl4pPr algn="l" defTabSz="930254" rtl="0" eaLnBrk="0" fontAlgn="base" hangingPunct="0">
        <a:spcBef>
          <a:spcPct val="0"/>
        </a:spcBef>
        <a:spcAft>
          <a:spcPct val="0"/>
        </a:spcAft>
        <a:defRPr sz="1900" b="1">
          <a:solidFill>
            <a:schemeClr val="bg1"/>
          </a:solidFill>
          <a:latin typeface="Arial" pitchFamily="34" charset="0"/>
        </a:defRPr>
      </a:lvl4pPr>
      <a:lvl5pPr algn="l" defTabSz="930254" rtl="0" eaLnBrk="0" fontAlgn="base" hangingPunct="0">
        <a:spcBef>
          <a:spcPct val="0"/>
        </a:spcBef>
        <a:spcAft>
          <a:spcPct val="0"/>
        </a:spcAft>
        <a:defRPr sz="1900" b="1">
          <a:solidFill>
            <a:schemeClr val="bg1"/>
          </a:solidFill>
          <a:latin typeface="Arial" pitchFamily="34" charset="0"/>
        </a:defRPr>
      </a:lvl5pPr>
      <a:lvl6pPr marL="465931" algn="l" defTabSz="930254" rtl="0" fontAlgn="base">
        <a:spcBef>
          <a:spcPct val="0"/>
        </a:spcBef>
        <a:spcAft>
          <a:spcPct val="0"/>
        </a:spcAft>
        <a:defRPr sz="1900" b="1">
          <a:solidFill>
            <a:schemeClr val="bg1"/>
          </a:solidFill>
          <a:latin typeface="Arial" pitchFamily="34" charset="0"/>
        </a:defRPr>
      </a:lvl6pPr>
      <a:lvl7pPr marL="931878" algn="l" defTabSz="930254" rtl="0" fontAlgn="base">
        <a:spcBef>
          <a:spcPct val="0"/>
        </a:spcBef>
        <a:spcAft>
          <a:spcPct val="0"/>
        </a:spcAft>
        <a:defRPr sz="1900" b="1">
          <a:solidFill>
            <a:schemeClr val="bg1"/>
          </a:solidFill>
          <a:latin typeface="Arial" pitchFamily="34" charset="0"/>
        </a:defRPr>
      </a:lvl7pPr>
      <a:lvl8pPr marL="1397815" algn="l" defTabSz="930254" rtl="0" fontAlgn="base">
        <a:spcBef>
          <a:spcPct val="0"/>
        </a:spcBef>
        <a:spcAft>
          <a:spcPct val="0"/>
        </a:spcAft>
        <a:defRPr sz="1900" b="1">
          <a:solidFill>
            <a:schemeClr val="bg1"/>
          </a:solidFill>
          <a:latin typeface="Arial" pitchFamily="34" charset="0"/>
        </a:defRPr>
      </a:lvl8pPr>
      <a:lvl9pPr marL="1863748" algn="l" defTabSz="930254" rtl="0" fontAlgn="base">
        <a:spcBef>
          <a:spcPct val="0"/>
        </a:spcBef>
        <a:spcAft>
          <a:spcPct val="0"/>
        </a:spcAft>
        <a:defRPr sz="1900" b="1">
          <a:solidFill>
            <a:schemeClr val="bg1"/>
          </a:solidFill>
          <a:latin typeface="Arial" pitchFamily="34" charset="0"/>
        </a:defRPr>
      </a:lvl9pPr>
    </p:titleStyle>
    <p:bodyStyle>
      <a:lvl1pPr marL="349452" indent="-349452" algn="l" defTabSz="930254" rtl="0" eaLnBrk="0" fontAlgn="base" hangingPunct="0">
        <a:spcBef>
          <a:spcPct val="0"/>
        </a:spcBef>
        <a:spcAft>
          <a:spcPct val="0"/>
        </a:spcAft>
        <a:buSzPct val="120000"/>
        <a:buChar char="•"/>
        <a:defRPr sz="1600">
          <a:solidFill>
            <a:schemeClr val="tx1"/>
          </a:solidFill>
          <a:latin typeface="+mn-lt"/>
          <a:ea typeface="+mn-ea"/>
          <a:cs typeface="+mn-cs"/>
        </a:defRPr>
      </a:lvl1pPr>
      <a:lvl2pPr marL="150460" indent="-148843" algn="l" defTabSz="930254" rtl="0" eaLnBrk="0" fontAlgn="base" hangingPunct="0">
        <a:spcBef>
          <a:spcPct val="0"/>
        </a:spcBef>
        <a:spcAft>
          <a:spcPct val="0"/>
        </a:spcAft>
        <a:buClr>
          <a:schemeClr val="tx2"/>
        </a:buClr>
        <a:buSzPct val="120000"/>
        <a:buChar char="•"/>
        <a:defRPr sz="1600">
          <a:solidFill>
            <a:schemeClr val="tx1"/>
          </a:solidFill>
          <a:latin typeface="+mn-lt"/>
        </a:defRPr>
      </a:lvl2pPr>
      <a:lvl3pPr marL="307389" indent="-155310" algn="l" defTabSz="930254"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9756" indent="-140753" algn="l" defTabSz="930254" rtl="0" eaLnBrk="0" fontAlgn="base" hangingPunct="0">
        <a:spcBef>
          <a:spcPct val="0"/>
        </a:spcBef>
        <a:spcAft>
          <a:spcPct val="0"/>
        </a:spcAft>
        <a:buClr>
          <a:schemeClr val="tx2"/>
        </a:buClr>
        <a:buSzPct val="89000"/>
        <a:buChar char="•"/>
        <a:defRPr sz="1600">
          <a:solidFill>
            <a:schemeClr val="tx1"/>
          </a:solidFill>
          <a:latin typeface="+mn-lt"/>
        </a:defRPr>
      </a:lvl4pPr>
      <a:lvl5pPr marL="605072" indent="-153696" algn="l" defTabSz="930254"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71009"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3694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2002886"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8821" indent="-153696" algn="l" defTabSz="930254"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1878" rtl="0" eaLnBrk="1" latinLnBrk="0" hangingPunct="1">
        <a:defRPr sz="1800" kern="1200">
          <a:solidFill>
            <a:schemeClr val="tx1"/>
          </a:solidFill>
          <a:latin typeface="+mn-lt"/>
          <a:ea typeface="+mn-ea"/>
          <a:cs typeface="+mn-cs"/>
        </a:defRPr>
      </a:lvl1pPr>
      <a:lvl2pPr marL="465931" algn="l" defTabSz="931878" rtl="0" eaLnBrk="1" latinLnBrk="0" hangingPunct="1">
        <a:defRPr sz="1800" kern="1200">
          <a:solidFill>
            <a:schemeClr val="tx1"/>
          </a:solidFill>
          <a:latin typeface="+mn-lt"/>
          <a:ea typeface="+mn-ea"/>
          <a:cs typeface="+mn-cs"/>
        </a:defRPr>
      </a:lvl2pPr>
      <a:lvl3pPr marL="931878" algn="l" defTabSz="931878" rtl="0" eaLnBrk="1" latinLnBrk="0" hangingPunct="1">
        <a:defRPr sz="1800" kern="1200">
          <a:solidFill>
            <a:schemeClr val="tx1"/>
          </a:solidFill>
          <a:latin typeface="+mn-lt"/>
          <a:ea typeface="+mn-ea"/>
          <a:cs typeface="+mn-cs"/>
        </a:defRPr>
      </a:lvl3pPr>
      <a:lvl4pPr marL="1397815" algn="l" defTabSz="931878" rtl="0" eaLnBrk="1" latinLnBrk="0" hangingPunct="1">
        <a:defRPr sz="1800" kern="1200">
          <a:solidFill>
            <a:schemeClr val="tx1"/>
          </a:solidFill>
          <a:latin typeface="+mn-lt"/>
          <a:ea typeface="+mn-ea"/>
          <a:cs typeface="+mn-cs"/>
        </a:defRPr>
      </a:lvl4pPr>
      <a:lvl5pPr marL="1863748" algn="l" defTabSz="931878" rtl="0" eaLnBrk="1" latinLnBrk="0" hangingPunct="1">
        <a:defRPr sz="1800" kern="1200">
          <a:solidFill>
            <a:schemeClr val="tx1"/>
          </a:solidFill>
          <a:latin typeface="+mn-lt"/>
          <a:ea typeface="+mn-ea"/>
          <a:cs typeface="+mn-cs"/>
        </a:defRPr>
      </a:lvl5pPr>
      <a:lvl6pPr marL="2329688" algn="l" defTabSz="931878" rtl="0" eaLnBrk="1" latinLnBrk="0" hangingPunct="1">
        <a:defRPr sz="1800" kern="1200">
          <a:solidFill>
            <a:schemeClr val="tx1"/>
          </a:solidFill>
          <a:latin typeface="+mn-lt"/>
          <a:ea typeface="+mn-ea"/>
          <a:cs typeface="+mn-cs"/>
        </a:defRPr>
      </a:lvl6pPr>
      <a:lvl7pPr marL="2795626" algn="l" defTabSz="931878" rtl="0" eaLnBrk="1" latinLnBrk="0" hangingPunct="1">
        <a:defRPr sz="1800" kern="1200">
          <a:solidFill>
            <a:schemeClr val="tx1"/>
          </a:solidFill>
          <a:latin typeface="+mn-lt"/>
          <a:ea typeface="+mn-ea"/>
          <a:cs typeface="+mn-cs"/>
        </a:defRPr>
      </a:lvl7pPr>
      <a:lvl8pPr marL="3261561" algn="l" defTabSz="931878" rtl="0" eaLnBrk="1" latinLnBrk="0" hangingPunct="1">
        <a:defRPr sz="1800" kern="1200">
          <a:solidFill>
            <a:schemeClr val="tx1"/>
          </a:solidFill>
          <a:latin typeface="+mn-lt"/>
          <a:ea typeface="+mn-ea"/>
          <a:cs typeface="+mn-cs"/>
        </a:defRPr>
      </a:lvl8pPr>
      <a:lvl9pPr marL="3727500" algn="l" defTabSz="9318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notesSlide" Target="../notesSlides/notesSlide9.xml"/><Relationship Id="rId7" Type="http://schemas.openxmlformats.org/officeDocument/2006/relationships/oleObject" Target="../embeddings/oleObject18.bin"/><Relationship Id="rId2" Type="http://schemas.openxmlformats.org/officeDocument/2006/relationships/slideLayout" Target="../slideLayouts/slideLayout29.xml"/><Relationship Id="rId1" Type="http://schemas.openxmlformats.org/officeDocument/2006/relationships/vmlDrawing" Target="../drawings/vmlDrawing15.vml"/><Relationship Id="rId6" Type="http://schemas.openxmlformats.org/officeDocument/2006/relationships/image" Target="../media/image8.wmf"/><Relationship Id="rId5" Type="http://schemas.openxmlformats.org/officeDocument/2006/relationships/package" Target="../embeddings/Microsoft_Excel_Worksheet3.xlsx"/><Relationship Id="rId4"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hyperlink" Target="mailto:tenderoffice@sars.gov.za"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hyperlink" Target="file:///E:\RFP%2016-2016%20Provision%20of%20Medical%20Aid%20Brokerage%20services%20-final.pdf" TargetMode="External"/><Relationship Id="rId7"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5.emf"/><Relationship Id="rId11" Type="http://schemas.openxmlformats.org/officeDocument/2006/relationships/image" Target="../media/image7.wmf"/><Relationship Id="rId5" Type="http://schemas.openxmlformats.org/officeDocument/2006/relationships/package" Target="../embeddings/Microsoft_Word_Document1.docx"/><Relationship Id="rId10" Type="http://schemas.openxmlformats.org/officeDocument/2006/relationships/package" Target="../embeddings/Microsoft_Excel_Worksheet2.xlsx"/><Relationship Id="rId4" Type="http://schemas.openxmlformats.org/officeDocument/2006/relationships/oleObject" Target="../embeddings/oleObject14.bin"/><Relationship Id="rId9" Type="http://schemas.openxmlformats.org/officeDocument/2006/relationships/oleObject" Target="../embeddings/oleObject16.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1846659"/>
          </a:xfrm>
        </p:spPr>
        <p:txBody>
          <a:bodyPr/>
          <a:lstStyle/>
          <a:p>
            <a:pPr marL="0" indent="0">
              <a:lnSpc>
                <a:spcPct val="150000"/>
              </a:lnSpc>
              <a:buNone/>
            </a:pPr>
            <a:r>
              <a:rPr lang="en-ZA" sz="2000" b="1" dirty="0" smtClean="0">
                <a:latin typeface="Arial" charset="0"/>
                <a:cs typeface="Arial" charset="0"/>
              </a:rPr>
              <a:t>THE </a:t>
            </a:r>
            <a:r>
              <a:rPr lang="en-ZA" sz="2000" b="1" dirty="0">
                <a:latin typeface="Arial" charset="0"/>
                <a:cs typeface="Arial" charset="0"/>
              </a:rPr>
              <a:t>ACQUISITION, MAINTENANCE, SUPPORT AND RELATED SERVICES FOR SECURITY ADMINISTRATION AND REPORTING SOLUTION SUPPORTING Z/OS SECURITY SERVER (RACF) FOR A PERIOD OF THIRTY SIX (36) MONTHS</a:t>
            </a:r>
          </a:p>
        </p:txBody>
      </p:sp>
      <p:sp>
        <p:nvSpPr>
          <p:cNvPr id="8" name="Subtitle 3"/>
          <p:cNvSpPr txBox="1">
            <a:spLocks/>
          </p:cNvSpPr>
          <p:nvPr/>
        </p:nvSpPr>
        <p:spPr bwMode="auto">
          <a:xfrm>
            <a:off x="315310" y="3200096"/>
            <a:ext cx="7236373"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noProof="0" dirty="0" smtClean="0">
                <a:solidFill>
                  <a:schemeClr val="bg1"/>
                </a:solidFill>
                <a:cs typeface="Arial" charset="0"/>
              </a:rPr>
              <a:t>13 December</a:t>
            </a:r>
            <a:r>
              <a:rPr lang="en-ZA" sz="2000" b="1" kern="0" dirty="0" smtClean="0">
                <a:solidFill>
                  <a:schemeClr val="bg1"/>
                </a:solidFill>
                <a:cs typeface="Arial" charset="0"/>
              </a:rPr>
              <a:t> </a:t>
            </a:r>
            <a:r>
              <a:rPr lang="en-ZA" sz="2000" b="1" kern="0" dirty="0">
                <a:solidFill>
                  <a:schemeClr val="bg1"/>
                </a:solidFill>
                <a:cs typeface="Arial" charset="0"/>
              </a:rPr>
              <a:t>2018 at </a:t>
            </a:r>
            <a:r>
              <a:rPr lang="en-ZA" sz="2000" b="1" kern="0" dirty="0" smtClean="0">
                <a:solidFill>
                  <a:schemeClr val="bg1"/>
                </a:solidFill>
                <a:cs typeface="Arial" charset="0"/>
              </a:rPr>
              <a:t>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noProof="0" dirty="0" smtClean="0">
                <a:solidFill>
                  <a:schemeClr val="bg1"/>
                </a:solidFill>
                <a:cs typeface="Arial" charset="0"/>
              </a:rPr>
              <a:t>53</a:t>
            </a:r>
            <a:r>
              <a:rPr kumimoji="0" lang="en-ZA" sz="2000" b="1" i="0" u="none" strike="noStrike" kern="0" cap="none" spc="0" normalizeH="0" baseline="0" noProof="0" dirty="0" smtClean="0">
                <a:ln>
                  <a:noFill/>
                </a:ln>
                <a:solidFill>
                  <a:schemeClr val="bg1"/>
                </a:solidFill>
                <a:effectLst/>
                <a:uLnTx/>
                <a:uFillTx/>
                <a:cs typeface="Arial" charset="0"/>
              </a:rPr>
              <a:t>/2018</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25</a:t>
            </a:r>
            <a:r>
              <a:rPr lang="en-ZA" sz="2000" b="1" kern="0" noProof="0" dirty="0" smtClean="0">
                <a:solidFill>
                  <a:schemeClr val="bg1"/>
                </a:solidFill>
                <a:cs typeface="Arial" charset="0"/>
              </a:rPr>
              <a:t> January</a:t>
            </a:r>
            <a:r>
              <a:rPr lang="en-ZA" sz="2000" b="1" kern="0" dirty="0" smtClean="0">
                <a:solidFill>
                  <a:schemeClr val="bg1"/>
                </a:solidFill>
                <a:cs typeface="Arial" charset="0"/>
              </a:rPr>
              <a:t> 2019</a:t>
            </a:r>
            <a:r>
              <a:rPr lang="en-ZA" sz="2000" b="1" kern="0" dirty="0">
                <a:solidFill>
                  <a:schemeClr val="bg1"/>
                </a:solidFill>
                <a:cs typeface="Arial" charset="0"/>
              </a:rPr>
              <a:t> </a:t>
            </a:r>
            <a:r>
              <a:rPr lang="en-ZA" sz="2000" b="1" kern="0" dirty="0" smtClean="0">
                <a:solidFill>
                  <a:schemeClr val="bg1"/>
                </a:solidFill>
                <a:cs typeface="Arial" charset="0"/>
              </a:rPr>
              <a:t>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10</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chemeClr val="accent3">
                    <a:lumMod val="75000"/>
                  </a:schemeClr>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2. </a:t>
            </a:r>
            <a:r>
              <a:rPr lang="en-ZA" sz="2000" b="1" dirty="0" smtClean="0">
                <a:solidFill>
                  <a:schemeClr val="accent3">
                    <a:lumMod val="75000"/>
                  </a:schemeClr>
                </a:solidFill>
              </a:rPr>
              <a:t>RFP Timelines </a:t>
            </a:r>
            <a:endParaRPr lang="en-ZA" sz="2000" b="1" dirty="0">
              <a:solidFill>
                <a:schemeClr val="accent3">
                  <a:lumMod val="75000"/>
                </a:schemeClr>
              </a:solidFill>
            </a:endParaRP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3. </a:t>
            </a:r>
            <a:r>
              <a:rPr lang="en-ZA" sz="2000" b="1" dirty="0" smtClean="0">
                <a:solidFill>
                  <a:schemeClr val="accent3">
                    <a:lumMod val="75000"/>
                  </a:schemeClr>
                </a:solidFill>
              </a:rPr>
              <a:t>Background &amp; Specification</a:t>
            </a: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4</a:t>
            </a:r>
            <a:r>
              <a:rPr lang="en-ZA" sz="2000" b="1" dirty="0" smtClean="0">
                <a:solidFill>
                  <a:schemeClr val="accent3">
                    <a:lumMod val="75000"/>
                  </a:schemeClr>
                </a:solidFill>
              </a:rPr>
              <a:t>. </a:t>
            </a:r>
            <a:r>
              <a:rPr lang="en-ZA" sz="2000" b="1" dirty="0">
                <a:solidFill>
                  <a:schemeClr val="accent3">
                    <a:lumMod val="75000"/>
                  </a:schemeClr>
                </a:solidFill>
              </a:rPr>
              <a:t>Bid </a:t>
            </a:r>
            <a:r>
              <a:rPr lang="en-ZA" sz="2000" b="1" dirty="0" smtClean="0">
                <a:solidFill>
                  <a:schemeClr val="accent3">
                    <a:lumMod val="75000"/>
                  </a:schemeClr>
                </a:solidFill>
              </a:rPr>
              <a:t>Evaluation Process </a:t>
            </a:r>
            <a:endParaRPr lang="en-ZA" sz="2000" b="1" dirty="0">
              <a:solidFill>
                <a:schemeClr val="accent3">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6. </a:t>
            </a:r>
            <a:r>
              <a:rPr lang="en-ZA" sz="2000" b="1" dirty="0">
                <a:solidFill>
                  <a:schemeClr val="tx2"/>
                </a:solidFill>
              </a:rPr>
              <a:t>RFP submission &amp;</a:t>
            </a:r>
            <a:r>
              <a:rPr lang="en-ZA" sz="2000" b="1" dirty="0" smtClean="0">
                <a:solidFill>
                  <a:schemeClr val="tx2"/>
                </a:solidFill>
              </a:rPr>
              <a:t> </a:t>
            </a:r>
            <a:r>
              <a:rPr lang="en-ZA" sz="2000" b="1" dirty="0">
                <a:solidFill>
                  <a:schemeClr val="tx2"/>
                </a:solidFill>
              </a:rPr>
              <a:t>C</a:t>
            </a:r>
            <a:r>
              <a:rPr lang="en-ZA" sz="2000" b="1" dirty="0" smtClean="0">
                <a:solidFill>
                  <a:schemeClr val="tx2"/>
                </a:solidFill>
              </a:rPr>
              <a:t>ontact </a:t>
            </a:r>
            <a:r>
              <a:rPr lang="en-ZA" sz="2000" b="1" dirty="0">
                <a:solidFill>
                  <a:schemeClr val="tx2"/>
                </a:solidFill>
              </a:rPr>
              <a:t>details</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785104"/>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a:t>
            </a:r>
            <a:r>
              <a:rPr lang="en-ZA" sz="2000" b="1" dirty="0" smtClean="0">
                <a:effectLst>
                  <a:outerShdw blurRad="38100" dist="38100" dir="2700000" algn="tl">
                    <a:srgbClr val="000000">
                      <a:alpha val="43137"/>
                    </a:srgbClr>
                  </a:outerShdw>
                </a:effectLst>
              </a:rPr>
              <a:t>Process</a:t>
            </a:r>
          </a:p>
          <a:p>
            <a:pPr marL="0" indent="0" algn="ctr">
              <a:buNone/>
            </a:pPr>
            <a:endParaRPr lang="en-ZA" sz="2000" b="1" dirty="0">
              <a:effectLst>
                <a:outerShdw blurRad="38100" dist="38100" dir="2700000" algn="tl">
                  <a:srgbClr val="000000">
                    <a:alpha val="43137"/>
                  </a:srgbClr>
                </a:outerShdw>
              </a:effectLst>
            </a:endParaRPr>
          </a:p>
          <a:p>
            <a:pPr marL="0" indent="0" algn="ctr">
              <a:buNone/>
            </a:pPr>
            <a:r>
              <a:rPr lang="en-ZA" sz="2000" b="1" dirty="0" smtClean="0">
                <a:effectLst>
                  <a:outerShdw blurRad="38100" dist="38100" dir="2700000" algn="tl">
                    <a:srgbClr val="000000">
                      <a:alpha val="43137"/>
                    </a:srgbClr>
                  </a:outerShdw>
                </a:effectLst>
              </a:rPr>
              <a:t>Gate 2 (Price &amp; BBBEE) </a:t>
            </a:r>
          </a:p>
          <a:p>
            <a:pPr marL="0" indent="0" algn="ctr">
              <a:buNone/>
            </a:pPr>
            <a:endParaRPr lang="en-ZA" sz="2000" b="1" dirty="0" smtClean="0"/>
          </a:p>
          <a:p>
            <a:pPr marL="0" indent="0" algn="ctr">
              <a:buNone/>
            </a:pPr>
            <a:r>
              <a:rPr lang="en-ZA" sz="2000" b="1" dirty="0" smtClean="0"/>
              <a:t>Price Evaluation</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12</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461665"/>
          </a:xfrm>
          <a:prstGeom prst="rect">
            <a:avLst/>
          </a:prstGeom>
        </p:spPr>
        <p:txBody>
          <a:bodyPr wrap="square">
            <a:spAutoFit/>
          </a:bodyPr>
          <a:lstStyle/>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84141277"/>
              </p:ext>
            </p:extLst>
          </p:nvPr>
        </p:nvGraphicFramePr>
        <p:xfrm>
          <a:off x="149542" y="2979172"/>
          <a:ext cx="6345637" cy="1141846"/>
        </p:xfrm>
        <a:graphic>
          <a:graphicData uri="http://schemas.openxmlformats.org/drawingml/2006/table">
            <a:tbl>
              <a:tblPr firstRow="1" firstCol="1" bandRow="1">
                <a:tableStyleId>{5C22544A-7EE6-4342-B048-85BDC9FD1C3A}</a:tableStyleId>
              </a:tblPr>
              <a:tblGrid>
                <a:gridCol w="3799444"/>
                <a:gridCol w="2546193"/>
              </a:tblGrid>
              <a:tr h="178934">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928486">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endParaRPr lang="en-ZA" sz="1200" b="1" kern="1200" dirty="0" smtClean="0">
                        <a:solidFill>
                          <a:schemeClr val="tx2">
                            <a:lumMod val="75000"/>
                          </a:schemeClr>
                        </a:solidFill>
                        <a:latin typeface="+mn-lt"/>
                        <a:ea typeface="+mn-ea"/>
                        <a:cs typeface="+mn-cs"/>
                      </a:endParaRPr>
                    </a:p>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smtClean="0">
                          <a:solidFill>
                            <a:schemeClr val="tx2">
                              <a:lumMod val="75000"/>
                            </a:schemeClr>
                          </a:solidFill>
                          <a:latin typeface="+mn-lt"/>
                          <a:ea typeface="+mn-ea"/>
                          <a:cs typeface="+mn-cs"/>
                        </a:rPr>
                        <a:t>Price 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a:effectLst/>
                        </a:rPr>
                        <a:t>8</a:t>
                      </a:r>
                      <a:r>
                        <a:rPr lang="en-ZA" sz="1100" dirty="0" smtClean="0">
                          <a:effectLst/>
                        </a:rPr>
                        <a:t>0</a:t>
                      </a:r>
                      <a:endParaRPr lang="en-ZA" sz="1000" dirty="0">
                        <a:effectLst/>
                        <a:latin typeface="Arial"/>
                        <a:ea typeface="Times New Roman"/>
                        <a:cs typeface="Times New Roman"/>
                      </a:endParaRPr>
                    </a:p>
                  </a:txBody>
                  <a:tcPr marL="68580" marR="68580" marT="0" marB="0" anchor="ctr"/>
                </a:tc>
              </a:tr>
            </a:tbl>
          </a:graphicData>
        </a:graphic>
      </p:graphicFrame>
      <p:sp>
        <p:nvSpPr>
          <p:cNvPr id="8" name="Rectangle 7"/>
          <p:cNvSpPr/>
          <p:nvPr/>
        </p:nvSpPr>
        <p:spPr>
          <a:xfrm>
            <a:off x="219075" y="56708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9" name="Rectangle 8"/>
          <p:cNvSpPr/>
          <p:nvPr/>
        </p:nvSpPr>
        <p:spPr>
          <a:xfrm>
            <a:off x="149542" y="839063"/>
            <a:ext cx="8594408" cy="698717"/>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p>
        </p:txBody>
      </p:sp>
      <p:sp>
        <p:nvSpPr>
          <p:cNvPr id="10" name="Rectangle 9"/>
          <p:cNvSpPr/>
          <p:nvPr/>
        </p:nvSpPr>
        <p:spPr>
          <a:xfrm>
            <a:off x="112871" y="2178953"/>
            <a:ext cx="8667750" cy="800219"/>
          </a:xfrm>
          <a:prstGeom prst="rect">
            <a:avLst/>
          </a:prstGeom>
        </p:spPr>
        <p:txBody>
          <a:bodyPr wrap="square">
            <a:spAutoFit/>
          </a:bodyPr>
          <a:lstStyle/>
          <a:p>
            <a:r>
              <a:rPr lang="en-ZA" sz="1400" dirty="0">
                <a:solidFill>
                  <a:srgbClr val="003366"/>
                </a:solidFill>
                <a:ea typeface="Times New Roman" pitchFamily="18" charset="0"/>
                <a:cs typeface="Tahoma" pitchFamily="34" charset="0"/>
              </a:rPr>
              <a:t>Bidders </a:t>
            </a:r>
            <a:r>
              <a:rPr lang="en-ZA" sz="1400" dirty="0" smtClean="0">
                <a:solidFill>
                  <a:srgbClr val="003366"/>
                </a:solidFill>
                <a:ea typeface="Times New Roman" pitchFamily="18" charset="0"/>
                <a:cs typeface="Tahoma" pitchFamily="34" charset="0"/>
              </a:rPr>
              <a:t>must refer to Annexure B – Pricing Schedule</a:t>
            </a:r>
          </a:p>
          <a:p>
            <a:endParaRPr lang="en-ZA" dirty="0">
              <a:solidFill>
                <a:srgbClr val="000000"/>
              </a:solidFill>
            </a:endParaRPr>
          </a:p>
          <a:p>
            <a:endParaRPr lang="en-ZA" sz="1400" dirty="0">
              <a:solidFill>
                <a:srgbClr val="003366"/>
              </a:solidFill>
              <a:ea typeface="Times New Roman" pitchFamily="18" charset="0"/>
              <a:cs typeface="Tahoma"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052312692"/>
              </p:ext>
            </p:extLst>
          </p:nvPr>
        </p:nvGraphicFramePr>
        <p:xfrm>
          <a:off x="6689835" y="1807537"/>
          <a:ext cx="1034940" cy="873231"/>
        </p:xfrm>
        <a:graphic>
          <a:graphicData uri="http://schemas.openxmlformats.org/presentationml/2006/ole">
            <mc:AlternateContent xmlns:mc="http://schemas.openxmlformats.org/markup-compatibility/2006">
              <mc:Choice xmlns:v="urn:schemas-microsoft-com:vml" Requires="v">
                <p:oleObj spid="_x0000_s86400" name="Worksheet" showAsIcon="1" r:id="rId5" imgW="914400" imgH="771480" progId="Excel.Sheet.12">
                  <p:embed/>
                </p:oleObj>
              </mc:Choice>
              <mc:Fallback>
                <p:oleObj name="Worksheet" showAsIcon="1" r:id="rId5" imgW="914400" imgH="771480" progId="Excel.Sheet.12">
                  <p:embed/>
                  <p:pic>
                    <p:nvPicPr>
                      <p:cNvPr id="0" name=""/>
                      <p:cNvPicPr/>
                      <p:nvPr/>
                    </p:nvPicPr>
                    <p:blipFill>
                      <a:blip r:embed="rId6"/>
                      <a:stretch>
                        <a:fillRect/>
                      </a:stretch>
                    </p:blipFill>
                    <p:spPr>
                      <a:xfrm>
                        <a:off x="6689835" y="1807537"/>
                        <a:ext cx="1034940" cy="87323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11454974"/>
              </p:ext>
            </p:extLst>
          </p:nvPr>
        </p:nvGraphicFramePr>
        <p:xfrm>
          <a:off x="852084" y="4593020"/>
          <a:ext cx="2072256" cy="577084"/>
        </p:xfrm>
        <a:graphic>
          <a:graphicData uri="http://schemas.openxmlformats.org/presentationml/2006/ole">
            <mc:AlternateContent xmlns:mc="http://schemas.openxmlformats.org/markup-compatibility/2006">
              <mc:Choice xmlns:v="urn:schemas-microsoft-com:vml" Requires="v">
                <p:oleObj spid="_x0000_s86401" name="Equation" r:id="rId7" imgW="1511280" imgH="431640" progId="Equation.3">
                  <p:embed/>
                </p:oleObj>
              </mc:Choice>
              <mc:Fallback>
                <p:oleObj name="Equation" r:id="rId7" imgW="1511280" imgH="43164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2084" y="4593020"/>
                        <a:ext cx="2072256" cy="57708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785104"/>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a:t>
            </a:r>
            <a:endParaRPr lang="en-ZA" sz="2000" b="1" dirty="0" smtClean="0">
              <a:effectLst>
                <a:outerShdw blurRad="38100" dist="38100" dir="2700000" algn="tl">
                  <a:srgbClr val="000000">
                    <a:alpha val="43137"/>
                  </a:srgbClr>
                </a:outerShdw>
              </a:effectLst>
            </a:endParaRPr>
          </a:p>
          <a:p>
            <a:pPr marL="0" indent="0" algn="ctr">
              <a:buNone/>
            </a:pPr>
            <a:endParaRPr lang="en-ZA" sz="2000" b="1" dirty="0">
              <a:effectLst>
                <a:outerShdw blurRad="38100" dist="38100" dir="2700000" algn="tl">
                  <a:srgbClr val="000000">
                    <a:alpha val="43137"/>
                  </a:srgbClr>
                </a:outerShdw>
              </a:effectLst>
            </a:endParaRPr>
          </a:p>
          <a:p>
            <a:pPr marL="0" indent="0" algn="ctr">
              <a:buNone/>
            </a:pPr>
            <a:r>
              <a:rPr lang="en-ZA" sz="2000" b="1" dirty="0" smtClean="0">
                <a:effectLst>
                  <a:outerShdw blurRad="38100" dist="38100" dir="2700000" algn="tl">
                    <a:srgbClr val="000000">
                      <a:alpha val="43137"/>
                    </a:srgbClr>
                  </a:outerShdw>
                </a:effectLst>
              </a:rPr>
              <a:t>Gate </a:t>
            </a:r>
            <a:r>
              <a:rPr lang="en-ZA" sz="2000" b="1" dirty="0">
                <a:effectLst>
                  <a:outerShdw blurRad="38100" dist="38100" dir="2700000" algn="tl">
                    <a:srgbClr val="000000">
                      <a:alpha val="43137"/>
                    </a:srgbClr>
                  </a:outerShdw>
                </a:effectLst>
              </a:rPr>
              <a:t>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 Evaluation</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79886" y="205211"/>
            <a:ext cx="8853854" cy="307777"/>
          </a:xfrm>
        </p:spPr>
        <p:txBody>
          <a:bodyPr/>
          <a:lstStyle/>
          <a:p>
            <a:r>
              <a:rPr lang="en-ZA" sz="2000" dirty="0" smtClean="0">
                <a:latin typeface="Arial" panose="020B0604020202020204" pitchFamily="34" charset="0"/>
                <a:cs typeface="Arial" panose="020B0604020202020204" pitchFamily="34" charset="0"/>
              </a:rPr>
              <a:t>B-BBEE = 20 points</a:t>
            </a:r>
            <a:endParaRPr lang="en-GB" sz="2000" dirty="0" smtClean="0">
              <a:latin typeface="Arial" panose="020B0604020202020204" pitchFamily="34" charset="0"/>
              <a:cs typeface="Arial" panose="020B0604020202020204" pitchFamily="34" charset="0"/>
            </a:endParaRPr>
          </a:p>
        </p:txBody>
      </p:sp>
      <p:sp>
        <p:nvSpPr>
          <p:cNvPr id="19459" name="TextBox 8"/>
          <p:cNvSpPr txBox="1">
            <a:spLocks noChangeArrowheads="1"/>
          </p:cNvSpPr>
          <p:nvPr/>
        </p:nvSpPr>
        <p:spPr bwMode="auto">
          <a:xfrm>
            <a:off x="102658" y="832796"/>
            <a:ext cx="8931082" cy="3046988"/>
          </a:xfrm>
          <a:prstGeom prst="rect">
            <a:avLst/>
          </a:prstGeom>
          <a:noFill/>
          <a:ln w="9525">
            <a:noFill/>
            <a:miter lim="800000"/>
            <a:headEnd/>
            <a:tailEnd/>
          </a:ln>
        </p:spPr>
        <p:txBody>
          <a:bodyPr wrap="square">
            <a:spAutoFit/>
          </a:bodyPr>
          <a:lstStyle/>
          <a:p>
            <a:pPr algn="just" defTabSz="912753">
              <a:lnSpc>
                <a:spcPct val="150000"/>
              </a:lnSpc>
              <a:buFont typeface="Wingdings" pitchFamily="2" charset="2"/>
              <a:buNone/>
            </a:pPr>
            <a:r>
              <a:rPr lang="en-ZA" sz="1400" b="1" dirty="0">
                <a:solidFill>
                  <a:srgbClr val="004F87">
                    <a:lumMod val="75000"/>
                  </a:srgbClr>
                </a:solidFill>
                <a:latin typeface="Arial"/>
              </a:rPr>
              <a:t>B-BBEE points may be allocated to Bidders on submission of documentation or evidence as follows</a:t>
            </a:r>
            <a:r>
              <a:rPr lang="en-ZA" sz="1400" b="1" dirty="0" smtClean="0">
                <a:solidFill>
                  <a:srgbClr val="004F87">
                    <a:lumMod val="75000"/>
                  </a:srgbClr>
                </a:solidFill>
                <a:latin typeface="Arial"/>
              </a:rPr>
              <a:t>:</a:t>
            </a: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smtClean="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defTabSz="912753">
              <a:lnSpc>
                <a:spcPct val="150000"/>
              </a:lnSpc>
              <a:buFont typeface="Wingdings" pitchFamily="2" charset="2"/>
              <a:buNone/>
            </a:pPr>
            <a:endParaRPr lang="en-US" sz="2000" dirty="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endParaRPr lang="en-US" sz="2000" dirty="0" smtClean="0">
              <a:solidFill>
                <a:srgbClr val="003366"/>
              </a:solidFill>
              <a:latin typeface="Arial"/>
              <a:ea typeface="Times New Roman" pitchFamily="18" charset="0"/>
              <a:cs typeface="Tahoma" pitchFamily="34" charset="0"/>
            </a:endParaRPr>
          </a:p>
          <a:p>
            <a:pPr algn="just" defTabSz="912753">
              <a:lnSpc>
                <a:spcPct val="150000"/>
              </a:lnSpc>
              <a:buFont typeface="Wingdings" pitchFamily="2" charset="2"/>
              <a:buNone/>
            </a:pPr>
            <a:r>
              <a:rPr lang="en-US" sz="1400" dirty="0" smtClean="0">
                <a:solidFill>
                  <a:srgbClr val="003366"/>
                </a:solidFill>
                <a:latin typeface="Arial"/>
                <a:ea typeface="Times New Roman" pitchFamily="18" charset="0"/>
                <a:cs typeface="Tahoma" pitchFamily="34" charset="0"/>
              </a:rPr>
              <a:t>Bidders </a:t>
            </a:r>
            <a:r>
              <a:rPr lang="en-US" sz="1400" b="1" dirty="0">
                <a:solidFill>
                  <a:srgbClr val="003366"/>
                </a:solidFill>
                <a:latin typeface="Arial"/>
                <a:ea typeface="Times New Roman" pitchFamily="18" charset="0"/>
                <a:cs typeface="Tahoma" pitchFamily="34" charset="0"/>
              </a:rPr>
              <a:t>MUST</a:t>
            </a:r>
            <a:r>
              <a:rPr lang="en-US" sz="1400" dirty="0">
                <a:solidFill>
                  <a:srgbClr val="003366"/>
                </a:solidFill>
                <a:latin typeface="Arial"/>
                <a:ea typeface="Times New Roman" pitchFamily="18" charset="0"/>
                <a:cs typeface="Tahoma" pitchFamily="34" charset="0"/>
              </a:rPr>
              <a:t> complete and sign the SBD 6.1 form to claim the Bidder’s B-BBEE preference </a:t>
            </a:r>
            <a:r>
              <a:rPr lang="en-US" sz="1400" dirty="0" smtClean="0">
                <a:solidFill>
                  <a:srgbClr val="003366"/>
                </a:solidFill>
                <a:latin typeface="Arial"/>
                <a:ea typeface="Times New Roman" pitchFamily="18" charset="0"/>
                <a:cs typeface="Tahoma" pitchFamily="34" charset="0"/>
              </a:rPr>
              <a:t>point</a:t>
            </a:r>
            <a:r>
              <a:rPr lang="en-US" sz="1400" dirty="0">
                <a:solidFill>
                  <a:srgbClr val="003366"/>
                </a:solidFill>
                <a:latin typeface="Arial"/>
                <a:ea typeface="Times New Roman" pitchFamily="18" charset="0"/>
                <a:cs typeface="Tahoma" pitchFamily="34" charset="0"/>
              </a:rPr>
              <a:t>s.</a:t>
            </a:r>
            <a:endParaRPr lang="en-ZA" altLang="zh-TW" sz="1400" dirty="0">
              <a:solidFill>
                <a:srgbClr val="003366"/>
              </a:solidFill>
              <a:latin typeface="Arial"/>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405201277"/>
              </p:ext>
            </p:extLst>
          </p:nvPr>
        </p:nvGraphicFramePr>
        <p:xfrm>
          <a:off x="102658" y="1707345"/>
          <a:ext cx="8782803" cy="1465263"/>
        </p:xfrm>
        <a:graphic>
          <a:graphicData uri="http://schemas.openxmlformats.org/drawingml/2006/table">
            <a:tbl>
              <a:tblPr firstRow="1" firstCol="1" bandRow="1">
                <a:tableStyleId>{5C22544A-7EE6-4342-B048-85BDC9FD1C3A}</a:tableStyleId>
              </a:tblPr>
              <a:tblGrid>
                <a:gridCol w="4385700"/>
                <a:gridCol w="4397103"/>
              </a:tblGrid>
              <a:tr h="459500">
                <a:tc>
                  <a:txBody>
                    <a:bodyPr/>
                    <a:lstStyle/>
                    <a:p>
                      <a:pPr algn="l">
                        <a:lnSpc>
                          <a:spcPct val="115000"/>
                        </a:lnSpc>
                        <a:spcBef>
                          <a:spcPts val="1200"/>
                        </a:spcBef>
                        <a:spcAft>
                          <a:spcPts val="0"/>
                        </a:spcAft>
                        <a:tabLst>
                          <a:tab pos="630555" algn="l"/>
                        </a:tabLst>
                      </a:pPr>
                      <a:r>
                        <a:rPr lang="en-ZA" sz="1400" kern="1600" dirty="0" smtClean="0">
                          <a:solidFill>
                            <a:schemeClr val="tx2"/>
                          </a:solidFill>
                          <a:effectLst/>
                        </a:rPr>
                        <a:t>ADJUDICATION CRITERIA</a:t>
                      </a:r>
                      <a:endParaRPr lang="en-ZA" sz="14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1400" kern="1600" dirty="0" smtClean="0">
                          <a:solidFill>
                            <a:schemeClr val="tx2"/>
                          </a:solidFill>
                          <a:effectLst/>
                        </a:rPr>
                        <a:t>POINTS</a:t>
                      </a:r>
                      <a:endParaRPr lang="en-ZA" sz="14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1400" b="0" kern="1600" dirty="0" smtClean="0">
                          <a:solidFill>
                            <a:schemeClr val="tx2"/>
                          </a:solidFill>
                          <a:effectLst/>
                        </a:rPr>
                        <a:t>A </a:t>
                      </a:r>
                      <a:r>
                        <a:rPr lang="en-ZA" sz="1400" b="0" kern="1600" dirty="0">
                          <a:solidFill>
                            <a:schemeClr val="tx2"/>
                          </a:solidFill>
                          <a:effectLst/>
                        </a:rPr>
                        <a:t>duly completed Preference Point Claim Form: SBD 6.1 and a </a:t>
                      </a:r>
                      <a:r>
                        <a:rPr lang="en-ZA" sz="1400" b="0" kern="1600" dirty="0" smtClean="0">
                          <a:solidFill>
                            <a:schemeClr val="tx2"/>
                          </a:solidFill>
                          <a:effectLst/>
                        </a:rPr>
                        <a:t>B-BBEE Certificate</a:t>
                      </a:r>
                      <a:r>
                        <a:rPr lang="en-ZA" sz="1400" b="0" kern="1600" baseline="0" dirty="0">
                          <a:solidFill>
                            <a:schemeClr val="tx2"/>
                          </a:solidFill>
                          <a:effectLst/>
                        </a:rPr>
                        <a:t> </a:t>
                      </a:r>
                      <a:r>
                        <a:rPr lang="en-ZA" sz="1400" b="0" kern="1600" baseline="0" dirty="0" smtClean="0">
                          <a:solidFill>
                            <a:schemeClr val="tx2"/>
                          </a:solidFill>
                          <a:effectLst/>
                        </a:rPr>
                        <a:t>or Sworn Affidavit for QSEs and EMEs</a:t>
                      </a:r>
                      <a:endParaRPr lang="en-ZA" sz="14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1400" kern="1600" dirty="0">
                          <a:solidFill>
                            <a:schemeClr val="tx2"/>
                          </a:solidFill>
                          <a:effectLst/>
                        </a:rPr>
                        <a:t> </a:t>
                      </a:r>
                      <a:endParaRPr lang="en-ZA" sz="1400" kern="1600" dirty="0" smtClean="0">
                        <a:solidFill>
                          <a:schemeClr val="tx2"/>
                        </a:solidFill>
                        <a:effectLst/>
                      </a:endParaRPr>
                    </a:p>
                    <a:p>
                      <a:pPr algn="ctr">
                        <a:lnSpc>
                          <a:spcPct val="115000"/>
                        </a:lnSpc>
                        <a:spcBef>
                          <a:spcPts val="1200"/>
                        </a:spcBef>
                        <a:spcAft>
                          <a:spcPts val="0"/>
                        </a:spcAft>
                        <a:tabLst>
                          <a:tab pos="630555" algn="l"/>
                        </a:tabLst>
                      </a:pPr>
                      <a:r>
                        <a:rPr lang="en-ZA" sz="1400" b="1" kern="1600" dirty="0" smtClean="0">
                          <a:solidFill>
                            <a:schemeClr val="tx2"/>
                          </a:solidFill>
                          <a:effectLst/>
                        </a:rPr>
                        <a:t>20</a:t>
                      </a:r>
                      <a:endParaRPr lang="en-ZA" sz="1400" b="1" kern="1600" dirty="0">
                        <a:solidFill>
                          <a:schemeClr val="tx2"/>
                        </a:solidFill>
                        <a:effectLst/>
                        <a:latin typeface="Times New Roman"/>
                        <a:cs typeface="Times New Roman"/>
                      </a:endParaRPr>
                    </a:p>
                  </a:txBody>
                  <a:tcPr marL="63305" marR="63305" marT="0" marB="0"/>
                </a:tc>
              </a:tr>
            </a:tbl>
          </a:graphicData>
        </a:graphic>
      </p:graphicFrame>
    </p:spTree>
    <p:extLst>
      <p:ext uri="{BB962C8B-B14F-4D97-AF65-F5344CB8AC3E}">
        <p14:creationId xmlns:p14="http://schemas.microsoft.com/office/powerpoint/2010/main" val="230257360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242280"/>
            <a:ext cx="8853854" cy="307777"/>
          </a:xfrm>
        </p:spPr>
        <p:txBody>
          <a:bodyPr/>
          <a:lstStyle/>
          <a:p>
            <a:r>
              <a:rPr lang="en-ZA" sz="2000" dirty="0" smtClean="0"/>
              <a:t>B-BBEE Certificate</a:t>
            </a:r>
            <a:endParaRPr lang="en-GB" sz="2000" dirty="0" smtClean="0"/>
          </a:p>
        </p:txBody>
      </p:sp>
      <p:sp>
        <p:nvSpPr>
          <p:cNvPr id="20483" name="TextBox 8"/>
          <p:cNvSpPr txBox="1">
            <a:spLocks noChangeArrowheads="1"/>
          </p:cNvSpPr>
          <p:nvPr/>
        </p:nvSpPr>
        <p:spPr bwMode="auto">
          <a:xfrm>
            <a:off x="107504" y="816908"/>
            <a:ext cx="8890296" cy="5155257"/>
          </a:xfrm>
          <a:prstGeom prst="rect">
            <a:avLst/>
          </a:prstGeom>
          <a:noFill/>
          <a:ln w="9525">
            <a:noFill/>
            <a:miter lim="800000"/>
            <a:headEnd/>
            <a:tailEnd/>
          </a:ln>
        </p:spPr>
        <p:txBody>
          <a:bodyPr wrap="square">
            <a:spAutoFit/>
          </a:bodyPr>
          <a:lstStyle/>
          <a:p>
            <a:pPr algn="just" defTabSz="912753"/>
            <a:r>
              <a:rPr lang="x-none" sz="1400" b="1">
                <a:solidFill>
                  <a:srgbClr val="003366"/>
                </a:solidFill>
                <a:latin typeface="Arial"/>
                <a:ea typeface="Times New Roman" pitchFamily="18" charset="0"/>
                <a:cs typeface="Tahoma" pitchFamily="34" charset="0"/>
              </a:rPr>
              <a:t>The t</a:t>
            </a:r>
            <a:r>
              <a:rPr lang="en-ZA" sz="1400" b="1" dirty="0">
                <a:solidFill>
                  <a:srgbClr val="003366"/>
                </a:solidFill>
                <a:latin typeface="Arial"/>
                <a:ea typeface="Times New Roman" pitchFamily="18" charset="0"/>
                <a:cs typeface="Tahoma" pitchFamily="34" charset="0"/>
              </a:rPr>
              <a:t>able</a:t>
            </a:r>
            <a:r>
              <a:rPr lang="x-none" sz="1400" b="1">
                <a:solidFill>
                  <a:srgbClr val="003366"/>
                </a:solidFill>
                <a:latin typeface="Aria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a:t>
            </a:r>
            <a:r>
              <a:rPr lang="en-ZA" sz="1400" b="1" dirty="0" smtClean="0">
                <a:solidFill>
                  <a:srgbClr val="003366"/>
                </a:solidFill>
                <a:latin typeface="Arial"/>
                <a:ea typeface="Times New Roman" pitchFamily="18" charset="0"/>
                <a:cs typeface="Tahoma" pitchFamily="34" charset="0"/>
              </a:rPr>
              <a:t>being disqualified.</a:t>
            </a: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a:p>
            <a:pPr algn="just" defTabSz="912753"/>
            <a:endParaRPr lang="en-ZA" sz="11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dirty="0">
              <a:solidFill>
                <a:srgbClr val="003366"/>
              </a:solidFill>
              <a:latin typeface="Arial"/>
              <a:ea typeface="Times New Roman" pitchFamily="18" charset="0"/>
              <a:cs typeface="Tahoma" pitchFamily="34" charset="0"/>
            </a:endParaRPr>
          </a:p>
          <a:p>
            <a:pPr algn="just" defTabSz="912753"/>
            <a:endParaRPr lang="en-ZA" sz="1400" dirty="0" smtClean="0">
              <a:solidFill>
                <a:srgbClr val="003366"/>
              </a:solidFill>
              <a:latin typeface="Arial"/>
              <a:ea typeface="Times New Roman" pitchFamily="18" charset="0"/>
              <a:cs typeface="Tahoma" pitchFamily="34" charset="0"/>
            </a:endParaRPr>
          </a:p>
          <a:p>
            <a:pPr algn="just" defTabSz="912753"/>
            <a:endParaRPr lang="en-ZA" sz="1400" b="1" dirty="0" smtClean="0">
              <a:solidFill>
                <a:srgbClr val="003366"/>
              </a:solidFill>
              <a:latin typeface="Arial"/>
              <a:ea typeface="Times New Roman" pitchFamily="18" charset="0"/>
              <a:cs typeface="Tahoma" pitchFamily="34" charset="0"/>
            </a:endParaRPr>
          </a:p>
          <a:p>
            <a:pPr algn="just" defTabSz="912753"/>
            <a:endParaRPr lang="en-ZA" sz="2000" dirty="0">
              <a:solidFill>
                <a:srgbClr val="003366"/>
              </a:solidFill>
              <a:latin typeface="Aria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920935920"/>
              </p:ext>
            </p:extLst>
          </p:nvPr>
        </p:nvGraphicFramePr>
        <p:xfrm>
          <a:off x="1" y="1933904"/>
          <a:ext cx="9144000" cy="3747003"/>
        </p:xfrm>
        <a:graphic>
          <a:graphicData uri="http://schemas.openxmlformats.org/drawingml/2006/table">
            <a:tbl>
              <a:tblPr firstRow="1" firstCol="1" bandRow="1" bandCol="1">
                <a:tableStyleId>{5C22544A-7EE6-4342-B048-85BDC9FD1C3A}</a:tableStyleId>
              </a:tblPr>
              <a:tblGrid>
                <a:gridCol w="2195990"/>
                <a:gridCol w="2904540"/>
                <a:gridCol w="4043470"/>
              </a:tblGrid>
              <a:tr h="645252">
                <a:tc>
                  <a:txBody>
                    <a:bodyPr/>
                    <a:lstStyle/>
                    <a:p>
                      <a:pPr marL="0" indent="0"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l">
                        <a:lnSpc>
                          <a:spcPct val="115000"/>
                        </a:lnSpc>
                        <a:spcAft>
                          <a:spcPts val="0"/>
                        </a:spcAft>
                      </a:pPr>
                      <a:r>
                        <a:rPr lang="en-ZA" sz="14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874711">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Exempted Micro Enterprise</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(EME</a:t>
                      </a:r>
                      <a:r>
                        <a:rPr lang="en-ZA" sz="1200" kern="1200" dirty="0">
                          <a:solidFill>
                            <a:schemeClr val="folHlink"/>
                          </a:solidFill>
                          <a:latin typeface="Arial" charset="0"/>
                          <a:ea typeface="Times New Roman" pitchFamily="18" charset="0"/>
                          <a:cs typeface="Tahoma" pitchFamily="34" charset="0"/>
                        </a:rPr>
                        <a:t>)</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(preferably a DTI Affidavit) or a Certificate from CIPC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1433443">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 Only enterprises with 51% Black Ownership and above or;</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certified copy of B-BBEE Rating Certificate from a SANAS Accredited rating.</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793597">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t>
                      </a:r>
                      <a:r>
                        <a:rPr lang="en-ZA" sz="1200" kern="1200" dirty="0" smtClean="0">
                          <a:solidFill>
                            <a:schemeClr val="folHlink"/>
                          </a:solidFill>
                          <a:latin typeface="Arial" charset="0"/>
                          <a:ea typeface="Times New Roman" pitchFamily="18" charset="0"/>
                          <a:cs typeface="Tahoma" pitchFamily="34" charset="0"/>
                        </a:rPr>
                        <a:t>accredited </a:t>
                      </a:r>
                      <a:r>
                        <a:rPr lang="en-ZA" sz="1200" kern="1200" dirty="0">
                          <a:solidFill>
                            <a:schemeClr val="folHlink"/>
                          </a:solidFill>
                          <a:latin typeface="Arial" charset="0"/>
                          <a:ea typeface="Times New Roman" pitchFamily="18" charset="0"/>
                          <a:cs typeface="Tahoma" pitchFamily="34" charset="0"/>
                        </a:rPr>
                        <a:t>rating </a:t>
                      </a:r>
                      <a:r>
                        <a:rPr lang="en-ZA" sz="1200" kern="1200" dirty="0" smtClean="0">
                          <a:solidFill>
                            <a:schemeClr val="folHlink"/>
                          </a:solidFill>
                          <a:latin typeface="Arial" charset="0"/>
                          <a:ea typeface="Times New Roman" pitchFamily="18" charset="0"/>
                          <a:cs typeface="Tahoma" pitchFamily="34" charset="0"/>
                        </a:rPr>
                        <a:t>agency.</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Tree>
    <p:extLst>
      <p:ext uri="{BB962C8B-B14F-4D97-AF65-F5344CB8AC3E}">
        <p14:creationId xmlns:p14="http://schemas.microsoft.com/office/powerpoint/2010/main" val="179261580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504" y="256423"/>
            <a:ext cx="9036496" cy="307777"/>
          </a:xfrm>
        </p:spPr>
        <p:txBody>
          <a:bodyPr/>
          <a:lstStyle/>
          <a:p>
            <a:r>
              <a:rPr lang="en-ZA" sz="2000" dirty="0" smtClean="0">
                <a:latin typeface="Arial" panose="020B0604020202020204" pitchFamily="34" charset="0"/>
                <a:cs typeface="Arial" panose="020B0604020202020204" pitchFamily="34" charset="0"/>
              </a:rPr>
              <a:t>Use &amp; acceptance of Affidavits</a:t>
            </a:r>
            <a:endParaRPr lang="en-ZA" sz="1800" dirty="0"/>
          </a:p>
        </p:txBody>
      </p:sp>
      <p:sp>
        <p:nvSpPr>
          <p:cNvPr id="4" name="Rectangle 3"/>
          <p:cNvSpPr/>
          <p:nvPr/>
        </p:nvSpPr>
        <p:spPr>
          <a:xfrm>
            <a:off x="73572" y="1052736"/>
            <a:ext cx="8970278" cy="2200602"/>
          </a:xfrm>
          <a:prstGeom prst="rect">
            <a:avLst/>
          </a:prstGeom>
        </p:spPr>
        <p:txBody>
          <a:bodyPr wrap="square">
            <a:spAutoFit/>
          </a:bodyPr>
          <a:lstStyle/>
          <a:p>
            <a:pPr marL="0" lvl="1" defTabSz="912753" fontAlgn="auto">
              <a:lnSpc>
                <a:spcPct val="150000"/>
              </a:lnSpc>
              <a:spcBef>
                <a:spcPts val="0"/>
              </a:spcBef>
              <a:spcAft>
                <a:spcPts val="0"/>
              </a:spcAft>
            </a:pPr>
            <a:r>
              <a:rPr lang="en-ZA" sz="1400" dirty="0">
                <a:solidFill>
                  <a:srgbClr val="004F87"/>
                </a:solidFill>
                <a:latin typeface="Arial"/>
              </a:rPr>
              <a:t>Section 1.6 </a:t>
            </a:r>
            <a:r>
              <a:rPr lang="en-ZA" sz="1400" dirty="0" smtClean="0">
                <a:solidFill>
                  <a:srgbClr val="004F87"/>
                </a:solidFill>
                <a:latin typeface="Arial"/>
              </a:rPr>
              <a:t>of SBD </a:t>
            </a:r>
            <a:r>
              <a:rPr lang="en-ZA" sz="1400" dirty="0">
                <a:solidFill>
                  <a:srgbClr val="004F87"/>
                </a:solidFill>
                <a:latin typeface="Arial"/>
              </a:rPr>
              <a:t>6.1 </a:t>
            </a:r>
            <a:r>
              <a:rPr lang="en-ZA" sz="1400" dirty="0" smtClean="0">
                <a:solidFill>
                  <a:srgbClr val="004F87"/>
                </a:solidFill>
                <a:latin typeface="Arial"/>
              </a:rPr>
              <a:t>states </a:t>
            </a:r>
            <a:r>
              <a:rPr lang="en-ZA" sz="1400" i="1" dirty="0" smtClean="0">
                <a:solidFill>
                  <a:srgbClr val="004F87"/>
                </a:solidFill>
                <a:latin typeface="Arial"/>
              </a:rPr>
              <a:t>“</a:t>
            </a:r>
            <a:r>
              <a:rPr lang="en-GB" sz="1400" i="1" dirty="0" smtClean="0">
                <a:solidFill>
                  <a:srgbClr val="004F87"/>
                </a:solidFill>
                <a:latin typeface="Arial"/>
              </a:rPr>
              <a:t>The </a:t>
            </a:r>
            <a:r>
              <a:rPr lang="en-GB" sz="1400" i="1" dirty="0">
                <a:solidFill>
                  <a:srgbClr val="004F87"/>
                </a:solidFill>
                <a:latin typeface="Arial"/>
              </a:rPr>
              <a:t>purchaser reserves the right to require of a bidder, either before a bid is adjudicated or at any time subsequently, to substantiate any claim in regard to preferences, in any manner required by the </a:t>
            </a:r>
            <a:r>
              <a:rPr lang="en-GB" sz="1400" i="1" dirty="0" smtClean="0">
                <a:solidFill>
                  <a:srgbClr val="004F87"/>
                </a:solidFill>
                <a:latin typeface="Arial"/>
              </a:rPr>
              <a:t>purchaser.”</a:t>
            </a:r>
            <a:endParaRPr lang="en-ZA" sz="1400" i="1" dirty="0">
              <a:solidFill>
                <a:srgbClr val="004F87"/>
              </a:solidFill>
              <a:latin typeface="Arial"/>
            </a:endParaRPr>
          </a:p>
          <a:p>
            <a:pPr defTabSz="912753" fontAlgn="auto">
              <a:spcBef>
                <a:spcPts val="0"/>
              </a:spcBef>
              <a:spcAft>
                <a:spcPts val="0"/>
              </a:spcAft>
            </a:pPr>
            <a:endParaRPr lang="en-ZA" sz="1400" dirty="0">
              <a:solidFill>
                <a:srgbClr val="004F87"/>
              </a:solidFill>
              <a:latin typeface="Arial"/>
            </a:endParaRPr>
          </a:p>
          <a:p>
            <a:pPr defTabSz="912753" fontAlgn="auto">
              <a:lnSpc>
                <a:spcPct val="150000"/>
              </a:lnSpc>
              <a:spcBef>
                <a:spcPts val="0"/>
              </a:spcBef>
              <a:spcAft>
                <a:spcPts val="0"/>
              </a:spcAft>
            </a:pPr>
            <a:r>
              <a:rPr lang="en-ZA" sz="1400" b="1" dirty="0">
                <a:solidFill>
                  <a:srgbClr val="004F87"/>
                </a:solidFill>
                <a:latin typeface="Arial"/>
              </a:rPr>
              <a:t>SARS reserves the right to request that bidders submit their </a:t>
            </a:r>
            <a:r>
              <a:rPr lang="en-ZA" sz="1400" b="1" dirty="0" smtClean="0">
                <a:solidFill>
                  <a:srgbClr val="004F87"/>
                </a:solidFill>
                <a:latin typeface="Arial"/>
              </a:rPr>
              <a:t>black </a:t>
            </a:r>
            <a:r>
              <a:rPr lang="en-ZA" sz="1400" b="1" dirty="0">
                <a:solidFill>
                  <a:srgbClr val="004F87"/>
                </a:solidFill>
                <a:latin typeface="Arial"/>
              </a:rPr>
              <a:t>ownership and turnover information in support of their Affidavits.</a:t>
            </a:r>
          </a:p>
          <a:p>
            <a:pPr defTabSz="912753" fontAlgn="auto">
              <a:spcBef>
                <a:spcPts val="0"/>
              </a:spcBef>
              <a:spcAft>
                <a:spcPts val="0"/>
              </a:spcAft>
            </a:pPr>
            <a:endParaRPr lang="en-ZA" dirty="0">
              <a:solidFill>
                <a:srgbClr val="004F87"/>
              </a:solidFill>
              <a:latin typeface="Arial"/>
            </a:endParaRPr>
          </a:p>
        </p:txBody>
      </p:sp>
    </p:spTree>
    <p:extLst>
      <p:ext uri="{BB962C8B-B14F-4D97-AF65-F5344CB8AC3E}">
        <p14:creationId xmlns:p14="http://schemas.microsoft.com/office/powerpoint/2010/main" val="7004927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flipH="1">
            <a:off x="10188624" y="-248454"/>
            <a:ext cx="481136" cy="496907"/>
          </a:xfrm>
        </p:spPr>
        <p:txBody>
          <a:bodyPr/>
          <a:lstStyle/>
          <a:p>
            <a:pPr>
              <a:defRPr/>
            </a:pPr>
            <a:endParaRPr lang="en-GB" dirty="0">
              <a:solidFill>
                <a:srgbClr val="6AAED8"/>
              </a:solidFill>
            </a:endParaRPr>
          </a:p>
        </p:txBody>
      </p:sp>
      <p:sp>
        <p:nvSpPr>
          <p:cNvPr id="5" name="Title 1"/>
          <p:cNvSpPr txBox="1">
            <a:spLocks/>
          </p:cNvSpPr>
          <p:nvPr/>
        </p:nvSpPr>
        <p:spPr>
          <a:xfrm>
            <a:off x="0" y="221736"/>
            <a:ext cx="9144000" cy="431056"/>
          </a:xfrm>
          <a:prstGeom prst="rect">
            <a:avLst/>
          </a:prstGeom>
        </p:spPr>
        <p:txBody>
          <a:bodyPr lIns="360000"/>
          <a:lstStyle/>
          <a:p>
            <a:pPr defTabSz="912753">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key </a:t>
            </a:r>
            <a:r>
              <a:rPr lang="en-ZA" sz="2000" b="1" dirty="0">
                <a:solidFill>
                  <a:srgbClr val="FFFFFF"/>
                </a:solidFill>
                <a:effectLst>
                  <a:outerShdw blurRad="38100" dist="38100" dir="2700000" algn="tl">
                    <a:srgbClr val="000000">
                      <a:alpha val="43137"/>
                    </a:srgbClr>
                  </a:outerShdw>
                </a:effectLst>
                <a:latin typeface="Arial"/>
              </a:rPr>
              <a:t>s</a:t>
            </a:r>
            <a:r>
              <a:rPr lang="en-ZA" sz="2000" b="1" dirty="0" smtClean="0">
                <a:solidFill>
                  <a:srgbClr val="FFFFFF"/>
                </a:solidFill>
                <a:effectLst>
                  <a:outerShdw blurRad="38100" dist="38100" dir="2700000" algn="tl">
                    <a:srgbClr val="000000">
                      <a:alpha val="43137"/>
                    </a:srgbClr>
                  </a:outerShdw>
                </a:effectLst>
                <a:latin typeface="Arial"/>
              </a:rPr>
              <a:t>ections </a:t>
            </a:r>
            <a:r>
              <a:rPr lang="en-ZA" sz="2000" b="1" dirty="0">
                <a:solidFill>
                  <a:srgbClr val="FFFFFF"/>
                </a:solidFill>
                <a:effectLst>
                  <a:outerShdw blurRad="38100" dist="38100" dir="2700000" algn="tl">
                    <a:srgbClr val="000000">
                      <a:alpha val="43137"/>
                    </a:srgbClr>
                  </a:outerShdw>
                </a:effectLst>
                <a:latin typeface="Arial"/>
              </a:rPr>
              <a:t>t</a:t>
            </a:r>
            <a:r>
              <a:rPr lang="en-ZA" sz="2000" b="1" dirty="0" smtClean="0">
                <a:solidFill>
                  <a:srgbClr val="FFFFFF"/>
                </a:solidFill>
                <a:effectLst>
                  <a:outerShdw blurRad="38100" dist="38100" dir="2700000" algn="tl">
                    <a:srgbClr val="000000">
                      <a:alpha val="43137"/>
                    </a:srgbClr>
                  </a:outerShdw>
                </a:effectLst>
                <a:latin typeface="Arial"/>
              </a:rPr>
              <a:t>o </a:t>
            </a:r>
            <a:r>
              <a:rPr lang="en-ZA" sz="2000" b="1" dirty="0">
                <a:solidFill>
                  <a:srgbClr val="FFFFFF"/>
                </a:solidFill>
                <a:effectLst>
                  <a:outerShdw blurRad="38100" dist="38100" dir="2700000" algn="tl">
                    <a:srgbClr val="000000">
                      <a:alpha val="43137"/>
                    </a:srgbClr>
                  </a:outerShdw>
                </a:effectLst>
                <a:latin typeface="Arial"/>
              </a:rPr>
              <a:t>c</a:t>
            </a:r>
            <a:r>
              <a:rPr lang="en-ZA" sz="2000" b="1" dirty="0" smtClean="0">
                <a:solidFill>
                  <a:srgbClr val="FFFFFF"/>
                </a:solidFill>
                <a:effectLst>
                  <a:outerShdw blurRad="38100" dist="38100" dir="2700000" algn="tl">
                    <a:srgbClr val="000000">
                      <a:alpha val="43137"/>
                    </a:srgbClr>
                  </a:outerShdw>
                </a:effectLst>
                <a:latin typeface="Arial"/>
              </a:rPr>
              <a:t>omplete </a:t>
            </a:r>
            <a:r>
              <a:rPr lang="en-ZA" sz="2000" b="1" dirty="0">
                <a:solidFill>
                  <a:srgbClr val="FFFFFF"/>
                </a:solidFill>
                <a:effectLst>
                  <a:outerShdw blurRad="38100" dist="38100" dir="2700000" algn="tl">
                    <a:srgbClr val="000000">
                      <a:alpha val="43137"/>
                    </a:srgbClr>
                  </a:outerShdw>
                </a:effectLst>
                <a:latin typeface="Arial"/>
              </a:rPr>
              <a:t>i</a:t>
            </a:r>
            <a:r>
              <a:rPr lang="en-ZA" sz="2000" b="1" dirty="0" smtClean="0">
                <a:solidFill>
                  <a:srgbClr val="FFFFFF"/>
                </a:solidFill>
                <a:effectLst>
                  <a:outerShdw blurRad="38100" dist="38100" dir="2700000" algn="tl">
                    <a:srgbClr val="000000">
                      <a:alpha val="43137"/>
                    </a:srgbClr>
                  </a:outerShdw>
                </a:effectLst>
                <a:latin typeface="Arial"/>
              </a:rPr>
              <a:t>n SBD 6.1</a:t>
            </a:r>
            <a:endParaRPr lang="en-ZA" sz="2000" b="1" dirty="0">
              <a:solidFill>
                <a:srgbClr val="FFFFFF"/>
              </a:solidFill>
              <a:effectLst>
                <a:outerShdw blurRad="38100" dist="38100" dir="2700000" algn="tl">
                  <a:srgbClr val="000000">
                    <a:alpha val="43137"/>
                  </a:srgbClr>
                </a:outerShdw>
              </a:effectLst>
              <a:latin typeface="Arial"/>
            </a:endParaRPr>
          </a:p>
        </p:txBody>
      </p:sp>
      <p:pic>
        <p:nvPicPr>
          <p:cNvPr id="96305" name="Picture 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2454" y="756745"/>
            <a:ext cx="8681546" cy="581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4134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836712"/>
            <a:ext cx="8799635" cy="3945760"/>
          </a:xfrm>
        </p:spPr>
        <p:txBody>
          <a:bodyPr/>
          <a:lstStyle/>
          <a:p>
            <a:pPr marL="0" lvl="1" indent="0" algn="just">
              <a:buClrTx/>
              <a:buNone/>
            </a:pPr>
            <a:r>
              <a:rPr lang="x-none" sz="1400" b="1" kern="1200" smtClean="0">
                <a:solidFill>
                  <a:schemeClr val="folHlink"/>
                </a:solidFill>
                <a:latin typeface="Arial" charset="0"/>
                <a:ea typeface="Times New Roman" pitchFamily="18" charset="0"/>
                <a:cs typeface="Tahoma" pitchFamily="34" charset="0"/>
              </a:rPr>
              <a:t>Joint Ventures </a:t>
            </a:r>
            <a:endParaRPr lang="en-ZA" sz="1400" b="1" kern="1200" dirty="0" smtClean="0">
              <a:solidFill>
                <a:schemeClr val="folHlink"/>
              </a:solidFill>
              <a:latin typeface="Arial" charset="0"/>
              <a:ea typeface="Times New Roman" pitchFamily="18" charset="0"/>
              <a:cs typeface="Tahoma" pitchFamily="34" charset="0"/>
            </a:endParaRPr>
          </a:p>
          <a:p>
            <a:pPr marL="0" lvl="1" indent="0" algn="just">
              <a:buClrTx/>
              <a:buNone/>
            </a:pPr>
            <a:endParaRPr lang="en-ZA" sz="1400"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r>
              <a:rPr lang="x-none" sz="1400" kern="1200" smtClean="0">
                <a:solidFill>
                  <a:schemeClr val="folHlink"/>
                </a:solidFill>
                <a:latin typeface="Arial" charset="0"/>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sz="1400" kern="1200" dirty="0" smtClean="0">
              <a:solidFill>
                <a:schemeClr val="folHlink"/>
              </a:solidFill>
              <a:latin typeface="Arial" charset="0"/>
              <a:ea typeface="Times New Roman" pitchFamily="18" charset="0"/>
              <a:cs typeface="Tahoma" pitchFamily="34" charset="0"/>
            </a:endParaRPr>
          </a:p>
          <a:p>
            <a:pPr marL="0" indent="0" algn="just">
              <a:buNone/>
            </a:pPr>
            <a:endParaRPr lang="en-ZA" sz="1400" dirty="0"/>
          </a:p>
          <a:p>
            <a:pPr marL="1588" lvl="1" indent="0" algn="just">
              <a:buNone/>
            </a:pPr>
            <a:r>
              <a:rPr lang="x-none" sz="1400" b="1" kern="1200" smtClean="0">
                <a:solidFill>
                  <a:schemeClr val="folHlink"/>
                </a:solidFill>
                <a:latin typeface="Arial" charset="0"/>
                <a:ea typeface="Times New Roman" pitchFamily="18" charset="0"/>
                <a:cs typeface="Tahoma" pitchFamily="34" charset="0"/>
              </a:rPr>
              <a:t>Sub-contracting</a:t>
            </a:r>
            <a:endParaRPr lang="en-ZA" sz="1400" b="1" kern="1200" dirty="0" smtClean="0">
              <a:solidFill>
                <a:schemeClr val="folHlink"/>
              </a:solidFill>
              <a:latin typeface="Arial" charset="0"/>
              <a:ea typeface="Times New Roman" pitchFamily="18" charset="0"/>
              <a:cs typeface="Tahoma" pitchFamily="34" charset="0"/>
            </a:endParaRPr>
          </a:p>
          <a:p>
            <a:pPr marL="1588" lvl="1" indent="0" algn="just">
              <a:buNone/>
            </a:pPr>
            <a:endParaRPr lang="en-ZA" sz="1400" b="1" kern="1200" dirty="0" smtClean="0">
              <a:solidFill>
                <a:schemeClr val="folHlink"/>
              </a:solidFill>
              <a:latin typeface="Arial" charset="0"/>
              <a:ea typeface="Times New Roman" pitchFamily="18" charset="0"/>
              <a:cs typeface="Tahoma" pitchFamily="34" charset="0"/>
            </a:endParaRPr>
          </a:p>
          <a:p>
            <a:pPr algn="just">
              <a:lnSpc>
                <a:spcPct val="150000"/>
              </a:lnSpc>
            </a:pPr>
            <a:r>
              <a:rPr lang="x-none" sz="1400" kern="1200" smtClean="0">
                <a:solidFill>
                  <a:schemeClr val="folHlink"/>
                </a:solidFill>
                <a:latin typeface="Arial" charset="0"/>
                <a:ea typeface="Times New Roman" pitchFamily="18" charset="0"/>
                <a:cs typeface="Tahoma" pitchFamily="34" charset="0"/>
              </a:rPr>
              <a:t>Bidders who want to claim preference points will have to comply fully with regulations 11(8) and 11(9) of the </a:t>
            </a:r>
            <a:r>
              <a:rPr lang="en-ZA" sz="1400" kern="1200" dirty="0" smtClean="0">
                <a:solidFill>
                  <a:schemeClr val="folHlink"/>
                </a:solidFill>
                <a:latin typeface="Arial" charset="0"/>
                <a:ea typeface="Times New Roman" pitchFamily="18" charset="0"/>
                <a:cs typeface="Tahoma" pitchFamily="34" charset="0"/>
              </a:rPr>
              <a:t>P</a:t>
            </a:r>
            <a:r>
              <a:rPr lang="x-none" sz="1400" kern="1200" smtClean="0">
                <a:solidFill>
                  <a:schemeClr val="folHlink"/>
                </a:solidFill>
                <a:latin typeface="Arial" charset="0"/>
                <a:ea typeface="Times New Roman" pitchFamily="18" charset="0"/>
                <a:cs typeface="Tahoma" pitchFamily="34" charset="0"/>
              </a:rPr>
              <a:t>referential </a:t>
            </a:r>
            <a:r>
              <a:rPr lang="en-ZA" sz="1400" kern="1200" dirty="0" smtClean="0">
                <a:solidFill>
                  <a:schemeClr val="folHlink"/>
                </a:solidFill>
                <a:latin typeface="Arial" charset="0"/>
                <a:ea typeface="Times New Roman" pitchFamily="18" charset="0"/>
                <a:cs typeface="Tahoma" pitchFamily="34" charset="0"/>
              </a:rPr>
              <a:t>P</a:t>
            </a:r>
            <a:r>
              <a:rPr lang="x-none" sz="1400" kern="1200" smtClean="0">
                <a:solidFill>
                  <a:schemeClr val="folHlink"/>
                </a:solidFill>
                <a:latin typeface="Arial" charset="0"/>
                <a:ea typeface="Times New Roman" pitchFamily="18" charset="0"/>
                <a:cs typeface="Tahoma" pitchFamily="34" charset="0"/>
              </a:rPr>
              <a:t>rocurement </a:t>
            </a:r>
            <a:r>
              <a:rPr lang="en-ZA" sz="1400" kern="1200" dirty="0" smtClean="0">
                <a:solidFill>
                  <a:schemeClr val="folHlink"/>
                </a:solidFill>
                <a:latin typeface="Arial" charset="0"/>
                <a:ea typeface="Times New Roman" pitchFamily="18" charset="0"/>
                <a:cs typeface="Tahoma" pitchFamily="34" charset="0"/>
              </a:rPr>
              <a:t>R</a:t>
            </a:r>
            <a:r>
              <a:rPr lang="x-none" sz="1400" kern="1200" smtClean="0">
                <a:solidFill>
                  <a:schemeClr val="folHlink"/>
                </a:solidFill>
                <a:latin typeface="Arial" charset="0"/>
                <a:ea typeface="Times New Roman" pitchFamily="18" charset="0"/>
                <a:cs typeface="Tahoma" pitchFamily="34" charset="0"/>
              </a:rPr>
              <a:t>egulations, 2011 with regard to sub–contracting</a:t>
            </a:r>
            <a:r>
              <a:rPr lang="en-ZA" sz="1400" kern="1200" dirty="0" smtClean="0">
                <a:solidFill>
                  <a:schemeClr val="folHlink"/>
                </a:solidFill>
                <a:latin typeface="Arial" charset="0"/>
                <a:ea typeface="Times New Roman" pitchFamily="18" charset="0"/>
                <a:cs typeface="Tahoma" pitchFamily="34" charset="0"/>
              </a:rPr>
              <a:t>:</a:t>
            </a:r>
          </a:p>
          <a:p>
            <a:pPr algn="just">
              <a:lnSpc>
                <a:spcPct val="150000"/>
              </a:lnSpc>
            </a:pPr>
            <a:endParaRPr lang="en-ZA" sz="1400" kern="1200" dirty="0">
              <a:solidFill>
                <a:schemeClr val="folHlink"/>
              </a:solidFill>
              <a:latin typeface="Arial" charset="0"/>
              <a:ea typeface="Times New Roman" pitchFamily="18" charset="0"/>
              <a:cs typeface="Tahoma" pitchFamily="34" charset="0"/>
            </a:endParaRPr>
          </a:p>
          <a:p>
            <a:pPr algn="just">
              <a:lnSpc>
                <a:spcPct val="150000"/>
              </a:lnSpc>
            </a:pPr>
            <a:r>
              <a:rPr lang="x-none" sz="1400" kern="1200" smtClean="0">
                <a:solidFill>
                  <a:schemeClr val="folHlink"/>
                </a:solidFill>
                <a:latin typeface="Arial" charset="0"/>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lang="en-ZA" sz="1400" dirty="0"/>
          </a:p>
        </p:txBody>
      </p:sp>
      <p:sp>
        <p:nvSpPr>
          <p:cNvPr id="3" name="Title 2"/>
          <p:cNvSpPr>
            <a:spLocks noGrp="1"/>
          </p:cNvSpPr>
          <p:nvPr>
            <p:ph type="title"/>
          </p:nvPr>
        </p:nvSpPr>
        <p:spPr>
          <a:xfrm>
            <a:off x="172916" y="198280"/>
            <a:ext cx="8853854" cy="307777"/>
          </a:xfrm>
        </p:spPr>
        <p:txBody>
          <a:bodyPr/>
          <a:lstStyle/>
          <a:p>
            <a:r>
              <a:rPr lang="en-ZA" sz="2000" dirty="0" smtClean="0">
                <a:latin typeface="Arial" panose="020B0604020202020204" pitchFamily="34" charset="0"/>
                <a:cs typeface="Arial" panose="020B0604020202020204" pitchFamily="34" charset="0"/>
              </a:rPr>
              <a:t>B-BBEE</a:t>
            </a:r>
            <a:endParaRPr lang="en-ZA"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2578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79512" y="692696"/>
            <a:ext cx="8496944" cy="3323987"/>
          </a:xfrm>
        </p:spPr>
        <p:txBody>
          <a:bodyPr/>
          <a:lstStyle/>
          <a:p>
            <a:pPr marL="0" lvl="1" indent="0" algn="just">
              <a:buClrTx/>
              <a:buNone/>
            </a:pPr>
            <a:r>
              <a:rPr lang="en-ZA" sz="2000" b="1" kern="1200" dirty="0" smtClean="0">
                <a:solidFill>
                  <a:schemeClr val="folHlink"/>
                </a:solidFill>
                <a:latin typeface="Arial" charset="0"/>
                <a:ea typeface="Times New Roman" pitchFamily="18" charset="0"/>
                <a:cs typeface="Tahoma" pitchFamily="34" charset="0"/>
              </a:rPr>
              <a:t>    </a:t>
            </a:r>
          </a:p>
          <a:p>
            <a:pPr marL="0" lvl="1" indent="0" algn="just">
              <a:buClrTx/>
              <a:buNone/>
              <a:tabLst>
                <a:tab pos="357188" algn="l"/>
              </a:tabLst>
            </a:pPr>
            <a:r>
              <a:rPr lang="en-ZA" sz="1400" b="1" kern="1200" dirty="0" smtClean="0">
                <a:solidFill>
                  <a:schemeClr val="folHlink"/>
                </a:solidFill>
                <a:latin typeface="Arial" charset="0"/>
                <a:ea typeface="Times New Roman" pitchFamily="18" charset="0"/>
                <a:cs typeface="Tahoma" pitchFamily="34" charset="0"/>
              </a:rPr>
              <a:t>Proof of Existence: </a:t>
            </a:r>
            <a:r>
              <a:rPr lang="x-none" sz="1400" b="1" kern="1200" smtClean="0">
                <a:solidFill>
                  <a:schemeClr val="folHlink"/>
                </a:solidFill>
                <a:latin typeface="Arial" charset="0"/>
                <a:ea typeface="Times New Roman" pitchFamily="18" charset="0"/>
                <a:cs typeface="Tahoma" pitchFamily="34" charset="0"/>
              </a:rPr>
              <a:t>Joint </a:t>
            </a:r>
            <a:r>
              <a:rPr lang="x-none" sz="1400" b="1" kern="1200">
                <a:solidFill>
                  <a:schemeClr val="folHlink"/>
                </a:solidFill>
                <a:latin typeface="Arial" charset="0"/>
                <a:ea typeface="Times New Roman" pitchFamily="18" charset="0"/>
                <a:cs typeface="Tahoma" pitchFamily="34" charset="0"/>
              </a:rPr>
              <a:t>Ventures and/or </a:t>
            </a:r>
            <a:r>
              <a:rPr lang="x-none" sz="1400" b="1" kern="1200" smtClean="0">
                <a:solidFill>
                  <a:schemeClr val="folHlink"/>
                </a:solidFill>
                <a:latin typeface="Arial" charset="0"/>
                <a:ea typeface="Times New Roman" pitchFamily="18" charset="0"/>
                <a:cs typeface="Tahoma" pitchFamily="34" charset="0"/>
              </a:rPr>
              <a:t>Sub-Contracting</a:t>
            </a:r>
            <a:endParaRPr lang="en-ZA" sz="1400" b="1" kern="1200" dirty="0" smtClean="0">
              <a:solidFill>
                <a:schemeClr val="folHlink"/>
              </a:solidFill>
              <a:latin typeface="Arial" charset="0"/>
              <a:ea typeface="Times New Roman" pitchFamily="18" charset="0"/>
              <a:cs typeface="Tahoma" pitchFamily="34" charset="0"/>
            </a:endParaRPr>
          </a:p>
          <a:p>
            <a:pPr marL="0" lvl="1" indent="0" algn="just">
              <a:lnSpc>
                <a:spcPct val="150000"/>
              </a:lnSpc>
              <a:buClrTx/>
              <a:buNone/>
            </a:pPr>
            <a:endParaRPr lang="en-ZA" sz="1400" b="1" kern="1200" dirty="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Bidders </a:t>
            </a:r>
            <a:r>
              <a:rPr lang="x-none" sz="1400" kern="1200">
                <a:solidFill>
                  <a:schemeClr val="folHlink"/>
                </a:solidFill>
                <a:latin typeface="Arial" charset="0"/>
                <a:ea typeface="Times New Roman" pitchFamily="18" charset="0"/>
                <a:cs typeface="Tahoma" pitchFamily="34" charset="0"/>
              </a:rPr>
              <a:t>must submit concrete proof of the existence of joint ventures and/or sub-contracting arrangements. SARS will accept signed agreements as acceptable proof of the existence of a joint venture and/or sub-contracting arrangement. </a:t>
            </a:r>
            <a:endParaRPr lang="en-ZA" sz="1400" kern="1200" dirty="0" smtClean="0">
              <a:solidFill>
                <a:schemeClr val="folHlink"/>
              </a:solidFill>
              <a:latin typeface="Arial" charset="0"/>
              <a:ea typeface="Times New Roman" pitchFamily="18" charset="0"/>
              <a:cs typeface="Tahoma" pitchFamily="34" charset="0"/>
            </a:endParaRPr>
          </a:p>
          <a:p>
            <a:pPr marL="342900" lvl="2" indent="-342900" algn="just">
              <a:buClrTx/>
              <a:buSzPct val="120000"/>
              <a:buFontTx/>
              <a:buChar char="•"/>
            </a:pPr>
            <a:endParaRPr lang="en-ZA" sz="1400" kern="1200" dirty="0" smtClean="0">
              <a:solidFill>
                <a:schemeClr val="folHlink"/>
              </a:solidFill>
              <a:latin typeface="Arial" charset="0"/>
              <a:ea typeface="Times New Roman" pitchFamily="18" charset="0"/>
              <a:cs typeface="Tahoma" pitchFamily="34" charset="0"/>
            </a:endParaRPr>
          </a:p>
          <a:p>
            <a:pPr marL="342900" lvl="2" indent="-342900" algn="just">
              <a:lnSpc>
                <a:spcPct val="150000"/>
              </a:lnSpc>
              <a:buClrTx/>
              <a:buSzPct val="120000"/>
              <a:buFontTx/>
              <a:buChar char="•"/>
            </a:pPr>
            <a:r>
              <a:rPr lang="x-none" sz="1400" kern="1200" smtClean="0">
                <a:solidFill>
                  <a:schemeClr val="folHlink"/>
                </a:solidFill>
                <a:latin typeface="Arial" charset="0"/>
                <a:ea typeface="Times New Roman" pitchFamily="18" charset="0"/>
                <a:cs typeface="Tahoma" pitchFamily="34" charset="0"/>
              </a:rPr>
              <a:t>The </a:t>
            </a:r>
            <a:r>
              <a:rPr lang="x-none" sz="1400" kern="1200">
                <a:solidFill>
                  <a:schemeClr val="folHlink"/>
                </a:solidFill>
                <a:latin typeface="Arial" charset="0"/>
                <a:ea typeface="Times New Roman" pitchFamily="18" charset="0"/>
                <a:cs typeface="Tahoma" pitchFamily="34" charset="0"/>
              </a:rPr>
              <a:t>joint venture and/or sub-contracting agreements must clearly set out the roles and responsibilities of the </a:t>
            </a:r>
            <a:r>
              <a:rPr lang="en-ZA" sz="1400" kern="1200" dirty="0" smtClean="0">
                <a:solidFill>
                  <a:schemeClr val="folHlink"/>
                </a:solidFill>
                <a:latin typeface="Arial" charset="0"/>
                <a:ea typeface="Times New Roman" pitchFamily="18" charset="0"/>
                <a:cs typeface="Tahoma" pitchFamily="34" charset="0"/>
              </a:rPr>
              <a:t>Lead Partner </a:t>
            </a:r>
            <a:r>
              <a:rPr lang="x-none" sz="1400" kern="1200" smtClean="0">
                <a:solidFill>
                  <a:schemeClr val="folHlink"/>
                </a:solidFill>
                <a:latin typeface="Arial" charset="0"/>
                <a:ea typeface="Times New Roman" pitchFamily="18" charset="0"/>
                <a:cs typeface="Tahoma" pitchFamily="34" charset="0"/>
              </a:rPr>
              <a:t>and </a:t>
            </a:r>
            <a:r>
              <a:rPr lang="x-none" sz="1400" kern="1200">
                <a:solidFill>
                  <a:schemeClr val="folHlink"/>
                </a:solidFill>
                <a:latin typeface="Arial" charset="0"/>
                <a:ea typeface="Times New Roman" pitchFamily="18" charset="0"/>
                <a:cs typeface="Tahoma" pitchFamily="34" charset="0"/>
              </a:rPr>
              <a:t>the joint venture and/or sub-contracting party. The agreement must also clearly identify the </a:t>
            </a:r>
            <a:r>
              <a:rPr lang="en-ZA" sz="1400" kern="1200" dirty="0">
                <a:solidFill>
                  <a:schemeClr val="folHlink"/>
                </a:solidFill>
                <a:latin typeface="Arial" charset="0"/>
                <a:ea typeface="Times New Roman" pitchFamily="18" charset="0"/>
                <a:cs typeface="Tahoma" pitchFamily="34" charset="0"/>
              </a:rPr>
              <a:t>Lead </a:t>
            </a:r>
            <a:r>
              <a:rPr lang="en-ZA" sz="1400" kern="1200" dirty="0" smtClean="0">
                <a:solidFill>
                  <a:schemeClr val="folHlink"/>
                </a:solidFill>
                <a:latin typeface="Arial" charset="0"/>
                <a:ea typeface="Times New Roman" pitchFamily="18" charset="0"/>
                <a:cs typeface="Tahoma" pitchFamily="34" charset="0"/>
              </a:rPr>
              <a:t>Partner</a:t>
            </a:r>
            <a:r>
              <a:rPr lang="x-none" sz="1400" kern="1200" smtClean="0">
                <a:solidFill>
                  <a:schemeClr val="folHlink"/>
                </a:solidFill>
                <a:latin typeface="Arial" charset="0"/>
                <a:ea typeface="Times New Roman" pitchFamily="18" charset="0"/>
                <a:cs typeface="Tahoma" pitchFamily="34" charset="0"/>
              </a:rPr>
              <a:t>, </a:t>
            </a:r>
            <a:r>
              <a:rPr lang="x-none" sz="1400" kern="1200">
                <a:solidFill>
                  <a:schemeClr val="folHlink"/>
                </a:solidFill>
                <a:latin typeface="Arial" charset="0"/>
                <a:ea typeface="Times New Roman" pitchFamily="18" charset="0"/>
                <a:cs typeface="Tahoma" pitchFamily="34" charset="0"/>
              </a:rPr>
              <a:t>who shall be given the power of attorney to bind the other party/parties in respect of matters pertaining to the joint venture and/or sub-contracting arrangement</a:t>
            </a:r>
            <a:r>
              <a:rPr lang="x-none" sz="1400"/>
              <a:t>. </a:t>
            </a:r>
            <a:endParaRPr lang="en-ZA" sz="1400" kern="1200" dirty="0">
              <a:solidFill>
                <a:schemeClr val="folHlink"/>
              </a:solidFill>
              <a:latin typeface="Arial" charset="0"/>
              <a:ea typeface="Times New Roman" pitchFamily="18" charset="0"/>
              <a:cs typeface="Tahoma" pitchFamily="34" charset="0"/>
            </a:endParaRPr>
          </a:p>
        </p:txBody>
      </p:sp>
      <p:sp>
        <p:nvSpPr>
          <p:cNvPr id="3" name="Title 2"/>
          <p:cNvSpPr>
            <a:spLocks noGrp="1"/>
          </p:cNvSpPr>
          <p:nvPr>
            <p:ph type="title"/>
          </p:nvPr>
        </p:nvSpPr>
        <p:spPr>
          <a:xfrm>
            <a:off x="107504" y="231629"/>
            <a:ext cx="8853854" cy="307777"/>
          </a:xfrm>
        </p:spPr>
        <p:txBody>
          <a:bodyPr/>
          <a:lstStyle/>
          <a:p>
            <a:r>
              <a:rPr lang="en-ZA" sz="2000" dirty="0" smtClean="0"/>
              <a:t>B-BBEE</a:t>
            </a:r>
            <a:endParaRPr lang="en-ZA" sz="2000" dirty="0"/>
          </a:p>
        </p:txBody>
      </p:sp>
    </p:spTree>
    <p:extLst>
      <p:ext uri="{BB962C8B-B14F-4D97-AF65-F5344CB8AC3E}">
        <p14:creationId xmlns:p14="http://schemas.microsoft.com/office/powerpoint/2010/main" val="3879437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&amp;</a:t>
            </a:r>
            <a:r>
              <a:rPr lang="en-US" sz="2000" b="1" dirty="0" smtClean="0">
                <a:solidFill>
                  <a:srgbClr val="FF0000"/>
                </a:solidFill>
                <a:ea typeface="SimSun" pitchFamily="2" charset="-122"/>
              </a:rPr>
              <a:t>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&amp;</a:t>
            </a:r>
            <a:r>
              <a:rPr lang="en-ZA" sz="2000" b="1" dirty="0" smtClean="0">
                <a:solidFill>
                  <a:schemeClr val="tx2"/>
                </a:solidFill>
              </a:rPr>
              <a:t> Specifications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a:t>
            </a:r>
            <a:r>
              <a:rPr lang="en-ZA" sz="2000" b="1" dirty="0">
                <a:solidFill>
                  <a:schemeClr val="tx2"/>
                </a:solidFill>
              </a:rPr>
              <a:t>RFP submission &amp;</a:t>
            </a:r>
            <a:r>
              <a:rPr lang="en-ZA" sz="2000" b="1" dirty="0" smtClean="0">
                <a:solidFill>
                  <a:schemeClr val="tx2"/>
                </a:solidFill>
              </a:rPr>
              <a:t> </a:t>
            </a:r>
            <a:r>
              <a:rPr lang="en-ZA" sz="2000" b="1" dirty="0">
                <a:solidFill>
                  <a:schemeClr val="tx2"/>
                </a:solidFill>
              </a:rPr>
              <a:t>C</a:t>
            </a:r>
            <a:r>
              <a:rPr lang="en-ZA" sz="2000" b="1" dirty="0" smtClean="0">
                <a:solidFill>
                  <a:schemeClr val="tx2"/>
                </a:solidFill>
              </a:rPr>
              <a:t>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553998"/>
          </a:xfrm>
        </p:spPr>
        <p:txBody>
          <a:bodyPr/>
          <a:lstStyle/>
          <a:p>
            <a:pPr marL="0" indent="0" algn="ctr">
              <a:buNone/>
            </a:pPr>
            <a:endParaRPr lang="en-ZA" sz="1600" dirty="0"/>
          </a:p>
          <a:p>
            <a:pPr marL="0" indent="0" algn="ctr">
              <a:buNone/>
            </a:pPr>
            <a:r>
              <a:rPr lang="en-ZA" sz="2000" b="1" dirty="0" smtClean="0">
                <a:effectLst>
                  <a:outerShdw blurRad="38100" dist="38100" dir="2700000" algn="tl">
                    <a:srgbClr val="000000">
                      <a:alpha val="43137"/>
                    </a:srgbClr>
                  </a:outerShdw>
                </a:effectLst>
              </a:rPr>
              <a:t>Financial Analysis</a:t>
            </a:r>
            <a:endParaRPr lang="en-ZA" sz="2000" b="1" dirty="0"/>
          </a:p>
        </p:txBody>
      </p:sp>
    </p:spTree>
    <p:extLst>
      <p:ext uri="{BB962C8B-B14F-4D97-AF65-F5344CB8AC3E}">
        <p14:creationId xmlns:p14="http://schemas.microsoft.com/office/powerpoint/2010/main" val="994332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21</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03954" y="998483"/>
            <a:ext cx="8936091" cy="2739211"/>
          </a:xfrm>
          <a:prstGeom prst="rect">
            <a:avLst/>
          </a:prstGeom>
          <a:noFill/>
        </p:spPr>
        <p:txBody>
          <a:bodyPr wrap="square" rtlCol="0">
            <a:spAutoFit/>
          </a:bodyPr>
          <a:lstStyle/>
          <a:p>
            <a:pPr marL="450850" lvl="4" indent="-366713" defTabSz="929959" fontAlgn="t">
              <a:lnSpc>
                <a:spcPct val="200000"/>
              </a:lnSpc>
              <a:buSzPct val="75000"/>
              <a:defRPr/>
            </a:pPr>
            <a:r>
              <a:rPr lang="en-ZA" sz="1400" b="1" kern="0" dirty="0" smtClean="0">
                <a:solidFill>
                  <a:srgbClr val="004F87"/>
                </a:solidFill>
                <a:latin typeface="Arial" panose="020B0604020202020204" pitchFamily="34" charset="0"/>
                <a:cs typeface="Arial" panose="020B0604020202020204" pitchFamily="34" charset="0"/>
              </a:rPr>
              <a:t>Public </a:t>
            </a:r>
            <a:r>
              <a:rPr lang="en-ZA" sz="1400" b="1" kern="0" dirty="0">
                <a:solidFill>
                  <a:srgbClr val="004F87"/>
                </a:solidFill>
                <a:latin typeface="Arial" panose="020B0604020202020204" pitchFamily="34" charset="0"/>
                <a:cs typeface="Arial" panose="020B0604020202020204" pitchFamily="34" charset="0"/>
              </a:rPr>
              <a:t>Finance Management Act (PFMA)</a:t>
            </a:r>
          </a:p>
          <a:p>
            <a:pPr marL="452438" lvl="4" indent="-273050" defTabSz="929959" fontAlgn="t">
              <a:lnSpc>
                <a:spcPct val="200000"/>
              </a:lnSpc>
              <a:buSzPct val="75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Fair</a:t>
            </a:r>
          </a:p>
          <a:p>
            <a:pPr marL="179388" lvl="4" indent="273050" defTabSz="929959" fontAlgn="t">
              <a:lnSpc>
                <a:spcPct val="200000"/>
              </a:lnSpc>
              <a:buSzPct val="75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Equitable</a:t>
            </a:r>
          </a:p>
          <a:p>
            <a:pPr marL="179388" lvl="4" indent="273050" defTabSz="929959" fontAlgn="t">
              <a:lnSpc>
                <a:spcPct val="200000"/>
              </a:lnSpc>
              <a:buSzPct val="75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Transparent</a:t>
            </a:r>
          </a:p>
          <a:p>
            <a:pPr marL="179388" lvl="4" indent="273050" defTabSz="929959" fontAlgn="t">
              <a:lnSpc>
                <a:spcPct val="200000"/>
              </a:lnSpc>
              <a:buSzPct val="75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Competitive</a:t>
            </a:r>
          </a:p>
          <a:p>
            <a:pPr marL="179388" lvl="4" indent="273050" defTabSz="929959" fontAlgn="t">
              <a:lnSpc>
                <a:spcPct val="200000"/>
              </a:lnSpc>
              <a:buSzPct val="75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Cost Effective</a:t>
            </a:r>
          </a:p>
        </p:txBody>
      </p:sp>
    </p:spTree>
    <p:extLst>
      <p:ext uri="{BB962C8B-B14F-4D97-AF65-F5344CB8AC3E}">
        <p14:creationId xmlns:p14="http://schemas.microsoft.com/office/powerpoint/2010/main" val="24876064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22</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Purpose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2354491"/>
          </a:xfrm>
          <a:prstGeom prst="rect">
            <a:avLst/>
          </a:prstGeom>
          <a:noFill/>
        </p:spPr>
        <p:txBody>
          <a:bodyPr wrap="square" rtlCol="0">
            <a:spAutoFit/>
          </a:bodyPr>
          <a:lstStyle/>
          <a:p>
            <a:pPr marL="349341" lvl="0" indent="-349341" defTabSz="929959" fontAlgn="t">
              <a:lnSpc>
                <a:spcPct val="150000"/>
              </a:lnSpc>
              <a:buSzPct val="120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Financially Stable</a:t>
            </a:r>
          </a:p>
          <a:p>
            <a:pPr marL="349341" lvl="0" indent="-349341" defTabSz="929959" fontAlgn="t">
              <a:lnSpc>
                <a:spcPct val="150000"/>
              </a:lnSpc>
              <a:buSzPct val="120000"/>
              <a:buFont typeface="Arial" panose="020B0604020202020204" pitchFamily="34" charset="0"/>
              <a:buChar char="•"/>
              <a:defRPr/>
            </a:pPr>
            <a:endParaRPr lang="en-ZA" sz="1400"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Financially Viable</a:t>
            </a:r>
          </a:p>
          <a:p>
            <a:pPr marL="349341" lvl="0" indent="-349341" defTabSz="929959" fontAlgn="t">
              <a:lnSpc>
                <a:spcPct val="150000"/>
              </a:lnSpc>
              <a:buSzPct val="120000"/>
              <a:buFont typeface="Arial" panose="020B0604020202020204" pitchFamily="34" charset="0"/>
              <a:buChar char="•"/>
              <a:defRPr/>
            </a:pPr>
            <a:endParaRPr lang="en-ZA" sz="1400"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Identify Financial Risks</a:t>
            </a:r>
          </a:p>
          <a:p>
            <a:pPr marL="349341" lvl="0" indent="-349341" defTabSz="929959" fontAlgn="t">
              <a:lnSpc>
                <a:spcPct val="150000"/>
              </a:lnSpc>
              <a:buSzPct val="120000"/>
              <a:buFont typeface="Arial" panose="020B0604020202020204" pitchFamily="34" charset="0"/>
              <a:buChar char="•"/>
              <a:defRPr/>
            </a:pPr>
            <a:endParaRPr lang="en-ZA" sz="1400"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Apply Appropriate Mitigating Strategies</a:t>
            </a:r>
            <a:endParaRPr lang="en-ZA" sz="1400" kern="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51103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23</a:t>
            </a:fld>
            <a:endParaRPr lang="en-ZA" dirty="0">
              <a:solidFill>
                <a:srgbClr val="000000"/>
              </a:solidFill>
            </a:endParaRPr>
          </a:p>
        </p:txBody>
      </p:sp>
      <p:sp>
        <p:nvSpPr>
          <p:cNvPr id="5" name="Rectangle 4"/>
          <p:cNvSpPr/>
          <p:nvPr/>
        </p:nvSpPr>
        <p:spPr>
          <a:xfrm>
            <a:off x="175259" y="800100"/>
            <a:ext cx="8844915" cy="1800493"/>
          </a:xfrm>
          <a:prstGeom prst="rect">
            <a:avLst/>
          </a:prstGeom>
        </p:spPr>
        <p:txBody>
          <a:bodyPr wrap="square">
            <a:spAutoFit/>
          </a:bodyPr>
          <a:lstStyle/>
          <a:p>
            <a:pPr algn="just">
              <a:lnSpc>
                <a:spcPct val="150000"/>
              </a:lnSpc>
            </a:pPr>
            <a:r>
              <a:rPr lang="en-ZA" sz="1400" dirty="0" smtClean="0">
                <a:solidFill>
                  <a:srgbClr val="003366"/>
                </a:solidFill>
                <a:ea typeface="Times New Roman" pitchFamily="18" charset="0"/>
                <a:cs typeface="Tahoma" pitchFamily="34" charset="0"/>
              </a:rPr>
              <a:t> </a:t>
            </a:r>
            <a:endParaRPr lang="en-ZA"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2" name="TextBox 1"/>
          <p:cNvSpPr txBox="1"/>
          <p:nvPr/>
        </p:nvSpPr>
        <p:spPr>
          <a:xfrm>
            <a:off x="175259" y="966952"/>
            <a:ext cx="8844915" cy="5370701"/>
          </a:xfrm>
          <a:prstGeom prst="rect">
            <a:avLst/>
          </a:prstGeom>
          <a:noFill/>
        </p:spPr>
        <p:txBody>
          <a:bodyPr wrap="square" rtlCol="0">
            <a:spAutoFit/>
          </a:bodyPr>
          <a:lstStyle/>
          <a:p>
            <a:pPr marL="349341" lvl="0" indent="-349341" defTabSz="929959" fontAlgn="t">
              <a:lnSpc>
                <a:spcPct val="150000"/>
              </a:lnSpc>
              <a:buSzPct val="120000"/>
              <a:buFont typeface="Arial" panose="020B0604020202020204" pitchFamily="34" charset="0"/>
              <a:buChar char="•"/>
              <a:defRPr/>
            </a:pPr>
            <a:r>
              <a:rPr lang="en-ZA" sz="1400" b="1" kern="0" dirty="0">
                <a:solidFill>
                  <a:srgbClr val="004F87"/>
                </a:solidFill>
                <a:latin typeface="Arial" panose="020B0604020202020204" pitchFamily="34" charset="0"/>
                <a:cs typeface="Arial" panose="020B0604020202020204" pitchFamily="34" charset="0"/>
              </a:rPr>
              <a:t>Complete Sets of Audited/</a:t>
            </a:r>
            <a:r>
              <a:rPr lang="en-ZA" sz="1400" kern="0" dirty="0">
                <a:solidFill>
                  <a:srgbClr val="000000"/>
                </a:solidFill>
                <a:latin typeface="Arial" panose="020B0604020202020204" pitchFamily="34" charset="0"/>
                <a:cs typeface="Arial" panose="020B0604020202020204" pitchFamily="34" charset="0"/>
              </a:rPr>
              <a:t> </a:t>
            </a:r>
            <a:r>
              <a:rPr lang="en-ZA" sz="1400" b="1" kern="0" dirty="0">
                <a:solidFill>
                  <a:srgbClr val="004F87"/>
                </a:solidFill>
                <a:latin typeface="Arial" panose="020B0604020202020204" pitchFamily="34" charset="0"/>
                <a:cs typeface="Arial" panose="020B0604020202020204" pitchFamily="34" charset="0"/>
              </a:rPr>
              <a:t>Independently Reviewed Annual Financial Statements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panose="020B0604020202020204" pitchFamily="34" charset="0"/>
                <a:cs typeface="Arial" panose="020B0604020202020204" pitchFamily="34" charset="0"/>
              </a:rPr>
              <a:t>Signed Auditors / Accounting Officers Opinions</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panose="020B0604020202020204" pitchFamily="34" charset="0"/>
                <a:cs typeface="Arial" panose="020B0604020202020204" pitchFamily="34" charset="0"/>
              </a:rPr>
              <a:t>Statement o</a:t>
            </a:r>
            <a:r>
              <a:rPr lang="en-ZA" sz="1400" kern="0" dirty="0" smtClean="0">
                <a:solidFill>
                  <a:srgbClr val="004F87"/>
                </a:solidFill>
                <a:latin typeface="Arial" panose="020B0604020202020204" pitchFamily="34" charset="0"/>
                <a:cs typeface="Arial" panose="020B0604020202020204" pitchFamily="34" charset="0"/>
              </a:rPr>
              <a:t>f </a:t>
            </a:r>
            <a:r>
              <a:rPr lang="en-ZA" sz="1400" kern="0" dirty="0">
                <a:solidFill>
                  <a:srgbClr val="004F87"/>
                </a:solidFill>
                <a:latin typeface="Arial" panose="020B0604020202020204" pitchFamily="34" charset="0"/>
                <a:cs typeface="Arial" panose="020B0604020202020204" pitchFamily="34" charset="0"/>
              </a:rPr>
              <a:t>Comprehensive Income (</a:t>
            </a:r>
            <a:r>
              <a:rPr lang="en-ZA" sz="1400" i="1" kern="0" dirty="0">
                <a:solidFill>
                  <a:srgbClr val="004F87"/>
                </a:solidFill>
                <a:latin typeface="Arial" panose="020B0604020202020204" pitchFamily="34" charset="0"/>
                <a:cs typeface="Arial" panose="020B0604020202020204" pitchFamily="34" charset="0"/>
              </a:rPr>
              <a:t>Income Statement</a:t>
            </a:r>
            <a:r>
              <a:rPr lang="en-ZA" sz="1400" kern="0" dirty="0">
                <a:solidFill>
                  <a:srgbClr val="004F87"/>
                </a:solidFill>
                <a:latin typeface="Arial" panose="020B0604020202020204" pitchFamily="34" charset="0"/>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panose="020B0604020202020204" pitchFamily="34" charset="0"/>
                <a:cs typeface="Arial" panose="020B0604020202020204" pitchFamily="34" charset="0"/>
              </a:rPr>
              <a:t>Statement of Financial Position (</a:t>
            </a:r>
            <a:r>
              <a:rPr lang="en-ZA" sz="1400" i="1" kern="0" dirty="0">
                <a:solidFill>
                  <a:srgbClr val="004F87"/>
                </a:solidFill>
                <a:latin typeface="Arial" panose="020B0604020202020204" pitchFamily="34" charset="0"/>
                <a:cs typeface="Arial" panose="020B0604020202020204" pitchFamily="34" charset="0"/>
              </a:rPr>
              <a:t>Balance Sheet</a:t>
            </a:r>
            <a:r>
              <a:rPr lang="en-ZA" sz="1400" kern="0" dirty="0">
                <a:solidFill>
                  <a:srgbClr val="004F87"/>
                </a:solidFill>
                <a:latin typeface="Arial" panose="020B0604020202020204" pitchFamily="34" charset="0"/>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panose="020B0604020202020204" pitchFamily="34" charset="0"/>
                <a:cs typeface="Arial" panose="020B0604020202020204" pitchFamily="34" charset="0"/>
              </a:rPr>
              <a:t>Statement of Cash Flows (</a:t>
            </a:r>
            <a:r>
              <a:rPr lang="en-ZA" sz="1400" i="1" kern="0" dirty="0">
                <a:solidFill>
                  <a:srgbClr val="004F87"/>
                </a:solidFill>
                <a:latin typeface="Arial" panose="020B0604020202020204" pitchFamily="34" charset="0"/>
                <a:cs typeface="Arial" panose="020B0604020202020204" pitchFamily="34" charset="0"/>
              </a:rPr>
              <a:t>Cash Flow Statement)</a:t>
            </a:r>
          </a:p>
          <a:p>
            <a:pPr marL="604880" lvl="4" indent="-153647" defTabSz="929959" fontAlgn="t">
              <a:lnSpc>
                <a:spcPct val="150000"/>
              </a:lnSpc>
              <a:buSzPct val="75000"/>
              <a:buFont typeface="Wingdings" panose="05000000000000000000" pitchFamily="2" charset="2"/>
              <a:buChar char="ü"/>
              <a:defRPr/>
            </a:pPr>
            <a:r>
              <a:rPr lang="en-ZA" sz="1400" kern="0" dirty="0">
                <a:solidFill>
                  <a:srgbClr val="004F87"/>
                </a:solidFill>
                <a:latin typeface="Arial" panose="020B0604020202020204" pitchFamily="34" charset="0"/>
                <a:cs typeface="Arial" panose="020B0604020202020204" pitchFamily="34" charset="0"/>
              </a:rPr>
              <a:t>Accompanying Unabridged Notes for ALL of the above documents</a:t>
            </a:r>
          </a:p>
          <a:p>
            <a:pPr marL="604880" lvl="4" indent="-153647" defTabSz="929959" fontAlgn="t">
              <a:buClr>
                <a:srgbClr val="004F87"/>
              </a:buClr>
              <a:buSzPct val="75000"/>
              <a:defRPr/>
            </a:pPr>
            <a:endParaRPr lang="en-ZA" sz="1400"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kern="0" dirty="0">
                <a:solidFill>
                  <a:srgbClr val="004F87"/>
                </a:solidFill>
                <a:latin typeface="Arial" panose="020B0604020202020204" pitchFamily="34" charset="0"/>
                <a:cs typeface="Arial" panose="020B0604020202020204" pitchFamily="34" charset="0"/>
              </a:rPr>
              <a:t> </a:t>
            </a:r>
            <a:r>
              <a:rPr lang="en-ZA" sz="1400" b="1" kern="0" dirty="0">
                <a:solidFill>
                  <a:srgbClr val="004F87"/>
                </a:solidFill>
                <a:latin typeface="Arial" panose="020B0604020202020204" pitchFamily="34" charset="0"/>
                <a:cs typeface="Arial" panose="020B0604020202020204" pitchFamily="34" charset="0"/>
              </a:rPr>
              <a:t>Less than 3 Financial Periods</a:t>
            </a:r>
          </a:p>
          <a:p>
            <a:pPr marL="357188" lvl="4" defTabSz="929959" fontAlgn="t">
              <a:lnSpc>
                <a:spcPct val="150000"/>
              </a:lnSpc>
              <a:buSzPct val="75000"/>
              <a:defRPr/>
            </a:pPr>
            <a:r>
              <a:rPr lang="en-ZA" sz="1400" kern="0" dirty="0" smtClean="0">
                <a:solidFill>
                  <a:srgbClr val="004F87"/>
                </a:solidFill>
                <a:latin typeface="Arial" panose="020B0604020202020204" pitchFamily="34" charset="0"/>
                <a:cs typeface="Arial" panose="020B0604020202020204" pitchFamily="34" charset="0"/>
              </a:rPr>
              <a:t>Explanatory </a:t>
            </a:r>
            <a:r>
              <a:rPr lang="en-ZA" sz="1400" kern="0" dirty="0">
                <a:solidFill>
                  <a:srgbClr val="004F87"/>
                </a:solidFill>
                <a:latin typeface="Arial" panose="020B0604020202020204" pitchFamily="34" charset="0"/>
                <a:cs typeface="Arial" panose="020B0604020202020204" pitchFamily="34" charset="0"/>
              </a:rPr>
              <a:t>Letter</a:t>
            </a:r>
          </a:p>
          <a:p>
            <a:pPr marL="349341" lvl="0" indent="-349341" defTabSz="929959" fontAlgn="t">
              <a:lnSpc>
                <a:spcPct val="150000"/>
              </a:lnSpc>
              <a:buSzPct val="120000"/>
              <a:defRPr/>
            </a:pPr>
            <a:endParaRPr lang="en-ZA" sz="1400"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b="1" kern="0" dirty="0">
                <a:solidFill>
                  <a:srgbClr val="004F87"/>
                </a:solidFill>
                <a:latin typeface="Arial" panose="020B0604020202020204" pitchFamily="34" charset="0"/>
                <a:cs typeface="Arial" panose="020B0604020202020204" pitchFamily="34" charset="0"/>
              </a:rPr>
              <a:t>Joint Ventures</a:t>
            </a:r>
          </a:p>
          <a:p>
            <a:pPr lvl="0" indent="357188" defTabSz="929959" fontAlgn="t">
              <a:lnSpc>
                <a:spcPct val="150000"/>
              </a:lnSpc>
              <a:buSzPct val="120000"/>
              <a:tabLst>
                <a:tab pos="357188" algn="l"/>
              </a:tabLst>
              <a:defRPr/>
            </a:pPr>
            <a:r>
              <a:rPr lang="en-ZA" sz="1400" kern="0" dirty="0" smtClean="0">
                <a:solidFill>
                  <a:srgbClr val="004F87"/>
                </a:solidFill>
                <a:latin typeface="Arial" panose="020B0604020202020204" pitchFamily="34" charset="0"/>
                <a:cs typeface="Arial" panose="020B0604020202020204" pitchFamily="34" charset="0"/>
              </a:rPr>
              <a:t>Unincorporated </a:t>
            </a:r>
            <a:r>
              <a:rPr lang="en-ZA" sz="1400" kern="0" dirty="0">
                <a:solidFill>
                  <a:srgbClr val="004F87"/>
                </a:solidFill>
                <a:latin typeface="Arial" panose="020B0604020202020204" pitchFamily="34" charset="0"/>
                <a:cs typeface="Arial" panose="020B0604020202020204" pitchFamily="34" charset="0"/>
              </a:rPr>
              <a:t>JVs must submit separate F/S for each party to the JV.</a:t>
            </a:r>
          </a:p>
          <a:p>
            <a:pPr marL="357188" lvl="0" defTabSz="929959" fontAlgn="t">
              <a:lnSpc>
                <a:spcPct val="150000"/>
              </a:lnSpc>
              <a:buClr>
                <a:srgbClr val="004F87"/>
              </a:buClr>
              <a:buSzPct val="120000"/>
              <a:defRPr/>
            </a:pPr>
            <a:r>
              <a:rPr lang="en-ZA" sz="1400" kern="0" dirty="0" smtClean="0">
                <a:solidFill>
                  <a:srgbClr val="004F87"/>
                </a:solidFill>
                <a:latin typeface="Arial" panose="020B0604020202020204" pitchFamily="34" charset="0"/>
                <a:cs typeface="Arial" panose="020B0604020202020204" pitchFamily="34" charset="0"/>
              </a:rPr>
              <a:t>Signed </a:t>
            </a:r>
            <a:r>
              <a:rPr lang="en-ZA" sz="1400" kern="0" dirty="0">
                <a:solidFill>
                  <a:srgbClr val="004F87"/>
                </a:solidFill>
                <a:latin typeface="Arial" panose="020B0604020202020204" pitchFamily="34" charset="0"/>
                <a:cs typeface="Arial" panose="020B0604020202020204" pitchFamily="34" charset="0"/>
              </a:rPr>
              <a:t>JV legal agreement</a:t>
            </a:r>
            <a:r>
              <a:rPr lang="en-ZA" sz="1400" i="1" kern="0" dirty="0">
                <a:solidFill>
                  <a:srgbClr val="004F87"/>
                </a:solidFill>
                <a:latin typeface="Arial" panose="020B0604020202020204" pitchFamily="34" charset="0"/>
                <a:cs typeface="Arial" panose="020B0604020202020204" pitchFamily="34" charset="0"/>
              </a:rPr>
              <a:t>.</a:t>
            </a:r>
          </a:p>
          <a:p>
            <a:pPr marL="349341" lvl="0" indent="-349341" defTabSz="929959" fontAlgn="t">
              <a:lnSpc>
                <a:spcPct val="150000"/>
              </a:lnSpc>
              <a:buSzPct val="120000"/>
              <a:buFont typeface="Wingdings" pitchFamily="2" charset="2"/>
              <a:buChar char="1"/>
              <a:defRPr/>
            </a:pPr>
            <a:endParaRPr lang="en-ZA" sz="1400" i="1" kern="0" dirty="0">
              <a:solidFill>
                <a:srgbClr val="004F87"/>
              </a:solidFill>
              <a:latin typeface="Arial" panose="020B0604020202020204" pitchFamily="34" charset="0"/>
              <a:cs typeface="Arial" panose="020B0604020202020204" pitchFamily="34" charset="0"/>
            </a:endParaRPr>
          </a:p>
          <a:p>
            <a:pPr marL="349341" lvl="0" indent="-349341" defTabSz="929959" fontAlgn="t">
              <a:lnSpc>
                <a:spcPct val="150000"/>
              </a:lnSpc>
              <a:buSzPct val="120000"/>
              <a:buFont typeface="Arial" panose="020B0604020202020204" pitchFamily="34" charset="0"/>
              <a:buChar char="•"/>
              <a:defRPr/>
            </a:pPr>
            <a:r>
              <a:rPr lang="en-ZA" sz="1400" b="1" kern="0" dirty="0">
                <a:solidFill>
                  <a:srgbClr val="004F87"/>
                </a:solidFill>
                <a:latin typeface="Arial" panose="020B0604020202020204" pitchFamily="34" charset="0"/>
                <a:cs typeface="Arial" panose="020B0604020202020204" pitchFamily="34" charset="0"/>
              </a:rPr>
              <a:t>Financial statements in Bidding Companies </a:t>
            </a:r>
            <a:r>
              <a:rPr lang="en-ZA" sz="1400" b="1" kern="0" dirty="0" smtClean="0">
                <a:solidFill>
                  <a:srgbClr val="004F87"/>
                </a:solidFill>
                <a:latin typeface="Arial" panose="020B0604020202020204" pitchFamily="34" charset="0"/>
                <a:cs typeface="Arial" panose="020B0604020202020204" pitchFamily="34" charset="0"/>
              </a:rPr>
              <a:t>Name</a:t>
            </a:r>
          </a:p>
          <a:p>
            <a:pPr lvl="0" defTabSz="929959" fontAlgn="t">
              <a:lnSpc>
                <a:spcPct val="150000"/>
              </a:lnSpc>
              <a:buSzPct val="120000"/>
              <a:defRPr/>
            </a:pPr>
            <a:r>
              <a:rPr lang="en-ZA" sz="1400" kern="0" dirty="0" smtClean="0">
                <a:solidFill>
                  <a:srgbClr val="004F87"/>
                </a:solidFill>
                <a:latin typeface="Arial" panose="020B0604020202020204" pitchFamily="34" charset="0"/>
                <a:cs typeface="Arial" panose="020B0604020202020204" pitchFamily="34" charset="0"/>
              </a:rPr>
              <a:t>        Subsidiary </a:t>
            </a:r>
            <a:r>
              <a:rPr lang="en-ZA" sz="1400" kern="0" dirty="0">
                <a:solidFill>
                  <a:srgbClr val="004F87"/>
                </a:solidFill>
                <a:latin typeface="Arial" panose="020B0604020202020204" pitchFamily="34" charset="0"/>
                <a:cs typeface="Arial" panose="020B0604020202020204" pitchFamily="34" charset="0"/>
              </a:rPr>
              <a:t>submitting holding company’s F/S must also furnish a Performance </a:t>
            </a:r>
            <a:r>
              <a:rPr lang="en-ZA" sz="1400" kern="0" dirty="0" smtClean="0">
                <a:solidFill>
                  <a:srgbClr val="004F87"/>
                </a:solidFill>
                <a:latin typeface="Arial" panose="020B0604020202020204" pitchFamily="34" charset="0"/>
                <a:cs typeface="Arial" panose="020B0604020202020204" pitchFamily="34" charset="0"/>
              </a:rPr>
              <a:t>Guarantee</a:t>
            </a:r>
          </a:p>
          <a:p>
            <a:pPr lvl="0" defTabSz="929959" fontAlgn="t">
              <a:buSzPct val="120000"/>
              <a:defRPr/>
            </a:pPr>
            <a:endParaRPr lang="en-ZA" sz="1400" kern="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19410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24</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&amp;</a:t>
            </a:r>
            <a:r>
              <a:rPr lang="en-US" sz="2000" b="1" dirty="0" smtClean="0">
                <a:solidFill>
                  <a:srgbClr val="BFBFBF"/>
                </a:solidFill>
                <a:ea typeface="SimSun" pitchFamily="2" charset="-122"/>
              </a:rPr>
              <a:t> </a:t>
            </a:r>
            <a:r>
              <a:rPr lang="en-US" sz="2000" b="1" dirty="0">
                <a:solidFill>
                  <a:srgbClr val="BFBFBF"/>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smtClean="0">
                <a:solidFill>
                  <a:schemeClr val="bg1">
                    <a:lumMod val="75000"/>
                  </a:schemeClr>
                </a:solidFill>
              </a:rPr>
              <a:t>Specifications</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a:t>
            </a:r>
            <a:r>
              <a:rPr lang="en-ZA" sz="2000" b="1" dirty="0">
                <a:solidFill>
                  <a:srgbClr val="FF0000"/>
                </a:solidFill>
              </a:rPr>
              <a:t>RFP submission </a:t>
            </a:r>
            <a:r>
              <a:rPr lang="en-ZA" sz="2000" b="1" dirty="0" smtClean="0">
                <a:solidFill>
                  <a:srgbClr val="FF0000"/>
                </a:solidFill>
              </a:rPr>
              <a:t>&amp; Contact </a:t>
            </a:r>
            <a:r>
              <a:rPr lang="en-ZA" sz="2000" b="1" dirty="0">
                <a:solidFill>
                  <a:srgbClr val="FF0000"/>
                </a:solidFill>
              </a:rPr>
              <a:t>details</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25</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5"/>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a:t>
            </a:r>
          </a:p>
          <a:p>
            <a:r>
              <a:rPr lang="en-ZA" dirty="0" smtClean="0">
                <a:solidFill>
                  <a:schemeClr val="tx2"/>
                </a:solidFill>
                <a:hlinkClick r:id="rId4"/>
              </a:rPr>
              <a:t>tenderoffice@sars.gov.za</a:t>
            </a:r>
            <a:r>
              <a:rPr lang="en-ZA" dirty="0" smtClean="0">
                <a:solidFill>
                  <a:schemeClr val="tx2"/>
                </a:solidFill>
              </a:rPr>
              <a:t>    (</a:t>
            </a:r>
            <a:r>
              <a:rPr lang="fr-FR" dirty="0" smtClean="0">
                <a:solidFill>
                  <a:schemeClr val="tx2"/>
                </a:solidFill>
              </a:rPr>
              <a:t>11 December 2018 – 14 January 2019)</a:t>
            </a:r>
            <a:r>
              <a:rPr lang="en-ZA" dirty="0" smtClean="0">
                <a:solidFill>
                  <a:schemeClr val="tx2"/>
                </a:solidFill>
              </a:rPr>
              <a:t>    </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or USB with contents of each file by </a:t>
            </a:r>
            <a:r>
              <a:rPr lang="en-ZA" b="1" dirty="0" smtClean="0">
                <a:solidFill>
                  <a:schemeClr val="tx2"/>
                </a:solidFill>
              </a:rPr>
              <a:t>25 January 2019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26</a:t>
            </a:fld>
            <a:endParaRPr lang="en-ZA" dirty="0">
              <a:solidFill>
                <a:schemeClr val="tx1"/>
              </a:solidFill>
            </a:endParaRPr>
          </a:p>
        </p:txBody>
      </p:sp>
      <p:sp>
        <p:nvSpPr>
          <p:cNvPr id="8" name="Rectangle 43"/>
          <p:cNvSpPr>
            <a:spLocks noChangeArrowheads="1"/>
          </p:cNvSpPr>
          <p:nvPr/>
        </p:nvSpPr>
        <p:spPr bwMode="auto">
          <a:xfrm>
            <a:off x="415834" y="1427604"/>
            <a:ext cx="1015274" cy="57662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400" dirty="0" smtClean="0">
                <a:solidFill>
                  <a:schemeClr val="tx2"/>
                </a:solidFill>
              </a:rPr>
              <a:t>Section 1</a:t>
            </a:r>
            <a:endParaRPr lang="en-US" sz="1400" dirty="0">
              <a:solidFill>
                <a:schemeClr val="tx2"/>
              </a:solidFill>
            </a:endParaRPr>
          </a:p>
        </p:txBody>
      </p:sp>
      <p:sp>
        <p:nvSpPr>
          <p:cNvPr id="10" name="44 CuadroTexto"/>
          <p:cNvSpPr txBox="1"/>
          <p:nvPr/>
        </p:nvSpPr>
        <p:spPr>
          <a:xfrm>
            <a:off x="1879897" y="1504196"/>
            <a:ext cx="4529772" cy="423436"/>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fontAlgn="auto">
              <a:lnSpc>
                <a:spcPct val="150000"/>
              </a:lnSpc>
              <a:spcBef>
                <a:spcPts val="0"/>
              </a:spcBef>
              <a:spcAft>
                <a:spcPts val="0"/>
              </a:spcAft>
              <a:buFont typeface="Arial" pitchFamily="34" charset="0"/>
              <a:buChar char="•"/>
              <a:tabLst>
                <a:tab pos="273050" algn="l"/>
              </a:tabLst>
              <a:defRPr/>
            </a:pPr>
            <a:r>
              <a:rPr lang="en-US" sz="1200" dirty="0" smtClean="0">
                <a:solidFill>
                  <a:schemeClr val="tx2"/>
                </a:solidFill>
              </a:rPr>
              <a:t>Pre-qualification </a:t>
            </a:r>
            <a:r>
              <a:rPr lang="en-US" sz="1200" dirty="0">
                <a:solidFill>
                  <a:schemeClr val="tx2"/>
                </a:solidFill>
              </a:rPr>
              <a:t>documents (SBD documents</a:t>
            </a:r>
            <a:r>
              <a:rPr lang="en-US" sz="1200" dirty="0" smtClean="0">
                <a:solidFill>
                  <a:schemeClr val="tx2"/>
                </a:solidFill>
              </a:rPr>
              <a:t>)</a:t>
            </a:r>
            <a:endParaRPr lang="en-US" sz="1200" dirty="0">
              <a:solidFill>
                <a:schemeClr val="tx2"/>
              </a:solidFill>
            </a:endParaRPr>
          </a:p>
        </p:txBody>
      </p:sp>
      <p:sp>
        <p:nvSpPr>
          <p:cNvPr id="14" name="Rectangle 43"/>
          <p:cNvSpPr>
            <a:spLocks noChangeArrowheads="1"/>
          </p:cNvSpPr>
          <p:nvPr/>
        </p:nvSpPr>
        <p:spPr bwMode="auto">
          <a:xfrm>
            <a:off x="403285" y="2527723"/>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smtClean="0">
                <a:solidFill>
                  <a:schemeClr val="tx2"/>
                </a:solidFill>
              </a:rPr>
              <a:t>Section </a:t>
            </a:r>
            <a:r>
              <a:rPr lang="en-US" sz="1400" dirty="0">
                <a:solidFill>
                  <a:schemeClr val="tx2"/>
                </a:solidFill>
              </a:rPr>
              <a:t>2</a:t>
            </a:r>
          </a:p>
        </p:txBody>
      </p:sp>
      <p:sp>
        <p:nvSpPr>
          <p:cNvPr id="17" name="44 CuadroTexto"/>
          <p:cNvSpPr txBox="1"/>
          <p:nvPr/>
        </p:nvSpPr>
        <p:spPr>
          <a:xfrm>
            <a:off x="1879897" y="2615352"/>
            <a:ext cx="4529772" cy="405740"/>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Technical Responses</a:t>
            </a:r>
          </a:p>
        </p:txBody>
      </p:sp>
      <p:sp>
        <p:nvSpPr>
          <p:cNvPr id="19" name="Rectangle 43"/>
          <p:cNvSpPr>
            <a:spLocks noChangeArrowheads="1"/>
          </p:cNvSpPr>
          <p:nvPr/>
        </p:nvSpPr>
        <p:spPr bwMode="auto">
          <a:xfrm>
            <a:off x="393533" y="3744713"/>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smtClean="0">
                <a:solidFill>
                  <a:schemeClr val="tx2"/>
                </a:solidFill>
              </a:rPr>
              <a:t>Section </a:t>
            </a:r>
            <a:r>
              <a:rPr lang="en-US" sz="1400" dirty="0">
                <a:solidFill>
                  <a:schemeClr val="tx2"/>
                </a:solidFill>
              </a:rPr>
              <a:t>3</a:t>
            </a:r>
          </a:p>
        </p:txBody>
      </p:sp>
      <p:sp>
        <p:nvSpPr>
          <p:cNvPr id="27" name="Rectangle 26"/>
          <p:cNvSpPr/>
          <p:nvPr/>
        </p:nvSpPr>
        <p:spPr>
          <a:xfrm>
            <a:off x="1898074" y="3823777"/>
            <a:ext cx="4529771" cy="369332"/>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3 years Audited/ Reviewed Financial Statements </a:t>
            </a: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2" name="Rectangle 43"/>
          <p:cNvSpPr>
            <a:spLocks noChangeArrowheads="1"/>
          </p:cNvSpPr>
          <p:nvPr/>
        </p:nvSpPr>
        <p:spPr bwMode="auto">
          <a:xfrm>
            <a:off x="7323289" y="3746072"/>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24830" y="3786008"/>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2594704"/>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50814" y="2641717"/>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16" name="Rectangle 43"/>
          <p:cNvSpPr>
            <a:spLocks noChangeArrowheads="1"/>
          </p:cNvSpPr>
          <p:nvPr/>
        </p:nvSpPr>
        <p:spPr bwMode="auto">
          <a:xfrm>
            <a:off x="393533" y="4794189"/>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smtClean="0">
                <a:solidFill>
                  <a:schemeClr val="tx2"/>
                </a:solidFill>
              </a:rPr>
              <a:t>Section </a:t>
            </a:r>
            <a:r>
              <a:rPr lang="en-US" sz="1400" dirty="0">
                <a:solidFill>
                  <a:schemeClr val="tx2"/>
                </a:solidFill>
              </a:rPr>
              <a:t>4</a:t>
            </a:r>
          </a:p>
        </p:txBody>
      </p:sp>
      <p:sp>
        <p:nvSpPr>
          <p:cNvPr id="3" name="Rectangle 2"/>
          <p:cNvSpPr/>
          <p:nvPr/>
        </p:nvSpPr>
        <p:spPr>
          <a:xfrm>
            <a:off x="1898074" y="4890341"/>
            <a:ext cx="4511595" cy="335156"/>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itchFamily="34" charset="0"/>
              <a:buChar char="•"/>
            </a:pPr>
            <a:r>
              <a:rPr lang="en-US" sz="1200" dirty="0" smtClean="0">
                <a:solidFill>
                  <a:schemeClr val="tx2"/>
                </a:solidFill>
              </a:rPr>
              <a:t>General Conditions of Contract </a:t>
            </a:r>
            <a:endParaRPr lang="en-US" sz="1200" dirty="0">
              <a:solidFill>
                <a:schemeClr val="tx2"/>
              </a:solidFill>
            </a:endParaRPr>
          </a:p>
        </p:txBody>
      </p:sp>
      <p:sp>
        <p:nvSpPr>
          <p:cNvPr id="20" name="Rectangle 43"/>
          <p:cNvSpPr>
            <a:spLocks noChangeArrowheads="1"/>
          </p:cNvSpPr>
          <p:nvPr/>
        </p:nvSpPr>
        <p:spPr bwMode="auto">
          <a:xfrm>
            <a:off x="7323288" y="4874612"/>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1" name="Freeform 23"/>
          <p:cNvSpPr>
            <a:spLocks/>
          </p:cNvSpPr>
          <p:nvPr/>
        </p:nvSpPr>
        <p:spPr bwMode="auto">
          <a:xfrm>
            <a:off x="7524830" y="4915907"/>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6" name="Rectangle 43"/>
          <p:cNvSpPr>
            <a:spLocks noChangeArrowheads="1"/>
          </p:cNvSpPr>
          <p:nvPr/>
        </p:nvSpPr>
        <p:spPr bwMode="auto">
          <a:xfrm>
            <a:off x="7373725" y="147055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4" y="149416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sp>
        <p:nvSpPr>
          <p:cNvPr id="14" name="Rectangle 43"/>
          <p:cNvSpPr>
            <a:spLocks noChangeArrowheads="1"/>
          </p:cNvSpPr>
          <p:nvPr/>
        </p:nvSpPr>
        <p:spPr bwMode="auto">
          <a:xfrm>
            <a:off x="398409" y="1298849"/>
            <a:ext cx="1005840"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smtClean="0">
                <a:solidFill>
                  <a:schemeClr val="tx2"/>
                </a:solidFill>
              </a:rPr>
              <a:t>Section 1</a:t>
            </a:r>
            <a:endParaRPr lang="en-US" sz="1400" dirty="0">
              <a:solidFill>
                <a:schemeClr val="tx2"/>
              </a:solidFill>
            </a:endParaRPr>
          </a:p>
        </p:txBody>
      </p:sp>
      <p:sp>
        <p:nvSpPr>
          <p:cNvPr id="17" name="44 CuadroTexto"/>
          <p:cNvSpPr txBox="1"/>
          <p:nvPr/>
        </p:nvSpPr>
        <p:spPr>
          <a:xfrm>
            <a:off x="1794390" y="1298849"/>
            <a:ext cx="4529772" cy="447037"/>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266700" indent="-171450" algn="l" fontAlgn="auto">
              <a:lnSpc>
                <a:spcPct val="150000"/>
              </a:lnSpc>
              <a:spcBef>
                <a:spcPts val="0"/>
              </a:spcBef>
              <a:spcAft>
                <a:spcPts val="0"/>
              </a:spcAft>
              <a:buFont typeface="Arial" pitchFamily="34" charset="0"/>
              <a:buChar char="•"/>
              <a:defRPr/>
            </a:pPr>
            <a:r>
              <a:rPr lang="en-US" sz="1200" dirty="0" smtClean="0">
                <a:solidFill>
                  <a:schemeClr val="tx2"/>
                </a:solidFill>
              </a:rPr>
              <a:t>B-BBEE Certificate</a:t>
            </a: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19" name="Rectangle 43"/>
          <p:cNvSpPr>
            <a:spLocks noChangeArrowheads="1"/>
          </p:cNvSpPr>
          <p:nvPr/>
        </p:nvSpPr>
        <p:spPr bwMode="auto">
          <a:xfrm>
            <a:off x="442785" y="2814040"/>
            <a:ext cx="1015592" cy="527460"/>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dirty="0" smtClean="0">
                <a:solidFill>
                  <a:schemeClr val="tx2"/>
                </a:solidFill>
              </a:rPr>
              <a:t>Section 2</a:t>
            </a:r>
            <a:endParaRPr lang="en-US" sz="1400" dirty="0">
              <a:solidFill>
                <a:schemeClr val="tx2"/>
              </a:solidFill>
            </a:endParaRPr>
          </a:p>
        </p:txBody>
      </p:sp>
      <p:sp>
        <p:nvSpPr>
          <p:cNvPr id="27" name="Rectangle 26"/>
          <p:cNvSpPr/>
          <p:nvPr/>
        </p:nvSpPr>
        <p:spPr>
          <a:xfrm>
            <a:off x="1781740" y="2910192"/>
            <a:ext cx="4529771" cy="369332"/>
          </a:xfrm>
          <a:prstGeom prst="rect">
            <a:avLst/>
          </a:prstGeom>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a:spAutoFit/>
          </a:bodyPr>
          <a:lstStyle/>
          <a:p>
            <a:pPr marL="171450" indent="-171450">
              <a:lnSpc>
                <a:spcPct val="150000"/>
              </a:lnSpc>
              <a:buFont typeface="Arial" panose="020B0604020202020204" pitchFamily="34" charset="0"/>
              <a:buChar char="•"/>
            </a:pPr>
            <a:r>
              <a:rPr lang="en-US" sz="1200" dirty="0" smtClean="0">
                <a:solidFill>
                  <a:schemeClr val="tx2"/>
                </a:solidFill>
              </a:rPr>
              <a:t>Pricing </a:t>
            </a:r>
            <a:r>
              <a:rPr lang="en-US" sz="1200" dirty="0" smtClean="0">
                <a:solidFill>
                  <a:schemeClr val="tx2"/>
                </a:solidFill>
              </a:rPr>
              <a:t>Schedule </a:t>
            </a:r>
            <a:r>
              <a:rPr lang="en-US" sz="1200" dirty="0" smtClean="0">
                <a:solidFill>
                  <a:schemeClr val="tx2"/>
                </a:solidFill>
              </a:rPr>
              <a:t>(Annexure B) </a:t>
            </a: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2" name="Rectangle 43"/>
          <p:cNvSpPr>
            <a:spLocks noChangeArrowheads="1"/>
          </p:cNvSpPr>
          <p:nvPr/>
        </p:nvSpPr>
        <p:spPr bwMode="auto">
          <a:xfrm>
            <a:off x="7353284" y="2798311"/>
            <a:ext cx="774699"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3" name="Freeform 23"/>
          <p:cNvSpPr>
            <a:spLocks/>
          </p:cNvSpPr>
          <p:nvPr/>
        </p:nvSpPr>
        <p:spPr bwMode="auto">
          <a:xfrm>
            <a:off x="7595652" y="2852128"/>
            <a:ext cx="395060"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213131"/>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 USB </a:t>
            </a:r>
            <a:r>
              <a:rPr lang="en-ZA" sz="1400" b="1" dirty="0" smtClean="0">
                <a:solidFill>
                  <a:srgbClr val="FF0000"/>
                </a:solidFill>
              </a:rPr>
              <a:t>must be marked </a:t>
            </a:r>
            <a:r>
              <a:rPr lang="en-ZA" sz="1400" b="1" dirty="0">
                <a:solidFill>
                  <a:srgbClr val="FF0000"/>
                </a:solidFill>
              </a:rPr>
              <a:t>with Bidder </a:t>
            </a:r>
            <a:r>
              <a:rPr lang="en-ZA" sz="1400" b="1" dirty="0" smtClean="0">
                <a:solidFill>
                  <a:srgbClr val="FF0000"/>
                </a:solidFill>
              </a:rPr>
              <a:t>Name.</a:t>
            </a:r>
            <a:endParaRPr lang="en-ZA" sz="1400" b="1" dirty="0">
              <a:solidFill>
                <a:srgbClr val="FF0000"/>
              </a:solidFill>
            </a:endParaRPr>
          </a:p>
          <a:p>
            <a:endParaRPr lang="en-ZA" dirty="0"/>
          </a:p>
        </p:txBody>
      </p:sp>
      <p:sp>
        <p:nvSpPr>
          <p:cNvPr id="5" name="TextBox 4"/>
          <p:cNvSpPr txBox="1"/>
          <p:nvPr/>
        </p:nvSpPr>
        <p:spPr>
          <a:xfrm>
            <a:off x="442785" y="5339255"/>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28</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t>
            </a:r>
            <a:r>
              <a:rPr lang="en-US" sz="2000" b="1" dirty="0" smtClean="0">
                <a:solidFill>
                  <a:srgbClr val="BFBFBF"/>
                </a:solidFill>
                <a:ea typeface="SimSun" pitchFamily="2" charset="-122"/>
              </a:rPr>
              <a:t>&amp; Introduction</a:t>
            </a:r>
            <a:endParaRPr lang="en-US"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Specifications</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a:t>
            </a:r>
            <a:r>
              <a:rPr lang="en-ZA" sz="2000" b="1" dirty="0">
                <a:solidFill>
                  <a:srgbClr val="BFBFBF"/>
                </a:solidFill>
              </a:rPr>
              <a:t>RFP submission </a:t>
            </a:r>
            <a:r>
              <a:rPr lang="en-ZA" sz="2000" b="1" dirty="0" smtClean="0">
                <a:solidFill>
                  <a:srgbClr val="BFBFBF"/>
                </a:solidFill>
              </a:rPr>
              <a:t>&amp; Contact </a:t>
            </a:r>
            <a:r>
              <a:rPr lang="en-ZA" sz="2000" b="1" dirty="0">
                <a:solidFill>
                  <a:srgbClr val="BFBFBF"/>
                </a:solidFill>
              </a:rPr>
              <a:t>details</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29</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4007358453"/>
              </p:ext>
            </p:extLst>
          </p:nvPr>
        </p:nvGraphicFramePr>
        <p:xfrm>
          <a:off x="0" y="762000"/>
          <a:ext cx="9144000" cy="4063365"/>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a:t>
                      </a: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(GRC) Specialist</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Pricing Evaluator</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X3</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accent3">
                    <a:lumMod val="75000"/>
                  </a:schemeClr>
                </a:solidFill>
              </a:rPr>
              <a:t>1. Welcome &amp;</a:t>
            </a:r>
            <a:r>
              <a:rPr lang="en-US" sz="2000" b="1" dirty="0" smtClean="0">
                <a:solidFill>
                  <a:schemeClr val="accent3">
                    <a:lumMod val="75000"/>
                  </a:schemeClr>
                </a:solidFill>
              </a:rPr>
              <a:t> </a:t>
            </a:r>
            <a:r>
              <a:rPr lang="en-US" sz="2000" b="1" dirty="0">
                <a:solidFill>
                  <a:schemeClr val="accent3">
                    <a:lumMod val="75000"/>
                  </a:schemeClr>
                </a:solidFill>
              </a:rPr>
              <a:t>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&amp;</a:t>
            </a:r>
            <a:r>
              <a:rPr lang="en-ZA" sz="2000" b="1" dirty="0" smtClean="0">
                <a:solidFill>
                  <a:schemeClr val="tx2"/>
                </a:solidFill>
              </a:rPr>
              <a:t> Specification</a:t>
            </a:r>
          </a:p>
          <a:p>
            <a:pPr marL="228600" indent="-228600">
              <a:lnSpc>
                <a:spcPct val="135000"/>
              </a:lnSpc>
              <a:spcBef>
                <a:spcPct val="75000"/>
              </a:spcBef>
              <a:spcAft>
                <a:spcPct val="10000"/>
              </a:spcAft>
              <a:buClr>
                <a:schemeClr val="accent1"/>
              </a:buClr>
            </a:pPr>
            <a:r>
              <a:rPr lang="en-ZA" sz="2000" b="1" dirty="0" smtClean="0">
                <a:solidFill>
                  <a:schemeClr val="tx2"/>
                </a:solidFill>
              </a:rPr>
              <a:t>4. Bid Evaluation Process</a:t>
            </a:r>
          </a:p>
          <a:p>
            <a:pPr marL="228600" indent="-228600">
              <a:lnSpc>
                <a:spcPct val="135000"/>
              </a:lnSpc>
              <a:spcBef>
                <a:spcPct val="75000"/>
              </a:spcBef>
              <a:spcAft>
                <a:spcPct val="10000"/>
              </a:spcAft>
              <a:buClr>
                <a:schemeClr val="accent1"/>
              </a:buClr>
            </a:pPr>
            <a:r>
              <a:rPr lang="en-ZA" sz="2000" b="1" dirty="0" smtClean="0">
                <a:solidFill>
                  <a:schemeClr val="tx2"/>
                </a:solidFill>
              </a:rPr>
              <a:t>5.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a:t>
            </a:r>
            <a:r>
              <a:rPr lang="en-ZA" sz="2000" b="1" dirty="0">
                <a:solidFill>
                  <a:schemeClr val="tx2"/>
                </a:solidFill>
              </a:rPr>
              <a:t>RFP submission &amp;</a:t>
            </a:r>
            <a:r>
              <a:rPr lang="en-ZA" sz="2000" b="1" dirty="0" smtClean="0">
                <a:solidFill>
                  <a:schemeClr val="tx2"/>
                </a:solidFill>
              </a:rPr>
              <a:t> </a:t>
            </a:r>
            <a:r>
              <a:rPr lang="en-ZA" sz="2000" b="1" dirty="0">
                <a:solidFill>
                  <a:schemeClr val="tx2"/>
                </a:solidFill>
              </a:rPr>
              <a:t>C</a:t>
            </a:r>
            <a:r>
              <a:rPr lang="en-ZA" sz="2000" b="1" dirty="0" smtClean="0">
                <a:solidFill>
                  <a:schemeClr val="tx2"/>
                </a:solidFill>
              </a:rPr>
              <a:t>ontact </a:t>
            </a:r>
            <a:r>
              <a:rPr lang="en-ZA" sz="2000" b="1" dirty="0">
                <a:solidFill>
                  <a:schemeClr val="tx2"/>
                </a:solidFill>
              </a:rPr>
              <a:t>details</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1420836157"/>
              </p:ext>
            </p:extLst>
          </p:nvPr>
        </p:nvGraphicFramePr>
        <p:xfrm>
          <a:off x="0" y="782322"/>
          <a:ext cx="9144000" cy="4850954"/>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is published</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07 December 2018</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Tender documents uploaded on SARS website</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10 December 2018</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Non-compulsory briefing session</a:t>
                      </a:r>
                      <a:endParaRPr lang="en-ZA" sz="1800" b="1" kern="1200" baseline="0" dirty="0">
                        <a:solidFill>
                          <a:srgbClr val="FF0000"/>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13 December </a:t>
                      </a:r>
                      <a:r>
                        <a:rPr lang="en-ZA" sz="1800" b="1" kern="1200" baseline="0" dirty="0" smtClean="0">
                          <a:solidFill>
                            <a:srgbClr val="FF0000"/>
                          </a:solidFill>
                          <a:latin typeface="+mn-lt"/>
                          <a:ea typeface="+mn-ea"/>
                          <a:cs typeface="+mn-cs"/>
                        </a:rPr>
                        <a:t> </a:t>
                      </a:r>
                      <a:r>
                        <a:rPr lang="en-ZA" sz="1800" b="1" kern="1200" baseline="0" dirty="0" smtClean="0">
                          <a:solidFill>
                            <a:schemeClr val="accent2">
                              <a:lumMod val="50000"/>
                            </a:schemeClr>
                          </a:solidFill>
                          <a:latin typeface="+mn-lt"/>
                          <a:ea typeface="+mn-ea"/>
                          <a:cs typeface="+mn-cs"/>
                        </a:rPr>
                        <a:t>2018 at 11h00</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11 December – 14 January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smtClean="0">
                          <a:solidFill>
                            <a:schemeClr val="accent2">
                              <a:lumMod val="50000"/>
                            </a:schemeClr>
                          </a:solidFill>
                        </a:rPr>
                        <a:t>25 </a:t>
                      </a:r>
                      <a:r>
                        <a:rPr lang="en-ZA" sz="1800" b="1" baseline="0" dirty="0" smtClean="0">
                          <a:solidFill>
                            <a:schemeClr val="accent2">
                              <a:lumMod val="50000"/>
                            </a:schemeClr>
                          </a:solidFill>
                        </a:rPr>
                        <a:t>January 2019 at</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February/ March 2019</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accent3">
                    <a:lumMod val="75000"/>
                  </a:schemeClr>
                </a:solidFill>
              </a:rPr>
              <a:t>1. Welcome </a:t>
            </a:r>
            <a:r>
              <a:rPr lang="en-US" sz="2000" b="1" dirty="0" smtClean="0">
                <a:solidFill>
                  <a:schemeClr val="accent3">
                    <a:lumMod val="75000"/>
                  </a:schemeClr>
                </a:solidFill>
              </a:rPr>
              <a:t>&amp; Introduction</a:t>
            </a:r>
            <a:endParaRPr lang="en-US" sz="2000" b="1" dirty="0">
              <a:solidFill>
                <a:schemeClr val="accent3">
                  <a:lumMod val="75000"/>
                </a:schemeClr>
              </a:solidFill>
            </a:endParaRP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&amp; Specifications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a:t>
            </a:r>
            <a:r>
              <a:rPr lang="en-ZA" sz="2000" b="1" dirty="0">
                <a:solidFill>
                  <a:schemeClr val="tx2"/>
                </a:solidFill>
              </a:rPr>
              <a:t>RFP submission </a:t>
            </a:r>
            <a:r>
              <a:rPr lang="en-ZA" sz="2000" b="1" dirty="0" smtClean="0">
                <a:solidFill>
                  <a:schemeClr val="tx2"/>
                </a:solidFill>
              </a:rPr>
              <a:t>&amp; Contact </a:t>
            </a:r>
            <a:r>
              <a:rPr lang="en-ZA" sz="2000" b="1" dirty="0">
                <a:solidFill>
                  <a:schemeClr val="tx2"/>
                </a:solidFill>
              </a:rPr>
              <a:t>details</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&amp; Specifications</a:t>
            </a:r>
            <a:endParaRPr lang="en-ZA" dirty="0"/>
          </a:p>
        </p:txBody>
      </p:sp>
      <p:sp>
        <p:nvSpPr>
          <p:cNvPr id="5" name="TextBox 4">
            <a:hlinkClick r:id="rId3" action="ppaction://hlinkfile"/>
          </p:cNvPr>
          <p:cNvSpPr txBox="1"/>
          <p:nvPr/>
        </p:nvSpPr>
        <p:spPr>
          <a:xfrm>
            <a:off x="352752" y="904211"/>
            <a:ext cx="8867775" cy="456535"/>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numCol="1" rtlCol="0">
            <a:spAutoFit/>
          </a:bodyPr>
          <a:lstStyle>
            <a:defPPr>
              <a:defRPr lang="en-US"/>
            </a:defPPr>
            <a:lvl1pPr algn="just">
              <a:lnSpc>
                <a:spcPct val="150000"/>
              </a:lnSpc>
              <a:defRPr sz="1400">
                <a:solidFill>
                  <a:schemeClr val="tx2">
                    <a:lumMod val="75000"/>
                  </a:schemeClr>
                </a:solidFill>
              </a:defRPr>
            </a:lvl1pPr>
          </a:lstStyle>
          <a:p>
            <a:r>
              <a:rPr lang="en-ZA" sz="1800" b="1" dirty="0" smtClean="0"/>
              <a:t>Refer to Annexure A – Business Requirements Specification</a:t>
            </a:r>
            <a:endParaRPr lang="en-ZA" sz="1800" b="1" dirty="0"/>
          </a:p>
        </p:txBody>
      </p:sp>
      <p:graphicFrame>
        <p:nvGraphicFramePr>
          <p:cNvPr id="13" name="Object 12"/>
          <p:cNvGraphicFramePr>
            <a:graphicFrameLocks noChangeAspect="1"/>
          </p:cNvGraphicFramePr>
          <p:nvPr>
            <p:extLst>
              <p:ext uri="{D42A27DB-BD31-4B8C-83A1-F6EECF244321}">
                <p14:modId xmlns:p14="http://schemas.microsoft.com/office/powerpoint/2010/main" val="48743804"/>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7395" name="Document" r:id="rId5" imgW="1918913" imgH="1670916" progId="Word.Document.12">
                  <p:embed/>
                </p:oleObj>
              </mc:Choice>
              <mc:Fallback>
                <p:oleObj name="Document" r:id="rId5" imgW="1918913" imgH="1670916" progId="Word.Document.12">
                  <p:embed/>
                  <p:pic>
                    <p:nvPicPr>
                      <p:cNvPr id="0" name=""/>
                      <p:cNvPicPr/>
                      <p:nvPr/>
                    </p:nvPicPr>
                    <p:blipFill>
                      <a:blip r:embed="rId6"/>
                      <a:stretch>
                        <a:fillRect/>
                      </a:stretch>
                    </p:blipFill>
                    <p:spPr>
                      <a:xfrm>
                        <a:off x="1481357" y="3773488"/>
                        <a:ext cx="1912937" cy="1660525"/>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697609330"/>
              </p:ext>
            </p:extLst>
          </p:nvPr>
        </p:nvGraphicFramePr>
        <p:xfrm>
          <a:off x="2180895" y="2710359"/>
          <a:ext cx="1508234" cy="1272572"/>
        </p:xfrm>
        <a:graphic>
          <a:graphicData uri="http://schemas.openxmlformats.org/presentationml/2006/ole">
            <mc:AlternateContent xmlns:mc="http://schemas.openxmlformats.org/markup-compatibility/2006">
              <mc:Choice xmlns:v="urn:schemas-microsoft-com:vml" Requires="v">
                <p:oleObj spid="_x0000_s87396" name="Acrobat Document" showAsIcon="1" r:id="rId7" imgW="914400" imgH="771480" progId="AcroExch.Document.7">
                  <p:embed/>
                </p:oleObj>
              </mc:Choice>
              <mc:Fallback>
                <p:oleObj name="Acrobat Document" showAsIcon="1" r:id="rId7" imgW="914400" imgH="771480" progId="AcroExch.Document.7">
                  <p:embed/>
                  <p:pic>
                    <p:nvPicPr>
                      <p:cNvPr id="0" name=""/>
                      <p:cNvPicPr/>
                      <p:nvPr/>
                    </p:nvPicPr>
                    <p:blipFill>
                      <a:blip r:embed="rId8"/>
                      <a:stretch>
                        <a:fillRect/>
                      </a:stretch>
                    </p:blipFill>
                    <p:spPr>
                      <a:xfrm>
                        <a:off x="2180895" y="2710359"/>
                        <a:ext cx="1508234" cy="1272572"/>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696316003"/>
              </p:ext>
            </p:extLst>
          </p:nvPr>
        </p:nvGraphicFramePr>
        <p:xfrm>
          <a:off x="4903074" y="2664865"/>
          <a:ext cx="1497725" cy="1263706"/>
        </p:xfrm>
        <a:graphic>
          <a:graphicData uri="http://schemas.openxmlformats.org/presentationml/2006/ole">
            <mc:AlternateContent xmlns:mc="http://schemas.openxmlformats.org/markup-compatibility/2006">
              <mc:Choice xmlns:v="urn:schemas-microsoft-com:vml" Requires="v">
                <p:oleObj spid="_x0000_s87397" name="Worksheet" showAsIcon="1" r:id="rId10" imgW="914400" imgH="771480" progId="Excel.Sheet.12">
                  <p:embed/>
                </p:oleObj>
              </mc:Choice>
              <mc:Fallback>
                <p:oleObj name="Worksheet" showAsIcon="1" r:id="rId10" imgW="914400" imgH="771480" progId="Excel.Sheet.12">
                  <p:embed/>
                  <p:pic>
                    <p:nvPicPr>
                      <p:cNvPr id="0" name=""/>
                      <p:cNvPicPr/>
                      <p:nvPr/>
                    </p:nvPicPr>
                    <p:blipFill>
                      <a:blip r:embed="rId11"/>
                      <a:stretch>
                        <a:fillRect/>
                      </a:stretch>
                    </p:blipFill>
                    <p:spPr>
                      <a:xfrm>
                        <a:off x="4903074" y="2664865"/>
                        <a:ext cx="1497725" cy="1263706"/>
                      </a:xfrm>
                      <a:prstGeom prst="rect">
                        <a:avLst/>
                      </a:prstGeom>
                    </p:spPr>
                  </p:pic>
                </p:oleObj>
              </mc:Fallback>
            </mc:AlternateContent>
          </a:graphicData>
        </a:graphic>
      </p:graphicFrame>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accent3">
                    <a:lumMod val="75000"/>
                  </a:schemeClr>
                </a:solidFill>
              </a:rPr>
              <a:t>1. Welcome &amp;</a:t>
            </a:r>
            <a:r>
              <a:rPr lang="en-US" sz="2000" b="1" dirty="0" smtClean="0">
                <a:solidFill>
                  <a:schemeClr val="accent3">
                    <a:lumMod val="75000"/>
                  </a:schemeClr>
                </a:solidFill>
              </a:rPr>
              <a:t> </a:t>
            </a:r>
            <a:r>
              <a:rPr lang="en-US" sz="2000" b="1" dirty="0">
                <a:solidFill>
                  <a:schemeClr val="accent3">
                    <a:lumMod val="75000"/>
                  </a:schemeClr>
                </a:solidFill>
              </a:rPr>
              <a:t>Introduction</a:t>
            </a: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2. RFP Timelines</a:t>
            </a:r>
          </a:p>
          <a:p>
            <a:pPr marL="228600" indent="-228600">
              <a:lnSpc>
                <a:spcPct val="135000"/>
              </a:lnSpc>
              <a:spcBef>
                <a:spcPct val="75000"/>
              </a:spcBef>
              <a:spcAft>
                <a:spcPct val="10000"/>
              </a:spcAft>
              <a:buClr>
                <a:schemeClr val="accent1"/>
              </a:buClr>
            </a:pPr>
            <a:r>
              <a:rPr lang="en-ZA" sz="2000" b="1" dirty="0">
                <a:solidFill>
                  <a:schemeClr val="accent3">
                    <a:lumMod val="75000"/>
                  </a:schemeClr>
                </a:solidFill>
              </a:rPr>
              <a:t>3. Background </a:t>
            </a:r>
            <a:r>
              <a:rPr lang="en-ZA" sz="2000" b="1" dirty="0" smtClean="0">
                <a:solidFill>
                  <a:schemeClr val="accent3">
                    <a:lumMod val="75000"/>
                  </a:schemeClr>
                </a:solidFill>
              </a:rPr>
              <a:t>&amp; Specifications</a:t>
            </a:r>
            <a:endParaRPr lang="en-ZA" sz="2000" b="1" dirty="0">
              <a:solidFill>
                <a:schemeClr val="accent3">
                  <a:lumMod val="75000"/>
                </a:schemeClr>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7. </a:t>
            </a:r>
            <a:r>
              <a:rPr lang="en-ZA" sz="2000" b="1" dirty="0">
                <a:solidFill>
                  <a:schemeClr val="tx2"/>
                </a:solidFill>
              </a:rPr>
              <a:t>RFP submission and </a:t>
            </a:r>
            <a:r>
              <a:rPr lang="en-ZA" sz="2000" b="1" dirty="0" smtClean="0">
                <a:solidFill>
                  <a:schemeClr val="tx2"/>
                </a:solidFill>
              </a:rPr>
              <a:t>Contact </a:t>
            </a:r>
            <a:r>
              <a:rPr lang="en-ZA" sz="2000" b="1" dirty="0">
                <a:solidFill>
                  <a:schemeClr val="tx2"/>
                </a:solidFill>
              </a:rPr>
              <a:t>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8</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9</a:t>
            </a:fld>
            <a:endParaRPr lang="en-ZA" dirty="0">
              <a:solidFill>
                <a:schemeClr val="tx1"/>
              </a:solidFill>
            </a:endParaRPr>
          </a:p>
        </p:txBody>
      </p:sp>
      <p:sp>
        <p:nvSpPr>
          <p:cNvPr id="6" name="Rectangle 11"/>
          <p:cNvSpPr>
            <a:spLocks noChangeArrowheads="1"/>
          </p:cNvSpPr>
          <p:nvPr/>
        </p:nvSpPr>
        <p:spPr bwMode="auto">
          <a:xfrm>
            <a:off x="552541" y="169051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cs typeface="+mn-cs"/>
              </a:rPr>
              <a:t>BBBEE </a:t>
            </a:r>
            <a:r>
              <a:rPr lang="en-US" sz="1200" dirty="0" smtClean="0">
                <a:solidFill>
                  <a:schemeClr val="tx2"/>
                </a:solidFill>
                <a:cs typeface="+mn-cs"/>
              </a:rPr>
              <a:t>=</a:t>
            </a:r>
            <a:r>
              <a:rPr lang="en-US" sz="1200" b="1" dirty="0" smtClean="0">
                <a:solidFill>
                  <a:schemeClr val="tx2"/>
                </a:solidFill>
                <a:cs typeface="+mn-cs"/>
              </a:rPr>
              <a:t> 20</a:t>
            </a:r>
            <a:endParaRPr lang="en-US" sz="1200" b="1" dirty="0">
              <a:solidFill>
                <a:schemeClr val="tx2"/>
              </a:solidFill>
              <a:cs typeface="+mn-cs"/>
            </a:endParaRPr>
          </a:p>
        </p:txBody>
      </p:sp>
      <p:sp>
        <p:nvSpPr>
          <p:cNvPr id="11" name="Rectangle 11"/>
          <p:cNvSpPr>
            <a:spLocks noChangeArrowheads="1"/>
          </p:cNvSpPr>
          <p:nvPr/>
        </p:nvSpPr>
        <p:spPr bwMode="auto">
          <a:xfrm>
            <a:off x="2214606" y="5485859"/>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100" b="1" dirty="0" smtClean="0">
                <a:solidFill>
                  <a:schemeClr val="tx2"/>
                </a:solidFill>
                <a:cs typeface="+mn-cs"/>
              </a:rPr>
              <a:t>100 points</a:t>
            </a:r>
            <a:endParaRPr lang="en-US" sz="1100" b="1" dirty="0">
              <a:solidFill>
                <a:schemeClr val="tx2"/>
              </a:solidFill>
              <a:cs typeface="+mn-cs"/>
            </a:endParaRPr>
          </a:p>
        </p:txBody>
      </p:sp>
      <p:sp>
        <p:nvSpPr>
          <p:cNvPr id="12" name="AutoShape 90"/>
          <p:cNvSpPr>
            <a:spLocks noChangeArrowheads="1"/>
          </p:cNvSpPr>
          <p:nvPr/>
        </p:nvSpPr>
        <p:spPr bwMode="auto">
          <a:xfrm>
            <a:off x="273270" y="4906709"/>
            <a:ext cx="3018268" cy="1613014"/>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3" name="Text Box 91"/>
          <p:cNvSpPr txBox="1">
            <a:spLocks noChangeArrowheads="1"/>
          </p:cNvSpPr>
          <p:nvPr/>
        </p:nvSpPr>
        <p:spPr bwMode="auto">
          <a:xfrm>
            <a:off x="639770" y="5076436"/>
            <a:ext cx="1193856"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2</a:t>
            </a:r>
            <a:endParaRPr lang="en-GB" b="1" dirty="0">
              <a:solidFill>
                <a:schemeClr val="tx2"/>
              </a:solidFill>
            </a:endParaRPr>
          </a:p>
        </p:txBody>
      </p:sp>
      <p:sp>
        <p:nvSpPr>
          <p:cNvPr id="16" name="Text Box 98"/>
          <p:cNvSpPr txBox="1">
            <a:spLocks noChangeArrowheads="1"/>
          </p:cNvSpPr>
          <p:nvPr/>
        </p:nvSpPr>
        <p:spPr bwMode="auto">
          <a:xfrm>
            <a:off x="3795140" y="732602"/>
            <a:ext cx="3877412" cy="1777410"/>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buFont typeface="Arial" panose="020B0604020202020204" pitchFamily="34" charset="0"/>
              <a:buChar char="•"/>
            </a:pPr>
            <a:r>
              <a:rPr lang="en-ZA" sz="1100" b="1" dirty="0" smtClean="0">
                <a:solidFill>
                  <a:schemeClr val="tx2"/>
                </a:solidFill>
              </a:rPr>
              <a:t>Invitation </a:t>
            </a:r>
            <a:r>
              <a:rPr lang="en-ZA" sz="1100" b="1" dirty="0">
                <a:solidFill>
                  <a:schemeClr val="tx2"/>
                </a:solidFill>
              </a:rPr>
              <a:t>to </a:t>
            </a:r>
            <a:r>
              <a:rPr lang="en-ZA" sz="1100" b="1" dirty="0" smtClean="0">
                <a:solidFill>
                  <a:schemeClr val="tx2"/>
                </a:solidFill>
              </a:rPr>
              <a:t>Bid – SBD 1</a:t>
            </a:r>
            <a:endParaRPr lang="en-ZA" sz="1100" b="1" dirty="0">
              <a:solidFill>
                <a:schemeClr val="tx2"/>
              </a:solidFill>
            </a:endParaRPr>
          </a:p>
          <a:p>
            <a:pPr marL="171450" indent="-171450" algn="l">
              <a:buFont typeface="Arial" panose="020B0604020202020204" pitchFamily="34" charset="0"/>
              <a:buChar char="•"/>
            </a:pPr>
            <a:r>
              <a:rPr lang="en-ZA" sz="1100" b="1" dirty="0" smtClean="0">
                <a:solidFill>
                  <a:schemeClr val="tx2"/>
                </a:solidFill>
              </a:rPr>
              <a:t>Declaration </a:t>
            </a:r>
            <a:r>
              <a:rPr lang="en-ZA" sz="1100" b="1" dirty="0">
                <a:solidFill>
                  <a:schemeClr val="tx2"/>
                </a:solidFill>
              </a:rPr>
              <a:t>of </a:t>
            </a:r>
            <a:r>
              <a:rPr lang="en-ZA" sz="1100" b="1" dirty="0" smtClean="0">
                <a:solidFill>
                  <a:schemeClr val="tx2"/>
                </a:solidFill>
              </a:rPr>
              <a:t>interest – SBD 4</a:t>
            </a:r>
          </a:p>
          <a:p>
            <a:pPr marL="171450" indent="-171450" algn="l">
              <a:buFont typeface="Arial" panose="020B0604020202020204" pitchFamily="34" charset="0"/>
              <a:buChar char="•"/>
            </a:pPr>
            <a:r>
              <a:rPr lang="en-ZA" sz="1100" b="1" dirty="0" smtClean="0">
                <a:solidFill>
                  <a:schemeClr val="tx2"/>
                </a:solidFill>
              </a:rPr>
              <a:t>Preference Point Claim form – SBD 6.1</a:t>
            </a:r>
            <a:endParaRPr lang="en-ZA" sz="1100" b="1" dirty="0">
              <a:solidFill>
                <a:schemeClr val="tx2"/>
              </a:solidFill>
            </a:endParaRPr>
          </a:p>
          <a:p>
            <a:pPr marL="171450" indent="-171450" algn="l">
              <a:buFont typeface="Arial" panose="020B0604020202020204" pitchFamily="34" charset="0"/>
              <a:buChar char="•"/>
            </a:pPr>
            <a:r>
              <a:rPr lang="en-ZA" sz="1100" b="1" dirty="0" smtClean="0">
                <a:solidFill>
                  <a:schemeClr val="tx2"/>
                </a:solidFill>
                <a:cs typeface="Times New Roman" pitchFamily="18" charset="0"/>
              </a:rPr>
              <a:t>Declaration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Bidder’s </a:t>
            </a:r>
            <a:r>
              <a:rPr lang="en-ZA" sz="1100" b="1" dirty="0">
                <a:solidFill>
                  <a:schemeClr val="tx2"/>
                </a:solidFill>
                <a:cs typeface="Times New Roman" pitchFamily="18" charset="0"/>
              </a:rPr>
              <a:t>Past </a:t>
            </a:r>
            <a:r>
              <a:rPr lang="en-ZA" sz="1100" b="1" dirty="0" smtClean="0">
                <a:solidFill>
                  <a:schemeClr val="tx2"/>
                </a:solidFill>
                <a:cs typeface="Times New Roman" pitchFamily="18" charset="0"/>
              </a:rPr>
              <a:t>SCM </a:t>
            </a:r>
            <a:r>
              <a:rPr lang="en-ZA" sz="1100" b="1" dirty="0">
                <a:solidFill>
                  <a:schemeClr val="tx2"/>
                </a:solidFill>
                <a:cs typeface="Times New Roman" pitchFamily="18" charset="0"/>
              </a:rPr>
              <a:t>Practices – SBD </a:t>
            </a:r>
            <a:r>
              <a:rPr lang="en-ZA" sz="1100" b="1" dirty="0" smtClean="0">
                <a:solidFill>
                  <a:schemeClr val="tx2"/>
                </a:solidFill>
                <a:cs typeface="Times New Roman" pitchFamily="18" charset="0"/>
              </a:rPr>
              <a:t>8</a:t>
            </a:r>
          </a:p>
          <a:p>
            <a:pPr marL="171450" indent="-171450" algn="l">
              <a:buFont typeface="Arial" panose="020B0604020202020204" pitchFamily="34" charset="0"/>
              <a:buChar char="•"/>
            </a:pPr>
            <a:r>
              <a:rPr lang="en-ZA" sz="1100" b="1" dirty="0" smtClean="0">
                <a:solidFill>
                  <a:schemeClr val="tx2"/>
                </a:solidFill>
                <a:cs typeface="Times New Roman" pitchFamily="18" charset="0"/>
              </a:rPr>
              <a:t>Certificate </a:t>
            </a:r>
            <a:r>
              <a:rPr lang="en-ZA" sz="1100" b="1" dirty="0">
                <a:solidFill>
                  <a:schemeClr val="tx2"/>
                </a:solidFill>
                <a:cs typeface="Times New Roman" pitchFamily="18" charset="0"/>
              </a:rPr>
              <a:t>of </a:t>
            </a:r>
            <a:r>
              <a:rPr lang="en-ZA" sz="1100" b="1" dirty="0" smtClean="0">
                <a:solidFill>
                  <a:schemeClr val="tx2"/>
                </a:solidFill>
                <a:cs typeface="Times New Roman" pitchFamily="18" charset="0"/>
              </a:rPr>
              <a:t>Independent Bid </a:t>
            </a:r>
            <a:r>
              <a:rPr lang="en-ZA" sz="1100" b="1" dirty="0">
                <a:solidFill>
                  <a:schemeClr val="tx2"/>
                </a:solidFill>
                <a:cs typeface="Times New Roman" pitchFamily="18" charset="0"/>
              </a:rPr>
              <a:t>Determination – SBD </a:t>
            </a:r>
            <a:r>
              <a:rPr lang="en-ZA" sz="1100" b="1" dirty="0" smtClean="0">
                <a:solidFill>
                  <a:schemeClr val="tx2"/>
                </a:solidFill>
                <a:cs typeface="Times New Roman" pitchFamily="18" charset="0"/>
              </a:rPr>
              <a:t>9</a:t>
            </a:r>
          </a:p>
          <a:p>
            <a:pPr marL="171450" indent="-171450" algn="l">
              <a:buFont typeface="Arial" panose="020B0604020202020204" pitchFamily="34" charset="0"/>
              <a:buChar char="•"/>
            </a:pPr>
            <a:r>
              <a:rPr lang="en-ZA" sz="1100" b="1" dirty="0" smtClean="0">
                <a:solidFill>
                  <a:schemeClr val="tx2"/>
                </a:solidFill>
                <a:cs typeface="Times New Roman" pitchFamily="18" charset="0"/>
              </a:rPr>
              <a:t>Supplier cost and risk assessment questionnaire</a:t>
            </a:r>
          </a:p>
          <a:p>
            <a:pPr marL="171450" indent="-171450" algn="l">
              <a:buFont typeface="Arial" panose="020B0604020202020204" pitchFamily="34" charset="0"/>
              <a:buChar char="•"/>
            </a:pPr>
            <a:r>
              <a:rPr lang="en-ZA" sz="1100" b="1" dirty="0" smtClean="0">
                <a:solidFill>
                  <a:schemeClr val="tx2"/>
                </a:solidFill>
                <a:cs typeface="Times New Roman" pitchFamily="18" charset="0"/>
              </a:rPr>
              <a:t>SARS Oath of Secrecy</a:t>
            </a:r>
          </a:p>
          <a:p>
            <a:pPr marL="171450" indent="-171450" algn="l">
              <a:buFont typeface="Arial" panose="020B0604020202020204" pitchFamily="34" charset="0"/>
              <a:buChar char="•"/>
            </a:pPr>
            <a:r>
              <a:rPr lang="en-ZA" sz="1100" b="1" dirty="0" smtClean="0">
                <a:solidFill>
                  <a:schemeClr val="tx2"/>
                </a:solidFill>
                <a:cs typeface="Times New Roman" pitchFamily="18" charset="0"/>
              </a:rPr>
              <a:t>Central Supplier Database (CSD) report</a:t>
            </a:r>
          </a:p>
          <a:p>
            <a:endParaRPr lang="en-ZA" sz="1050" b="1" dirty="0" smtClean="0">
              <a:solidFill>
                <a:schemeClr val="tx2"/>
              </a:solidFill>
              <a:cs typeface="Times New Roman" pitchFamily="18" charset="0"/>
            </a:endParaRPr>
          </a:p>
        </p:txBody>
      </p:sp>
      <p:sp>
        <p:nvSpPr>
          <p:cNvPr id="17" name="Text Box 99"/>
          <p:cNvSpPr txBox="1">
            <a:spLocks noChangeArrowheads="1"/>
          </p:cNvSpPr>
          <p:nvPr/>
        </p:nvSpPr>
        <p:spPr bwMode="auto">
          <a:xfrm>
            <a:off x="3795139" y="2986832"/>
            <a:ext cx="3877414" cy="965058"/>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9388" indent="-179388">
              <a:buFont typeface="Arial" pitchFamily="34" charset="0"/>
              <a:buChar char="•"/>
            </a:pPr>
            <a:r>
              <a:rPr lang="en-ZA" sz="1100" b="1" dirty="0" smtClean="0">
                <a:solidFill>
                  <a:schemeClr val="accent2">
                    <a:lumMod val="50000"/>
                  </a:schemeClr>
                </a:solidFill>
              </a:rPr>
              <a:t>Bidders </a:t>
            </a:r>
            <a:r>
              <a:rPr lang="en-ZA" sz="1100" b="1" dirty="0">
                <a:solidFill>
                  <a:schemeClr val="accent2">
                    <a:lumMod val="50000"/>
                  </a:schemeClr>
                </a:solidFill>
              </a:rPr>
              <a:t>that have met the minimum pre-qualification criteria will be evaluated in </a:t>
            </a:r>
            <a:r>
              <a:rPr lang="en-ZA" sz="1100" b="1" dirty="0" smtClean="0">
                <a:solidFill>
                  <a:schemeClr val="accent2">
                    <a:lumMod val="50000"/>
                  </a:schemeClr>
                </a:solidFill>
              </a:rPr>
              <a:t>Gate </a:t>
            </a:r>
            <a:r>
              <a:rPr lang="en-ZA" sz="1100" b="1" dirty="0">
                <a:solidFill>
                  <a:schemeClr val="accent2">
                    <a:lumMod val="50000"/>
                  </a:schemeClr>
                </a:solidFill>
              </a:rPr>
              <a:t>1 on technical functionality. In the technical evaluation phase, bidders will need to attain a minimum of 65 out of 100 points.</a:t>
            </a:r>
            <a:endParaRPr lang="en-ZA" sz="1100" b="1" dirty="0" smtClean="0">
              <a:solidFill>
                <a:schemeClr val="accent2">
                  <a:lumMod val="50000"/>
                </a:schemeClr>
              </a:solidFill>
            </a:endParaRPr>
          </a:p>
        </p:txBody>
      </p:sp>
      <p:sp>
        <p:nvSpPr>
          <p:cNvPr id="18" name="AutoShape 90"/>
          <p:cNvSpPr>
            <a:spLocks noChangeArrowheads="1"/>
          </p:cNvSpPr>
          <p:nvPr/>
        </p:nvSpPr>
        <p:spPr bwMode="auto">
          <a:xfrm>
            <a:off x="273270" y="3069021"/>
            <a:ext cx="2985932" cy="1613032"/>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a:p>
        </p:txBody>
      </p:sp>
      <p:sp>
        <p:nvSpPr>
          <p:cNvPr id="19" name="Rectangle 12"/>
          <p:cNvSpPr>
            <a:spLocks noChangeArrowheads="1"/>
          </p:cNvSpPr>
          <p:nvPr/>
        </p:nvSpPr>
        <p:spPr bwMode="auto">
          <a:xfrm>
            <a:off x="529879" y="3733485"/>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200" b="1" dirty="0" smtClean="0">
                <a:solidFill>
                  <a:schemeClr val="tx2"/>
                </a:solidFill>
                <a:cs typeface="Times New Roman" pitchFamily="18" charset="0"/>
              </a:rPr>
              <a:t>Technical Evaluation</a:t>
            </a:r>
            <a:endParaRPr lang="en-US" sz="1200" b="1" dirty="0">
              <a:solidFill>
                <a:schemeClr val="tx2"/>
              </a:solidFill>
              <a:cs typeface="Times New Roman" pitchFamily="18" charset="0"/>
            </a:endParaRPr>
          </a:p>
        </p:txBody>
      </p:sp>
      <p:sp>
        <p:nvSpPr>
          <p:cNvPr id="21" name="Text Box 91"/>
          <p:cNvSpPr txBox="1">
            <a:spLocks noChangeArrowheads="1"/>
          </p:cNvSpPr>
          <p:nvPr/>
        </p:nvSpPr>
        <p:spPr bwMode="auto">
          <a:xfrm>
            <a:off x="584669"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14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1400" b="1" dirty="0">
                <a:solidFill>
                  <a:schemeClr val="bg1"/>
                </a:solidFill>
                <a:effectLst>
                  <a:outerShdw blurRad="38100" dist="38100" dir="2700000" algn="tl">
                    <a:srgbClr val="000000">
                      <a:alpha val="43137"/>
                    </a:srgbClr>
                  </a:outerShdw>
                </a:effectLst>
                <a:latin typeface="+mj-lt"/>
                <a:ea typeface="+mj-ea"/>
                <a:cs typeface="+mj-cs"/>
              </a:rPr>
              <a:t>to section </a:t>
            </a:r>
            <a:r>
              <a:rPr lang="en-ZA" sz="1400" b="1" dirty="0" smtClean="0">
                <a:solidFill>
                  <a:schemeClr val="bg1"/>
                </a:solidFill>
                <a:effectLst>
                  <a:outerShdw blurRad="38100" dist="38100" dir="2700000" algn="tl">
                    <a:srgbClr val="000000">
                      <a:alpha val="43137"/>
                    </a:srgbClr>
                  </a:outerShdw>
                </a:effectLst>
                <a:latin typeface="+mj-lt"/>
                <a:ea typeface="+mj-ea"/>
                <a:cs typeface="+mj-cs"/>
              </a:rPr>
              <a:t>8.1 </a:t>
            </a:r>
            <a:r>
              <a:rPr lang="en-ZA" sz="1400" b="1" dirty="0">
                <a:solidFill>
                  <a:schemeClr val="bg1"/>
                </a:solidFill>
                <a:effectLst>
                  <a:outerShdw blurRad="38100" dist="38100" dir="2700000" algn="tl">
                    <a:srgbClr val="000000">
                      <a:alpha val="43137"/>
                    </a:srgbClr>
                  </a:outerShdw>
                </a:effectLst>
                <a:latin typeface="+mj-lt"/>
                <a:ea typeface="+mj-ea"/>
                <a:cs typeface="+mj-cs"/>
              </a:rPr>
              <a:t>of the </a:t>
            </a:r>
            <a:r>
              <a:rPr lang="en-ZA" sz="1400" b="1" dirty="0" smtClean="0">
                <a:solidFill>
                  <a:schemeClr val="bg1"/>
                </a:solidFill>
                <a:effectLst>
                  <a:outerShdw blurRad="38100" dist="38100" dir="2700000" algn="tl">
                    <a:srgbClr val="000000">
                      <a:alpha val="43137"/>
                    </a:srgbClr>
                  </a:outerShdw>
                </a:effectLst>
                <a:latin typeface="+mj-lt"/>
                <a:ea typeface="+mj-ea"/>
                <a:cs typeface="+mj-cs"/>
              </a:rPr>
              <a:t>RFP document</a:t>
            </a:r>
            <a:endParaRPr lang="en-ZA" sz="1400" b="1" dirty="0">
              <a:solidFill>
                <a:schemeClr val="bg1"/>
              </a:solidFill>
              <a:effectLst>
                <a:outerShdw blurRad="38100" dist="38100" dir="2700000" algn="tl">
                  <a:srgbClr val="000000">
                    <a:alpha val="43137"/>
                  </a:srgbClr>
                </a:outerShdw>
              </a:effectLst>
              <a:latin typeface="+mj-lt"/>
              <a:ea typeface="+mj-ea"/>
              <a:cs typeface="+mj-cs"/>
            </a:endParaRPr>
          </a:p>
        </p:txBody>
      </p:sp>
      <p:cxnSp>
        <p:nvCxnSpPr>
          <p:cNvPr id="4" name="Straight Connector 3"/>
          <p:cNvCxnSpPr/>
          <p:nvPr/>
        </p:nvCxnSpPr>
        <p:spPr bwMode="auto">
          <a:xfrm>
            <a:off x="124740" y="2926898"/>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36906" y="4833136"/>
            <a:ext cx="898144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2" name="Rectangle 12"/>
          <p:cNvSpPr>
            <a:spLocks noChangeArrowheads="1"/>
          </p:cNvSpPr>
          <p:nvPr/>
        </p:nvSpPr>
        <p:spPr bwMode="auto">
          <a:xfrm>
            <a:off x="552541" y="6030329"/>
            <a:ext cx="1518489"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smtClean="0">
                <a:solidFill>
                  <a:schemeClr val="tx2"/>
                </a:solidFill>
              </a:rPr>
              <a:t>Price </a:t>
            </a:r>
            <a:r>
              <a:rPr lang="en-US" sz="1200" dirty="0" smtClean="0">
                <a:solidFill>
                  <a:schemeClr val="tx2"/>
                </a:solidFill>
              </a:rPr>
              <a:t>=</a:t>
            </a:r>
            <a:r>
              <a:rPr lang="en-US" sz="1200" b="1" dirty="0" smtClean="0">
                <a:solidFill>
                  <a:schemeClr val="tx2"/>
                </a:solidFill>
              </a:rPr>
              <a:t> 80</a:t>
            </a:r>
            <a:endParaRPr lang="en-US" sz="12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schemas.openxmlformats.org/package/2006/metadata/core-properties"/>
    <ds:schemaRef ds:uri="http://purl.org/dc/terms/"/>
    <ds:schemaRef ds:uri="http://www.w3.org/XML/1998/namespace"/>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dcmitype/"/>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58886</TotalTime>
  <Words>1454</Words>
  <Application>Microsoft Office PowerPoint</Application>
  <PresentationFormat>On-screen Show (4:3)</PresentationFormat>
  <Paragraphs>333</Paragraphs>
  <Slides>29</Slides>
  <Notes>17</Notes>
  <HiddenSlides>0</HiddenSlides>
  <MMClips>0</MMClips>
  <ScaleCrop>false</ScaleCrop>
  <HeadingPairs>
    <vt:vector size="6" baseType="variant">
      <vt:variant>
        <vt:lpstr>Theme</vt:lpstr>
      </vt:variant>
      <vt:variant>
        <vt:i4>4</vt:i4>
      </vt:variant>
      <vt:variant>
        <vt:lpstr>Embedded OLE Servers</vt:lpstr>
      </vt:variant>
      <vt:variant>
        <vt:i4>5</vt:i4>
      </vt:variant>
      <vt:variant>
        <vt:lpstr>Slide Titles</vt:lpstr>
      </vt:variant>
      <vt:variant>
        <vt:i4>29</vt:i4>
      </vt:variant>
    </vt:vector>
  </HeadingPairs>
  <TitlesOfParts>
    <vt:vector size="38" baseType="lpstr">
      <vt:lpstr>Template</vt:lpstr>
      <vt:lpstr>1_Consoldiated performance scorecards 18 09 2007 v0 3</vt:lpstr>
      <vt:lpstr>4_Template</vt:lpstr>
      <vt:lpstr>5_Template</vt:lpstr>
      <vt:lpstr>TCLayout.ActiveDocument.1</vt:lpstr>
      <vt:lpstr>Document</vt:lpstr>
      <vt:lpstr>Acrobat Document</vt:lpstr>
      <vt:lpstr>Worksheet</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B-BBEE = 20 points</vt:lpstr>
      <vt:lpstr>B-BBEE Certificate</vt:lpstr>
      <vt:lpstr>Use &amp; acceptance of Affidavits</vt:lpstr>
      <vt:lpstr>PowerPoint Presentation</vt:lpstr>
      <vt:lpstr>B-BBEE</vt:lpstr>
      <vt:lpstr>B-BBEE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Nokwanda Khumalo</cp:lastModifiedBy>
  <cp:revision>1202</cp:revision>
  <cp:lastPrinted>2018-11-22T08:44:07Z</cp:lastPrinted>
  <dcterms:created xsi:type="dcterms:W3CDTF">2010-07-28T18:35:53Z</dcterms:created>
  <dcterms:modified xsi:type="dcterms:W3CDTF">2019-01-22T10:04:24Z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