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 id="2147483806" r:id="rId7"/>
  </p:sldMasterIdLst>
  <p:notesMasterIdLst>
    <p:notesMasterId r:id="rId42"/>
  </p:notesMasterIdLst>
  <p:handoutMasterIdLst>
    <p:handoutMasterId r:id="rId43"/>
  </p:handoutMasterIdLst>
  <p:sldIdLst>
    <p:sldId id="256" r:id="rId8"/>
    <p:sldId id="355" r:id="rId9"/>
    <p:sldId id="324" r:id="rId10"/>
    <p:sldId id="399" r:id="rId11"/>
    <p:sldId id="353" r:id="rId12"/>
    <p:sldId id="444" r:id="rId13"/>
    <p:sldId id="380" r:id="rId14"/>
    <p:sldId id="343" r:id="rId15"/>
    <p:sldId id="438" r:id="rId16"/>
    <p:sldId id="474" r:id="rId17"/>
    <p:sldId id="425" r:id="rId18"/>
    <p:sldId id="358" r:id="rId19"/>
    <p:sldId id="445" r:id="rId20"/>
    <p:sldId id="446" r:id="rId21"/>
    <p:sldId id="447" r:id="rId22"/>
    <p:sldId id="467" r:id="rId23"/>
    <p:sldId id="468" r:id="rId24"/>
    <p:sldId id="469" r:id="rId25"/>
    <p:sldId id="470" r:id="rId26"/>
    <p:sldId id="471" r:id="rId27"/>
    <p:sldId id="472" r:id="rId28"/>
    <p:sldId id="473" r:id="rId29"/>
    <p:sldId id="457" r:id="rId30"/>
    <p:sldId id="458" r:id="rId31"/>
    <p:sldId id="465" r:id="rId32"/>
    <p:sldId id="466" r:id="rId33"/>
    <p:sldId id="427" r:id="rId34"/>
    <p:sldId id="429" r:id="rId35"/>
    <p:sldId id="428" r:id="rId36"/>
    <p:sldId id="349" r:id="rId37"/>
    <p:sldId id="350" r:id="rId38"/>
    <p:sldId id="459" r:id="rId39"/>
    <p:sldId id="335" r:id="rId40"/>
    <p:sldId id="345" r:id="rId41"/>
  </p:sldIdLst>
  <p:sldSz cx="9144000" cy="6858000" type="screen4x3"/>
  <p:notesSz cx="6645275" cy="97758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22" autoAdjust="0"/>
  </p:normalViewPr>
  <p:slideViewPr>
    <p:cSldViewPr snapToGrid="0">
      <p:cViewPr>
        <p:scale>
          <a:sx n="91" d="100"/>
          <a:sy n="91" d="100"/>
        </p:scale>
        <p:origin x="-72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080"/>
        <p:guide pos="209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763181" y="9285005"/>
            <a:ext cx="2880514" cy="489261"/>
          </a:xfrm>
          <a:prstGeom prst="rect">
            <a:avLst/>
          </a:prstGeom>
        </p:spPr>
        <p:txBody>
          <a:bodyPr vert="horz" lIns="89641" tIns="44820" rIns="89641" bIns="44820"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285465"/>
            <a:ext cx="2880344" cy="488791"/>
          </a:xfrm>
          <a:prstGeom prst="rect">
            <a:avLst/>
          </a:prstGeom>
        </p:spPr>
        <p:txBody>
          <a:bodyPr vert="horz" lIns="90437" tIns="45218" rIns="90437" bIns="45218"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880515" cy="489261"/>
          </a:xfrm>
          <a:prstGeom prst="rect">
            <a:avLst/>
          </a:prstGeom>
        </p:spPr>
        <p:txBody>
          <a:bodyPr vert="horz" lIns="89641" tIns="44820" rIns="89641" bIns="44820"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763181" y="3"/>
            <a:ext cx="2880514" cy="489261"/>
          </a:xfrm>
          <a:prstGeom prst="rect">
            <a:avLst/>
          </a:prstGeom>
        </p:spPr>
        <p:txBody>
          <a:bodyPr vert="horz" lIns="89641" tIns="44820" rIns="89641" bIns="44820"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882650" y="733425"/>
            <a:ext cx="4883150" cy="3663950"/>
          </a:xfrm>
          <a:prstGeom prst="rect">
            <a:avLst/>
          </a:prstGeom>
          <a:noFill/>
          <a:ln w="12700">
            <a:solidFill>
              <a:prstClr val="black"/>
            </a:solidFill>
          </a:ln>
        </p:spPr>
        <p:txBody>
          <a:bodyPr vert="horz" lIns="89641" tIns="44820" rIns="89641" bIns="44820" rtlCol="0" anchor="ctr"/>
          <a:lstStyle/>
          <a:p>
            <a:pPr lvl="0"/>
            <a:endParaRPr lang="en-ZA" noProof="0" dirty="0"/>
          </a:p>
        </p:txBody>
      </p:sp>
      <p:sp>
        <p:nvSpPr>
          <p:cNvPr id="5" name="Notes Placeholder 4"/>
          <p:cNvSpPr>
            <a:spLocks noGrp="1"/>
          </p:cNvSpPr>
          <p:nvPr>
            <p:ph type="body" sz="quarter" idx="3"/>
          </p:nvPr>
        </p:nvSpPr>
        <p:spPr>
          <a:xfrm>
            <a:off x="664371" y="4644069"/>
            <a:ext cx="5316536" cy="4398652"/>
          </a:xfrm>
          <a:prstGeom prst="rect">
            <a:avLst/>
          </a:prstGeom>
        </p:spPr>
        <p:txBody>
          <a:bodyPr vert="horz" lIns="89641" tIns="44820" rIns="89641" bIns="448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2" y="9285005"/>
            <a:ext cx="2880515" cy="489261"/>
          </a:xfrm>
          <a:prstGeom prst="rect">
            <a:avLst/>
          </a:prstGeom>
        </p:spPr>
        <p:txBody>
          <a:bodyPr vert="horz" lIns="89641" tIns="44820" rIns="89641" bIns="44820"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763181" y="9285005"/>
            <a:ext cx="2880514" cy="489261"/>
          </a:xfrm>
          <a:prstGeom prst="rect">
            <a:avLst/>
          </a:prstGeom>
        </p:spPr>
        <p:txBody>
          <a:bodyPr vert="horz" lIns="89641" tIns="44820" rIns="89641" bIns="44820"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14</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15</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881063" y="733425"/>
            <a:ext cx="4883150" cy="3663950"/>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17</a:t>
            </a:fld>
            <a:endParaRPr lang="en-GB"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881063" y="733425"/>
            <a:ext cx="4883150" cy="3663950"/>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18</a:t>
            </a:fld>
            <a:endParaRPr lang="en-GB"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23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27</a:t>
            </a:fld>
            <a:endParaRPr lang="en-Z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29</a:t>
            </a:fld>
            <a:endParaRPr lang="en-ZA"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31</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9</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6566">
              <a:defRPr/>
            </a:pPr>
            <a:r>
              <a:rPr lang="en-ZA" dirty="0" smtClean="0"/>
              <a:t>Bradley’s notes 16 June 2014</a:t>
            </a:r>
          </a:p>
          <a:p>
            <a:endParaRPr lang="en-ZA" dirty="0" smtClean="0"/>
          </a:p>
          <a:p>
            <a:pPr marL="168106" indent="-168106">
              <a:buFontTx/>
              <a:buChar char="-"/>
            </a:pPr>
            <a:r>
              <a:rPr lang="en-ZA" baseline="0" dirty="0" smtClean="0"/>
              <a:t>The implementation plan phase 1 needs to be high level in terms of duration, resources required + other. Exact dates and times will be dictated by SARS CCO Leadership</a:t>
            </a:r>
          </a:p>
          <a:p>
            <a:pPr marL="168106" indent="-168106">
              <a:buFontTx/>
              <a:buChar char="-"/>
            </a:pPr>
            <a:r>
              <a:rPr lang="en-ZA" dirty="0" smtClean="0"/>
              <a:t>The method</a:t>
            </a:r>
            <a:r>
              <a:rPr lang="en-ZA" baseline="0" dirty="0" smtClean="0"/>
              <a:t> of delivery should explain how the trainer plans to relay information. The tools he will be utilizing in class, the process deployed to teach adults, and how continuous assessment is used to develop learners.</a:t>
            </a:r>
          </a:p>
          <a:p>
            <a:pPr marL="168106" indent="-168106">
              <a:buFontTx/>
              <a:buChar char="-"/>
            </a:pPr>
            <a:r>
              <a:rPr lang="en-ZA" baseline="0" dirty="0" smtClean="0"/>
              <a:t>Special needs refer to visually impaired staff, slow learners, etc... </a:t>
            </a:r>
          </a:p>
          <a:p>
            <a:pPr marL="168106" indent="-168106">
              <a:buFontTx/>
              <a:buChar char="-"/>
            </a:pPr>
            <a:r>
              <a:rPr lang="en-ZA" baseline="0" dirty="0" smtClean="0"/>
              <a:t>Provide SARS with clear recommendations on staff unable to grasp new learnings being taught ??</a:t>
            </a:r>
          </a:p>
          <a:p>
            <a:pPr marL="168106" indent="-168106">
              <a:buFontTx/>
              <a:buChar char="-"/>
            </a:pPr>
            <a:r>
              <a:rPr lang="en-ZA" baseline="0" dirty="0" smtClean="0"/>
              <a:t>Multiple training venues example = 2 x venues per 4 sites (regions) = 8 simultaneous sessions...</a:t>
            </a:r>
          </a:p>
          <a:p>
            <a:pPr marL="168106" indent="-168106">
              <a:buFontTx/>
              <a:buChar char="-"/>
            </a:pPr>
            <a:r>
              <a:rPr lang="en-ZA" baseline="0" dirty="0" smtClean="0"/>
              <a:t>On the job support means</a:t>
            </a:r>
          </a:p>
          <a:p>
            <a:pPr marL="616389" lvl="1" indent="-168106">
              <a:buFontTx/>
              <a:buChar char="-"/>
            </a:pPr>
            <a:r>
              <a:rPr lang="en-ZA" baseline="0" dirty="0" smtClean="0"/>
              <a:t>Teaching QA’s how to interpret good /bad quality and recommend improvement, more so the interventions required to improve performance</a:t>
            </a:r>
          </a:p>
          <a:p>
            <a:pPr marL="616389" lvl="1" indent="-168106">
              <a:buFontTx/>
              <a:buChar char="-"/>
            </a:pPr>
            <a:r>
              <a:rPr lang="en-ZA" baseline="0" dirty="0" smtClean="0"/>
              <a:t>Side by Side assistance and support offered by trainers to Agents</a:t>
            </a:r>
          </a:p>
          <a:p>
            <a:pPr marL="616389" lvl="1" indent="-168106" defTabSz="896566">
              <a:buFontTx/>
              <a:buChar char="-"/>
              <a:defRPr/>
            </a:pPr>
            <a:r>
              <a:rPr lang="en-ZA" baseline="0" dirty="0" smtClean="0"/>
              <a:t>Side by Side assistance and support offered by trainers to ops Managers </a:t>
            </a:r>
          </a:p>
          <a:p>
            <a:pPr marL="616389" lvl="1" indent="-168106" defTabSz="896566">
              <a:buFontTx/>
              <a:buChar char="-"/>
              <a:defRPr/>
            </a:pPr>
            <a:r>
              <a:rPr lang="en-ZA" baseline="0" dirty="0" smtClean="0"/>
              <a:t>Facilitate focus groups and performing root cause analysis supporting management with post on the job quality </a:t>
            </a:r>
          </a:p>
          <a:p>
            <a:pPr marL="616389" lvl="1" indent="-168106">
              <a:buFontTx/>
              <a:buChar char="-"/>
            </a:pPr>
            <a:endParaRPr lang="en-ZA" baseline="0" dirty="0" smtClean="0"/>
          </a:p>
          <a:p>
            <a:pPr marL="616389" lvl="1" indent="-168106">
              <a:buFontTx/>
              <a:buChar char="-"/>
            </a:pPr>
            <a:endParaRPr lang="en-GB"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2950827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12</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7.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8.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0.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2.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3.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7.xml"/><Relationship Id="rId1" Type="http://schemas.openxmlformats.org/officeDocument/2006/relationships/vmlDrawing" Target="../drawings/vmlDrawing8.vml"/><Relationship Id="rId5" Type="http://schemas.openxmlformats.org/officeDocument/2006/relationships/oleObject" Target="../embeddings/oleObject8.bin"/><Relationship Id="rId4" Type="http://schemas.openxmlformats.org/officeDocument/2006/relationships/image" Target="../media/image4.jpeg"/></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13"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08"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Rectangle 3" hidden="1"/>
          <p:cNvGraphicFramePr>
            <a:graphicFrameLocks/>
          </p:cNvGraphicFramePr>
          <p:nvPr>
            <p:custDataLst>
              <p:tags r:id="rId2"/>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9103"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 name="McK Title Elements"/>
          <p:cNvGrpSpPr>
            <a:grpSpLocks/>
          </p:cNvGrpSpPr>
          <p:nvPr/>
        </p:nvGrpSpPr>
        <p:grpSpPr bwMode="auto">
          <a:xfrm>
            <a:off x="2748870" y="2227154"/>
            <a:ext cx="5233704" cy="4690781"/>
            <a:chOff x="1663" y="1348"/>
            <a:chExt cx="3167" cy="2838"/>
          </a:xfrm>
        </p:grpSpPr>
        <p:sp>
          <p:nvSpPr>
            <p:cNvPr id="7" name="McK Confidential" hidden="1"/>
            <p:cNvSpPr txBox="1">
              <a:spLocks noChangeArrowheads="1"/>
            </p:cNvSpPr>
            <p:nvPr/>
          </p:nvSpPr>
          <p:spPr bwMode="gray">
            <a:xfrm>
              <a:off x="1663" y="1348"/>
              <a:ext cx="936"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CONFIDENTIAL</a:t>
              </a:r>
            </a:p>
          </p:txBody>
        </p:sp>
        <p:sp>
          <p:nvSpPr>
            <p:cNvPr id="8" name="McK Document" hidden="1"/>
            <p:cNvSpPr txBox="1">
              <a:spLocks noChangeArrowheads="1"/>
            </p:cNvSpPr>
            <p:nvPr/>
          </p:nvSpPr>
          <p:spPr bwMode="gray">
            <a:xfrm>
              <a:off x="1663" y="3038"/>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Document</a:t>
              </a:r>
            </a:p>
          </p:txBody>
        </p:sp>
        <p:sp>
          <p:nvSpPr>
            <p:cNvPr id="9" name="McK Date" hidden="1"/>
            <p:cNvSpPr txBox="1">
              <a:spLocks noChangeArrowheads="1"/>
            </p:cNvSpPr>
            <p:nvPr/>
          </p:nvSpPr>
          <p:spPr bwMode="gray">
            <a:xfrm>
              <a:off x="1663" y="3216"/>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Date</a:t>
              </a:r>
            </a:p>
          </p:txBody>
        </p:sp>
        <p:sp>
          <p:nvSpPr>
            <p:cNvPr id="10" name="McK Disclaimer" hidden="1"/>
            <p:cNvSpPr>
              <a:spLocks noChangeArrowheads="1"/>
            </p:cNvSpPr>
            <p:nvPr>
              <p:custDataLst>
                <p:tags r:id="rId3"/>
              </p:custDataLst>
            </p:nvPr>
          </p:nvSpPr>
          <p:spPr bwMode="gray">
            <a:xfrm>
              <a:off x="1663" y="3759"/>
              <a:ext cx="2303"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19150" eaLnBrk="0" hangingPunct="0">
                <a:defRPr sz="2400">
                  <a:solidFill>
                    <a:schemeClr val="tx1"/>
                  </a:solidFill>
                  <a:latin typeface="Arial" charset="0"/>
                </a:defRPr>
              </a:lvl1pPr>
              <a:lvl2pPr marL="742950" indent="-285750" defTabSz="819150" eaLnBrk="0" hangingPunct="0">
                <a:defRPr sz="2400">
                  <a:solidFill>
                    <a:schemeClr val="tx1"/>
                  </a:solidFill>
                  <a:latin typeface="Arial" charset="0"/>
                </a:defRPr>
              </a:lvl2pPr>
              <a:lvl3pPr marL="1143000" indent="-228600" defTabSz="819150" eaLnBrk="0" hangingPunct="0">
                <a:defRPr sz="2400">
                  <a:solidFill>
                    <a:schemeClr val="tx1"/>
                  </a:solidFill>
                  <a:latin typeface="Arial" charset="0"/>
                </a:defRPr>
              </a:lvl3pPr>
              <a:lvl4pPr marL="1600200" indent="-228600" defTabSz="819150" eaLnBrk="0" hangingPunct="0">
                <a:defRPr sz="2400">
                  <a:solidFill>
                    <a:schemeClr val="tx1"/>
                  </a:solidFill>
                  <a:latin typeface="Arial" charset="0"/>
                </a:defRPr>
              </a:lvl4pPr>
              <a:lvl5pPr marL="2057400" indent="-228600" defTabSz="819150" eaLnBrk="0" hangingPunct="0">
                <a:defRPr sz="2400">
                  <a:solidFill>
                    <a:schemeClr val="tx1"/>
                  </a:solidFill>
                  <a:latin typeface="Arial" charset="0"/>
                </a:defRPr>
              </a:lvl5pPr>
              <a:lvl6pPr marL="2514600" indent="-228600" defTabSz="819150" eaLnBrk="0" fontAlgn="base" hangingPunct="0">
                <a:spcBef>
                  <a:spcPct val="0"/>
                </a:spcBef>
                <a:spcAft>
                  <a:spcPct val="0"/>
                </a:spcAft>
                <a:defRPr sz="2400">
                  <a:solidFill>
                    <a:schemeClr val="tx1"/>
                  </a:solidFill>
                  <a:latin typeface="Arial" charset="0"/>
                </a:defRPr>
              </a:lvl6pPr>
              <a:lvl7pPr marL="2971800" indent="-228600" defTabSz="819150" eaLnBrk="0" fontAlgn="base" hangingPunct="0">
                <a:spcBef>
                  <a:spcPct val="0"/>
                </a:spcBef>
                <a:spcAft>
                  <a:spcPct val="0"/>
                </a:spcAft>
                <a:defRPr sz="2400">
                  <a:solidFill>
                    <a:schemeClr val="tx1"/>
                  </a:solidFill>
                  <a:latin typeface="Arial" charset="0"/>
                </a:defRPr>
              </a:lvl7pPr>
              <a:lvl8pPr marL="3429000" indent="-228600" defTabSz="819150" eaLnBrk="0" fontAlgn="base" hangingPunct="0">
                <a:spcBef>
                  <a:spcPct val="0"/>
                </a:spcBef>
                <a:spcAft>
                  <a:spcPct val="0"/>
                </a:spcAft>
                <a:defRPr sz="2400">
                  <a:solidFill>
                    <a:schemeClr val="tx1"/>
                  </a:solidFill>
                  <a:latin typeface="Arial" charset="0"/>
                </a:defRPr>
              </a:lvl8pPr>
              <a:lvl9pPr marL="3886200" indent="-228600" defTabSz="819150" eaLnBrk="0" fontAlgn="base" hangingPunct="0">
                <a:spcBef>
                  <a:spcPct val="0"/>
                </a:spcBef>
                <a:spcAft>
                  <a:spcPct val="0"/>
                </a:spcAft>
                <a:defRPr sz="2400">
                  <a:solidFill>
                    <a:schemeClr val="tx1"/>
                  </a:solidFill>
                  <a:latin typeface="Arial" charset="0"/>
                </a:defRPr>
              </a:lvl9pPr>
            </a:lstStyle>
            <a:p>
              <a:pPr>
                <a:defRPr/>
              </a:pPr>
              <a:r>
                <a:rPr lang="en-GB" altLang="en-US" sz="900" dirty="0" smtClean="0">
                  <a:solidFill>
                    <a:srgbClr val="000000"/>
                  </a:solidFill>
                  <a:cs typeface="Arial" pitchFamily="34" charset="0"/>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22786" y="515083"/>
            <a:ext cx="3173267" cy="3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altLang="en-US" dirty="0" smtClean="0">
                <a:solidFill>
                  <a:srgbClr val="000000"/>
                </a:solidFill>
                <a:latin typeface="Times New Roman" pitchFamily="18" charset="0"/>
                <a:cs typeface="Arial" pitchFamily="34" charset="0"/>
              </a:rPr>
              <a:t>Working Draft    </a:t>
            </a:r>
          </a:p>
        </p:txBody>
      </p:sp>
      <p:sp>
        <p:nvSpPr>
          <p:cNvPr id="12" name="Working Draft" hidden="1"/>
          <p:cNvSpPr txBox="1">
            <a:spLocks noChangeArrowheads="1"/>
          </p:cNvSpPr>
          <p:nvPr/>
        </p:nvSpPr>
        <p:spPr bwMode="gray">
          <a:xfrm>
            <a:off x="422790" y="764520"/>
            <a:ext cx="4360611"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Last Modified 13/08/2007 17:38:46 South Africa Standard Time</a:t>
            </a:r>
          </a:p>
        </p:txBody>
      </p:sp>
      <p:sp>
        <p:nvSpPr>
          <p:cNvPr id="13" name="Printed" hidden="1"/>
          <p:cNvSpPr txBox="1">
            <a:spLocks noChangeArrowheads="1"/>
          </p:cNvSpPr>
          <p:nvPr/>
        </p:nvSpPr>
        <p:spPr bwMode="gray">
          <a:xfrm>
            <a:off x="422779" y="991284"/>
            <a:ext cx="3926493"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Printed 13/08/2007 09:07:26 South Africa Standard Time</a:t>
            </a:r>
          </a:p>
        </p:txBody>
      </p:sp>
      <p:sp>
        <p:nvSpPr>
          <p:cNvPr id="475141" name="Rectangle 5"/>
          <p:cNvSpPr>
            <a:spLocks noGrp="1" noChangeArrowheads="1"/>
          </p:cNvSpPr>
          <p:nvPr>
            <p:ph type="ctrTitle"/>
          </p:nvPr>
        </p:nvSpPr>
        <p:spPr>
          <a:xfrm>
            <a:off x="2748870" y="2813497"/>
            <a:ext cx="5233704" cy="376834"/>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748870" y="4042883"/>
            <a:ext cx="5233704" cy="219820"/>
          </a:xfrm>
        </p:spPr>
        <p:txBody>
          <a:bodyPr/>
          <a:lstStyle>
            <a:lvl1pPr>
              <a:defRPr sz="1400">
                <a:solidFill>
                  <a:schemeClr val="bg1"/>
                </a:solidFill>
              </a:defRPr>
            </a:lvl1pPr>
          </a:lstStyle>
          <a:p>
            <a:r>
              <a:rPr lang="en-GB"/>
              <a:t>Click to edit Master subtitle style</a:t>
            </a:r>
          </a:p>
        </p:txBody>
      </p:sp>
    </p:spTree>
    <p:extLst>
      <p:ext uri="{BB962C8B-B14F-4D97-AF65-F5344CB8AC3E}">
        <p14:creationId xmlns:p14="http://schemas.microsoft.com/office/powerpoint/2010/main" val="31096793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DB556165-4FA3-4CEB-9B95-E432C505F7D3}"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40497500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60" y="4407327"/>
            <a:ext cx="7771995" cy="1256112"/>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60" y="2907445"/>
            <a:ext cx="7771995" cy="314028"/>
          </a:xfrm>
        </p:spPr>
        <p:txBody>
          <a:bodyPr anchor="b"/>
          <a:lstStyle>
            <a:lvl1pPr marL="0" indent="0">
              <a:buNone/>
              <a:defRPr sz="2000"/>
            </a:lvl1pPr>
            <a:lvl2pPr marL="465931" indent="0">
              <a:buNone/>
              <a:defRPr sz="1800"/>
            </a:lvl2pPr>
            <a:lvl3pPr marL="931878" indent="0">
              <a:buNone/>
              <a:defRPr sz="1600"/>
            </a:lvl3pPr>
            <a:lvl4pPr marL="1397815" indent="0">
              <a:buNone/>
              <a:defRPr sz="1400"/>
            </a:lvl4pPr>
            <a:lvl5pPr marL="1863748" indent="0">
              <a:buNone/>
              <a:defRPr sz="1400"/>
            </a:lvl5pPr>
            <a:lvl6pPr marL="2329688" indent="0">
              <a:buNone/>
              <a:defRPr sz="1400"/>
            </a:lvl6pPr>
            <a:lvl7pPr marL="2795626" indent="0">
              <a:buNone/>
              <a:defRPr sz="1400"/>
            </a:lvl7pPr>
            <a:lvl8pPr marL="3261561" indent="0">
              <a:buNone/>
              <a:defRPr sz="1400"/>
            </a:lvl8pPr>
            <a:lvl9pPr marL="37275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76DCE2F-E1EF-4DF0-996D-D850879148F0}"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374634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983" y="1324965"/>
            <a:ext cx="440758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91063" y="1324965"/>
            <a:ext cx="440920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846DA8E4-B40A-40CE-970E-C910A311453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493921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7" y="275368"/>
            <a:ext cx="8230410" cy="298327"/>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807" y="1535518"/>
            <a:ext cx="403988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07" y="2175318"/>
            <a:ext cx="403988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5" y="1535518"/>
            <a:ext cx="404150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5" y="2175318"/>
            <a:ext cx="404150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C4E3B09D-49A6-4A31-880C-16A090A4759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956732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A1DBAAC8-1AEB-4711-B414-A0D9E28B71A5}"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61704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DFB9322E-62D5-4304-85CC-AA68F0E6A8A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1463751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809" y="273744"/>
            <a:ext cx="3008043" cy="628056"/>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51"/>
            <a:ext cx="5112217" cy="2449419"/>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809" y="1435095"/>
            <a:ext cx="3008043"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0095B0D4-4084-436F-B623-C55171B0B3D2}"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9018932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6" y="4800938"/>
            <a:ext cx="5486400" cy="31402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6" y="612277"/>
            <a:ext cx="5486400" cy="507831"/>
          </a:xfrm>
        </p:spPr>
        <p:txBody>
          <a:bodyPr/>
          <a:lstStyle>
            <a:lvl1pPr marL="0" indent="0">
              <a:buNone/>
              <a:defRPr sz="3300"/>
            </a:lvl1pPr>
            <a:lvl2pPr marL="465931" indent="0">
              <a:buNone/>
              <a:defRPr sz="2900"/>
            </a:lvl2pPr>
            <a:lvl3pPr marL="931878" indent="0">
              <a:buNone/>
              <a:defRPr sz="2400"/>
            </a:lvl3pPr>
            <a:lvl4pPr marL="1397815" indent="0">
              <a:buNone/>
              <a:defRPr sz="2000"/>
            </a:lvl4pPr>
            <a:lvl5pPr marL="1863748" indent="0">
              <a:buNone/>
              <a:defRPr sz="2000"/>
            </a:lvl5pPr>
            <a:lvl6pPr marL="2329688" indent="0">
              <a:buNone/>
              <a:defRPr sz="2000"/>
            </a:lvl6pPr>
            <a:lvl7pPr marL="2795626" indent="0">
              <a:buNone/>
              <a:defRPr sz="2000"/>
            </a:lvl7pPr>
            <a:lvl8pPr marL="3261561" indent="0">
              <a:buNone/>
              <a:defRPr sz="2000"/>
            </a:lvl8pPr>
            <a:lvl9pPr marL="3727500" indent="0">
              <a:buNone/>
              <a:defRPr sz="2000"/>
            </a:lvl9pPr>
          </a:lstStyle>
          <a:p>
            <a:pPr lvl="0"/>
            <a:endParaRPr lang="en-ZA" noProof="0" dirty="0" smtClean="0"/>
          </a:p>
        </p:txBody>
      </p:sp>
      <p:sp>
        <p:nvSpPr>
          <p:cNvPr id="4" name="Text Placeholder 3"/>
          <p:cNvSpPr>
            <a:spLocks noGrp="1"/>
          </p:cNvSpPr>
          <p:nvPr>
            <p:ph type="body" sz="half" idx="2"/>
          </p:nvPr>
        </p:nvSpPr>
        <p:spPr>
          <a:xfrm>
            <a:off x="1791546" y="5367834"/>
            <a:ext cx="5486400"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53503C6A-BBC3-464B-BC61-99FD76953FE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5618401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5160724" y="1324952"/>
            <a:ext cx="3939540" cy="9421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AAF40062-0740-4FC1-810A-C3B5FA9BCCF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3450016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9546" y="208959"/>
            <a:ext cx="584775" cy="236320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223968" y="208959"/>
            <a:ext cx="1477328" cy="23632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F04D352D-0B5F-4EB3-BD26-FCCF2001A22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794328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hangingPunct="1">
                <a:defRPr/>
              </a:pPr>
              <a:r>
                <a:rPr lang="en-GB" sz="1500" dirty="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hangingPunct="1">
                <a:defRPr/>
              </a:pPr>
              <a:r>
                <a:rPr lang="en-GB" sz="1100" dirty="0" smtClean="0">
                  <a:solidFill>
                    <a:srgbClr val="000000"/>
                  </a:solidFill>
                  <a:cs typeface="Arial" pitchFamily="34" charset="0"/>
                </a:rPr>
                <a:t>	*	Footnote</a:t>
              </a:r>
            </a:p>
            <a:p>
              <a:pPr eaLnBrk="1" hangingPunct="1">
                <a:spcBef>
                  <a:spcPct val="20000"/>
                </a:spcBef>
                <a:defRPr/>
              </a:pPr>
              <a:r>
                <a:rPr lang="en-GB" sz="1100" dirty="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90127"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273127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1151"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cs typeface="Arial" pitchFamily="34" charset="0"/>
              </a:defRPr>
            </a:lvl1pPr>
          </a:lstStyle>
          <a:p>
            <a:pPr>
              <a:defRPr/>
            </a:pPr>
            <a:fld id="{43626B7D-1AB5-4DA5-837F-D19D5798708C}" type="slidenum">
              <a:rPr lang="en-ZA">
                <a:solidFill>
                  <a:srgbClr val="FFFFFF"/>
                </a:solidFill>
              </a:rPr>
              <a:pPr>
                <a:defRPr/>
              </a:pPr>
              <a:t>‹#›</a:t>
            </a:fld>
            <a:endParaRPr lang="en-ZA" dirty="0">
              <a:solidFill>
                <a:srgbClr val="FFFFFF"/>
              </a:solidFill>
            </a:endParaRPr>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sz="1000">
                <a:cs typeface="Arial" pitchFamily="34" charset="0"/>
              </a:defRPr>
            </a:lvl1pPr>
          </a:lstStyle>
          <a:p>
            <a:pPr defTabSz="913335">
              <a:defRPr/>
            </a:pPr>
            <a:endParaRPr lang="en-ZA" dirty="0">
              <a:solidFill>
                <a:srgbClr val="000000"/>
              </a:solidFill>
              <a:latin typeface="Arial"/>
            </a:endParaRPr>
          </a:p>
        </p:txBody>
      </p:sp>
    </p:spTree>
    <p:extLst>
      <p:ext uri="{BB962C8B-B14F-4D97-AF65-F5344CB8AC3E}">
        <p14:creationId xmlns:p14="http://schemas.microsoft.com/office/powerpoint/2010/main" val="38423111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pic>
        <p:nvPicPr>
          <p:cNvPr id="3" name="Picture 9"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2175"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cs typeface="Arial" pitchFamily="34" charset="0"/>
              </a:defRPr>
            </a:lvl1pPr>
          </a:lstStyle>
          <a:p>
            <a:pPr>
              <a:defRPr/>
            </a:pPr>
            <a:fld id="{DFACFDCB-9CC4-498F-B357-197682DA7E61}" type="slidenum">
              <a:rPr lang="en-ZA">
                <a:solidFill>
                  <a:srgbClr val="FFFFFF"/>
                </a:solidFill>
              </a:rPr>
              <a:pPr>
                <a:defRPr/>
              </a:pPr>
              <a:t>‹#›</a:t>
            </a:fld>
            <a:endParaRPr lang="en-ZA" dirty="0">
              <a:solidFill>
                <a:srgbClr val="FFFFFF"/>
              </a:solidFill>
            </a:endParaRPr>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a:cs typeface="Arial" pitchFamily="34" charset="0"/>
              </a:defRPr>
            </a:lvl1pPr>
          </a:lstStyle>
          <a:p>
            <a:pPr defTabSz="913335">
              <a:defRPr/>
            </a:pPr>
            <a:endParaRPr lang="en-ZA" sz="2400" dirty="0">
              <a:solidFill>
                <a:srgbClr val="000000"/>
              </a:solidFill>
              <a:latin typeface="Arial"/>
            </a:endParaRPr>
          </a:p>
        </p:txBody>
      </p:sp>
    </p:spTree>
    <p:extLst>
      <p:ext uri="{BB962C8B-B14F-4D97-AF65-F5344CB8AC3E}">
        <p14:creationId xmlns:p14="http://schemas.microsoft.com/office/powerpoint/2010/main" val="19586127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3199"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solidFill>
                  <a:srgbClr val="FFFFFF"/>
                </a:solidFill>
              </a:defRPr>
            </a:lvl1pPr>
          </a:lstStyle>
          <a:p>
            <a:pPr>
              <a:defRPr/>
            </a:pPr>
            <a:fld id="{0A5703DB-34A1-41A6-A5EA-FDD92A55360E}" type="slidenum">
              <a:rPr lang="en-ZA"/>
              <a:pPr>
                <a:defRPr/>
              </a:pPr>
              <a:t>‹#›</a:t>
            </a:fld>
            <a:endParaRPr lang="en-ZA" dirty="0"/>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defRPr sz="1000">
                <a:solidFill>
                  <a:srgbClr val="000000">
                    <a:tint val="75000"/>
                  </a:srgbClr>
                </a:solidFill>
              </a:defRPr>
            </a:lvl1pPr>
          </a:lstStyle>
          <a:p>
            <a:pPr defTabSz="913335">
              <a:defRPr/>
            </a:pPr>
            <a:r>
              <a:rPr lang="en-ZA" dirty="0" smtClean="0">
                <a:latin typeface="Arial"/>
                <a:cs typeface="Arial" pitchFamily="34" charset="0"/>
              </a:rPr>
              <a:t>SARS 21/2013 Network Carrier and Infrastructure Services- Briefing Session</a:t>
            </a:r>
            <a:endParaRPr lang="en-ZA" dirty="0">
              <a:latin typeface="Arial"/>
              <a:cs typeface="Arial" pitchFamily="34" charset="0"/>
            </a:endParaRPr>
          </a:p>
        </p:txBody>
      </p:sp>
    </p:spTree>
    <p:extLst>
      <p:ext uri="{BB962C8B-B14F-4D97-AF65-F5344CB8AC3E}">
        <p14:creationId xmlns:p14="http://schemas.microsoft.com/office/powerpoint/2010/main" val="15867650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5"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6"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7"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4223"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ZA"/>
          </a:p>
        </p:txBody>
      </p:sp>
      <p:sp>
        <p:nvSpPr>
          <p:cNvPr id="8" name="Slide Number Placeholder 2"/>
          <p:cNvSpPr>
            <a:spLocks noGrp="1"/>
          </p:cNvSpPr>
          <p:nvPr>
            <p:ph type="sldNum" sz="quarter" idx="10"/>
          </p:nvPr>
        </p:nvSpPr>
        <p:spPr/>
        <p:txBody>
          <a:bodyPr/>
          <a:lstStyle>
            <a:lvl1pPr>
              <a:defRPr>
                <a:solidFill>
                  <a:srgbClr val="FFFFFF"/>
                </a:solidFill>
              </a:defRPr>
            </a:lvl1pPr>
          </a:lstStyle>
          <a:p>
            <a:pPr>
              <a:defRPr/>
            </a:pPr>
            <a:fld id="{A01DAB76-A024-48A3-8CFE-75232A715A0E}" type="slidenum">
              <a:rPr lang="en-ZA"/>
              <a:pPr>
                <a:defRPr/>
              </a:pPr>
              <a:t>‹#›</a:t>
            </a:fld>
            <a:endParaRPr lang="en-ZA" dirty="0"/>
          </a:p>
        </p:txBody>
      </p:sp>
      <p:sp>
        <p:nvSpPr>
          <p:cNvPr id="9" name="Footer Placeholder 3"/>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402626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5247"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solidFill>
                  <a:srgbClr val="FFFFFF"/>
                </a:solidFill>
              </a:defRPr>
            </a:lvl1pPr>
          </a:lstStyle>
          <a:p>
            <a:pPr>
              <a:defRPr/>
            </a:pPr>
            <a:fld id="{56CE93EE-2F23-4A95-8FC8-74624CB2E562}" type="slidenum">
              <a:rPr lang="en-ZA"/>
              <a:pPr>
                <a:defRPr/>
              </a:pPr>
              <a:t>‹#›</a:t>
            </a:fld>
            <a:endParaRPr lang="en-ZA" dirty="0"/>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1477521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4.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oleObject" Target="../embeddings/oleObject4.bin"/><Relationship Id="rId2" Type="http://schemas.openxmlformats.org/officeDocument/2006/relationships/slideLayout" Target="../slideLayouts/slideLayout24.xml"/><Relationship Id="rId16" Type="http://schemas.openxmlformats.org/officeDocument/2006/relationships/image" Target="../media/image1.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8.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4.xml"/><Relationship Id="rId26" Type="http://schemas.openxmlformats.org/officeDocument/2006/relationships/oleObject" Target="../embeddings/oleObject6.bin"/><Relationship Id="rId3" Type="http://schemas.openxmlformats.org/officeDocument/2006/relationships/slideLayout" Target="../slideLayouts/slideLayout36.xml"/><Relationship Id="rId21" Type="http://schemas.openxmlformats.org/officeDocument/2006/relationships/tags" Target="../tags/tag11.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tags" Target="../tags/tag10.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tags" Target="../tags/tag1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ags" Target="../tags/tag13.xml"/><Relationship Id="rId10" Type="http://schemas.openxmlformats.org/officeDocument/2006/relationships/slideLayout" Target="../slideLayouts/slideLayout43.xml"/><Relationship Id="rId19" Type="http://schemas.openxmlformats.org/officeDocument/2006/relationships/vmlDrawing" Target="../drawings/vmlDrawing6.v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ags" Target="../tags/tag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77"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76"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084"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2" descr="miolo1 fundo branco"/>
          <p:cNvPicPr>
            <a:picLocks noChangeArrowheads="1"/>
          </p:cNvPicPr>
          <p:nvPr>
            <p:custDataLst>
              <p:tags r:id="rId20"/>
            </p:custDataLst>
          </p:nvPr>
        </p:nvPicPr>
        <p:blipFill>
          <a:blip r:embed="rId2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custDataLst>
              <p:tags r:id="rId21"/>
            </p:custDataLst>
          </p:nvPr>
        </p:nvSpPr>
        <p:spPr bwMode="gray">
          <a:xfrm>
            <a:off x="124728" y="208959"/>
            <a:ext cx="8972296" cy="29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GB" altLang="en-US" smtClean="0"/>
              <a:t>Click to edit Master title style</a:t>
            </a:r>
          </a:p>
        </p:txBody>
      </p:sp>
      <p:sp>
        <p:nvSpPr>
          <p:cNvPr id="1028" name="Rectangle 5"/>
          <p:cNvSpPr>
            <a:spLocks noGrp="1" noChangeArrowheads="1"/>
          </p:cNvSpPr>
          <p:nvPr>
            <p:ph type="body" idx="1"/>
            <p:custDataLst>
              <p:tags r:id="rId22"/>
            </p:custDataLst>
          </p:nvPr>
        </p:nvSpPr>
        <p:spPr bwMode="gray">
          <a:xfrm>
            <a:off x="127968" y="1324951"/>
            <a:ext cx="8972296" cy="125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grpSp>
        <p:nvGrpSpPr>
          <p:cNvPr id="1029" name="McK Slide Elements"/>
          <p:cNvGrpSpPr>
            <a:grpSpLocks/>
          </p:cNvGrpSpPr>
          <p:nvPr/>
        </p:nvGrpSpPr>
        <p:grpSpPr bwMode="auto">
          <a:xfrm>
            <a:off x="127968" y="553964"/>
            <a:ext cx="8972296" cy="6412571"/>
            <a:chOff x="77" y="335"/>
            <a:chExt cx="5429" cy="3880"/>
          </a:xfrm>
        </p:grpSpPr>
        <p:sp>
          <p:nvSpPr>
            <p:cNvPr id="1032"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1033"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sp>
        <p:nvSpPr>
          <p:cNvPr id="474121" name="pg num"/>
          <p:cNvSpPr>
            <a:spLocks noGrp="1" noChangeArrowheads="1"/>
          </p:cNvSpPr>
          <p:nvPr>
            <p:ph type="sldNum" sz="quarter" idx="4"/>
            <p:custDataLst>
              <p:tags r:id="rId23"/>
            </p:custDataLst>
          </p:nvPr>
        </p:nvSpPr>
        <p:spPr bwMode="gray">
          <a:xfrm>
            <a:off x="6997711" y="6746238"/>
            <a:ext cx="879574" cy="18789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latin typeface="Arial" charset="0"/>
                <a:cs typeface="+mn-cs"/>
              </a:defRPr>
            </a:lvl1pPr>
          </a:lstStyle>
          <a:p>
            <a:pPr defTabSz="913335">
              <a:defRPr/>
            </a:pPr>
            <a:fld id="{C2D9E0C8-34BA-46B5-808B-C40A28B8FC1E}" type="slidenum">
              <a:rPr lang="en-GB" smtClean="0">
                <a:solidFill>
                  <a:srgbClr val="FFFFFF"/>
                </a:solidFill>
              </a:rPr>
              <a:pPr defTabSz="913335">
                <a:defRPr/>
              </a:pPr>
              <a:t>‹#›</a:t>
            </a:fld>
            <a:endParaRPr lang="en-GB" dirty="0">
              <a:solidFill>
                <a:srgbClr val="FFFFFF"/>
              </a:solidFill>
            </a:endParaRPr>
          </a:p>
        </p:txBody>
      </p:sp>
      <p:graphicFrame>
        <p:nvGraphicFramePr>
          <p:cNvPr id="1031" name="Rectangle 10" hidden="1"/>
          <p:cNvGraphicFramePr>
            <a:graphicFrameLocks/>
          </p:cNvGraphicFramePr>
          <p:nvPr>
            <p:custDataLst>
              <p:tags r:id="rId24"/>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8079" r:id="rId26" imgW="0" imgH="0" progId="TCLayout.ActiveDocument.1">
                  <p:embed/>
                </p:oleObj>
              </mc:Choice>
              <mc:Fallback>
                <p:oleObj r:id="rId2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20912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 id="2147483823" r:id="rId17"/>
  </p:sldLayoutIdLst>
  <p:timing>
    <p:tnLst>
      <p:par>
        <p:cTn id="1" dur="indefinite" restart="never" nodeType="tmRoot"/>
      </p:par>
    </p:tnLst>
  </p:timing>
  <p:hf hdr="0" ftr="0" dt="0"/>
  <p:txStyles>
    <p:titleStyle>
      <a:lvl1pPr algn="l" defTabSz="930254" rtl="0" eaLnBrk="0" fontAlgn="base" hangingPunct="0">
        <a:spcBef>
          <a:spcPct val="0"/>
        </a:spcBef>
        <a:spcAft>
          <a:spcPct val="0"/>
        </a:spcAft>
        <a:defRPr sz="1900" b="1">
          <a:solidFill>
            <a:schemeClr val="bg1"/>
          </a:solidFill>
          <a:latin typeface="+mj-lt"/>
          <a:ea typeface="+mj-ea"/>
          <a:cs typeface="+mj-cs"/>
        </a:defRPr>
      </a:lvl1pPr>
      <a:lvl2pPr algn="l" defTabSz="930254" rtl="0" eaLnBrk="0" fontAlgn="base" hangingPunct="0">
        <a:spcBef>
          <a:spcPct val="0"/>
        </a:spcBef>
        <a:spcAft>
          <a:spcPct val="0"/>
        </a:spcAft>
        <a:defRPr sz="1900" b="1">
          <a:solidFill>
            <a:schemeClr val="bg1"/>
          </a:solidFill>
          <a:latin typeface="Arial" pitchFamily="34" charset="0"/>
        </a:defRPr>
      </a:lvl2pPr>
      <a:lvl3pPr algn="l" defTabSz="930254" rtl="0" eaLnBrk="0" fontAlgn="base" hangingPunct="0">
        <a:spcBef>
          <a:spcPct val="0"/>
        </a:spcBef>
        <a:spcAft>
          <a:spcPct val="0"/>
        </a:spcAft>
        <a:defRPr sz="1900" b="1">
          <a:solidFill>
            <a:schemeClr val="bg1"/>
          </a:solidFill>
          <a:latin typeface="Arial" pitchFamily="34" charset="0"/>
        </a:defRPr>
      </a:lvl3pPr>
      <a:lvl4pPr algn="l" defTabSz="930254" rtl="0" eaLnBrk="0" fontAlgn="base" hangingPunct="0">
        <a:spcBef>
          <a:spcPct val="0"/>
        </a:spcBef>
        <a:spcAft>
          <a:spcPct val="0"/>
        </a:spcAft>
        <a:defRPr sz="1900" b="1">
          <a:solidFill>
            <a:schemeClr val="bg1"/>
          </a:solidFill>
          <a:latin typeface="Arial" pitchFamily="34" charset="0"/>
        </a:defRPr>
      </a:lvl4pPr>
      <a:lvl5pPr algn="l" defTabSz="930254" rtl="0" eaLnBrk="0" fontAlgn="base" hangingPunct="0">
        <a:spcBef>
          <a:spcPct val="0"/>
        </a:spcBef>
        <a:spcAft>
          <a:spcPct val="0"/>
        </a:spcAft>
        <a:defRPr sz="1900" b="1">
          <a:solidFill>
            <a:schemeClr val="bg1"/>
          </a:solidFill>
          <a:latin typeface="Arial" pitchFamily="34" charset="0"/>
        </a:defRPr>
      </a:lvl5pPr>
      <a:lvl6pPr marL="465931" algn="l" defTabSz="930254" rtl="0" fontAlgn="base">
        <a:spcBef>
          <a:spcPct val="0"/>
        </a:spcBef>
        <a:spcAft>
          <a:spcPct val="0"/>
        </a:spcAft>
        <a:defRPr sz="1900" b="1">
          <a:solidFill>
            <a:schemeClr val="bg1"/>
          </a:solidFill>
          <a:latin typeface="Arial" pitchFamily="34" charset="0"/>
        </a:defRPr>
      </a:lvl6pPr>
      <a:lvl7pPr marL="931878" algn="l" defTabSz="930254" rtl="0" fontAlgn="base">
        <a:spcBef>
          <a:spcPct val="0"/>
        </a:spcBef>
        <a:spcAft>
          <a:spcPct val="0"/>
        </a:spcAft>
        <a:defRPr sz="1900" b="1">
          <a:solidFill>
            <a:schemeClr val="bg1"/>
          </a:solidFill>
          <a:latin typeface="Arial" pitchFamily="34" charset="0"/>
        </a:defRPr>
      </a:lvl7pPr>
      <a:lvl8pPr marL="1397815" algn="l" defTabSz="930254" rtl="0" fontAlgn="base">
        <a:spcBef>
          <a:spcPct val="0"/>
        </a:spcBef>
        <a:spcAft>
          <a:spcPct val="0"/>
        </a:spcAft>
        <a:defRPr sz="1900" b="1">
          <a:solidFill>
            <a:schemeClr val="bg1"/>
          </a:solidFill>
          <a:latin typeface="Arial" pitchFamily="34" charset="0"/>
        </a:defRPr>
      </a:lvl8pPr>
      <a:lvl9pPr marL="1863748" algn="l" defTabSz="930254" rtl="0" fontAlgn="base">
        <a:spcBef>
          <a:spcPct val="0"/>
        </a:spcBef>
        <a:spcAft>
          <a:spcPct val="0"/>
        </a:spcAft>
        <a:defRPr sz="1900" b="1">
          <a:solidFill>
            <a:schemeClr val="bg1"/>
          </a:solidFill>
          <a:latin typeface="Arial" pitchFamily="34" charset="0"/>
        </a:defRPr>
      </a:lvl9pPr>
    </p:titleStyle>
    <p:bodyStyle>
      <a:lvl1pPr marL="349452" indent="-349452" algn="l" defTabSz="930254" rtl="0" eaLnBrk="0" fontAlgn="base" hangingPunct="0">
        <a:spcBef>
          <a:spcPct val="0"/>
        </a:spcBef>
        <a:spcAft>
          <a:spcPct val="0"/>
        </a:spcAft>
        <a:buSzPct val="120000"/>
        <a:buChar char="•"/>
        <a:defRPr sz="1600">
          <a:solidFill>
            <a:schemeClr val="tx1"/>
          </a:solidFill>
          <a:latin typeface="+mn-lt"/>
          <a:ea typeface="+mn-ea"/>
          <a:cs typeface="+mn-cs"/>
        </a:defRPr>
      </a:lvl1pPr>
      <a:lvl2pPr marL="150460" indent="-148843" algn="l" defTabSz="930254" rtl="0" eaLnBrk="0" fontAlgn="base" hangingPunct="0">
        <a:spcBef>
          <a:spcPct val="0"/>
        </a:spcBef>
        <a:spcAft>
          <a:spcPct val="0"/>
        </a:spcAft>
        <a:buClr>
          <a:schemeClr val="tx2"/>
        </a:buClr>
        <a:buSzPct val="120000"/>
        <a:buChar char="•"/>
        <a:defRPr sz="1600">
          <a:solidFill>
            <a:schemeClr val="tx1"/>
          </a:solidFill>
          <a:latin typeface="+mn-lt"/>
        </a:defRPr>
      </a:lvl2pPr>
      <a:lvl3pPr marL="307389" indent="-155310" algn="l" defTabSz="930254"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9756" indent="-140753" algn="l" defTabSz="930254" rtl="0" eaLnBrk="0" fontAlgn="base" hangingPunct="0">
        <a:spcBef>
          <a:spcPct val="0"/>
        </a:spcBef>
        <a:spcAft>
          <a:spcPct val="0"/>
        </a:spcAft>
        <a:buClr>
          <a:schemeClr val="tx2"/>
        </a:buClr>
        <a:buSzPct val="89000"/>
        <a:buChar char="•"/>
        <a:defRPr sz="1600">
          <a:solidFill>
            <a:schemeClr val="tx1"/>
          </a:solidFill>
          <a:latin typeface="+mn-lt"/>
        </a:defRPr>
      </a:lvl4pPr>
      <a:lvl5pPr marL="605072" indent="-153696" algn="l" defTabSz="930254"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71009"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3694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200288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8821"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1878" rtl="0" eaLnBrk="1" latinLnBrk="0" hangingPunct="1">
        <a:defRPr sz="1800" kern="1200">
          <a:solidFill>
            <a:schemeClr val="tx1"/>
          </a:solidFill>
          <a:latin typeface="+mn-lt"/>
          <a:ea typeface="+mn-ea"/>
          <a:cs typeface="+mn-cs"/>
        </a:defRPr>
      </a:lvl1pPr>
      <a:lvl2pPr marL="465931" algn="l" defTabSz="931878" rtl="0" eaLnBrk="1" latinLnBrk="0" hangingPunct="1">
        <a:defRPr sz="1800" kern="1200">
          <a:solidFill>
            <a:schemeClr val="tx1"/>
          </a:solidFill>
          <a:latin typeface="+mn-lt"/>
          <a:ea typeface="+mn-ea"/>
          <a:cs typeface="+mn-cs"/>
        </a:defRPr>
      </a:lvl2pPr>
      <a:lvl3pPr marL="931878" algn="l" defTabSz="931878" rtl="0" eaLnBrk="1" latinLnBrk="0" hangingPunct="1">
        <a:defRPr sz="1800" kern="1200">
          <a:solidFill>
            <a:schemeClr val="tx1"/>
          </a:solidFill>
          <a:latin typeface="+mn-lt"/>
          <a:ea typeface="+mn-ea"/>
          <a:cs typeface="+mn-cs"/>
        </a:defRPr>
      </a:lvl3pPr>
      <a:lvl4pPr marL="1397815" algn="l" defTabSz="931878" rtl="0" eaLnBrk="1" latinLnBrk="0" hangingPunct="1">
        <a:defRPr sz="1800" kern="1200">
          <a:solidFill>
            <a:schemeClr val="tx1"/>
          </a:solidFill>
          <a:latin typeface="+mn-lt"/>
          <a:ea typeface="+mn-ea"/>
          <a:cs typeface="+mn-cs"/>
        </a:defRPr>
      </a:lvl4pPr>
      <a:lvl5pPr marL="1863748" algn="l" defTabSz="931878" rtl="0" eaLnBrk="1" latinLnBrk="0" hangingPunct="1">
        <a:defRPr sz="1800" kern="1200">
          <a:solidFill>
            <a:schemeClr val="tx1"/>
          </a:solidFill>
          <a:latin typeface="+mn-lt"/>
          <a:ea typeface="+mn-ea"/>
          <a:cs typeface="+mn-cs"/>
        </a:defRPr>
      </a:lvl5pPr>
      <a:lvl6pPr marL="2329688" algn="l" defTabSz="931878" rtl="0" eaLnBrk="1" latinLnBrk="0" hangingPunct="1">
        <a:defRPr sz="1800" kern="1200">
          <a:solidFill>
            <a:schemeClr val="tx1"/>
          </a:solidFill>
          <a:latin typeface="+mn-lt"/>
          <a:ea typeface="+mn-ea"/>
          <a:cs typeface="+mn-cs"/>
        </a:defRPr>
      </a:lvl6pPr>
      <a:lvl7pPr marL="2795626" algn="l" defTabSz="931878" rtl="0" eaLnBrk="1" latinLnBrk="0" hangingPunct="1">
        <a:defRPr sz="1800" kern="1200">
          <a:solidFill>
            <a:schemeClr val="tx1"/>
          </a:solidFill>
          <a:latin typeface="+mn-lt"/>
          <a:ea typeface="+mn-ea"/>
          <a:cs typeface="+mn-cs"/>
        </a:defRPr>
      </a:lvl7pPr>
      <a:lvl8pPr marL="3261561" algn="l" defTabSz="931878" rtl="0" eaLnBrk="1" latinLnBrk="0" hangingPunct="1">
        <a:defRPr sz="1800" kern="1200">
          <a:solidFill>
            <a:schemeClr val="tx1"/>
          </a:solidFill>
          <a:latin typeface="+mn-lt"/>
          <a:ea typeface="+mn-ea"/>
          <a:cs typeface="+mn-cs"/>
        </a:defRPr>
      </a:lvl8pPr>
      <a:lvl9pPr marL="3727500" algn="l" defTabSz="931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7.emf"/><Relationship Id="rId4" Type="http://schemas.openxmlformats.org/officeDocument/2006/relationships/package" Target="../embeddings/Microsoft_Word_Document3.docx"/></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9.wmf"/><Relationship Id="rId2" Type="http://schemas.openxmlformats.org/officeDocument/2006/relationships/slideLayout" Target="../slideLayouts/slideLayout29.xml"/><Relationship Id="rId1" Type="http://schemas.openxmlformats.org/officeDocument/2006/relationships/vmlDrawing" Target="../drawings/vmlDrawing16.vml"/><Relationship Id="rId6" Type="http://schemas.openxmlformats.org/officeDocument/2006/relationships/package" Target="../embeddings/Microsoft_Excel_Worksheet4.xlsx"/><Relationship Id="rId5" Type="http://schemas.openxmlformats.org/officeDocument/2006/relationships/image" Target="../media/image8.w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slideLayout" Target="../slideLayouts/slideLayout39.xml"/><Relationship Id="rId1" Type="http://schemas.openxmlformats.org/officeDocument/2006/relationships/vmlDrawing" Target="../drawings/vmlDrawing17.v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hyperlink" Target="mailto:rft-professionalservices@sars.gov.za" TargetMode="External"/><Relationship Id="rId4" Type="http://schemas.openxmlformats.org/officeDocument/2006/relationships/hyperlink" Target="mailto:tenderoffice@sars.gov.za"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file:///E:\RFP%2016-2016%20Provision%20of%20Medical%20Aid%20Brokerage%20services%20-final.pdf" TargetMode="Externa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package" Target="../embeddings/Microsoft_Word_Document2.docx"/><Relationship Id="rId5" Type="http://schemas.openxmlformats.org/officeDocument/2006/relationships/image" Target="../media/image5.emf"/><Relationship Id="rId4" Type="http://schemas.openxmlformats.org/officeDocument/2006/relationships/package" Target="../embeddings/Microsoft_Word_Document1.docx"/></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1384995"/>
          </a:xfrm>
        </p:spPr>
        <p:txBody>
          <a:bodyPr/>
          <a:lstStyle/>
          <a:p>
            <a:pPr marL="0" indent="0">
              <a:lnSpc>
                <a:spcPct val="150000"/>
              </a:lnSpc>
              <a:buNone/>
            </a:pPr>
            <a:r>
              <a:rPr lang="en-ZA" sz="2000" b="1" dirty="0" smtClean="0">
                <a:latin typeface="Arial" charset="0"/>
                <a:cs typeface="Arial" charset="0"/>
              </a:rPr>
              <a:t>APPOINTMENT OF A SERVICE PROVIDER TO CONDUCT A PUBLIC OPINION SURVEY ON COMPLIANCE AND TO DEVELOP THE ATTITUDE TO PUBLIC OPINION INDEX</a:t>
            </a:r>
            <a:endParaRPr lang="en-ZA" sz="2000" b="1" dirty="0">
              <a:latin typeface="Arial" charset="0"/>
              <a:cs typeface="Arial" charset="0"/>
            </a:endParaRPr>
          </a:p>
        </p:txBody>
      </p:sp>
      <p:sp>
        <p:nvSpPr>
          <p:cNvPr id="8" name="Subtitle 3"/>
          <p:cNvSpPr txBox="1">
            <a:spLocks/>
          </p:cNvSpPr>
          <p:nvPr/>
        </p:nvSpPr>
        <p:spPr bwMode="auto">
          <a:xfrm>
            <a:off x="315310" y="3200096"/>
            <a:ext cx="7236373"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smtClean="0">
                <a:solidFill>
                  <a:schemeClr val="bg1"/>
                </a:solidFill>
                <a:cs typeface="Arial" charset="0"/>
              </a:rPr>
              <a:t>25</a:t>
            </a:r>
            <a:r>
              <a:rPr lang="en-ZA" sz="2000" b="1" kern="0" noProof="0" dirty="0" smtClean="0">
                <a:solidFill>
                  <a:schemeClr val="bg1"/>
                </a:solidFill>
                <a:cs typeface="Arial" charset="0"/>
              </a:rPr>
              <a:t> June </a:t>
            </a:r>
            <a:r>
              <a:rPr lang="en-ZA" sz="2000" b="1" kern="0" dirty="0" smtClean="0">
                <a:solidFill>
                  <a:schemeClr val="bg1"/>
                </a:solidFill>
                <a:cs typeface="Arial" charset="0"/>
              </a:rPr>
              <a:t>2019 </a:t>
            </a:r>
            <a:r>
              <a:rPr lang="en-ZA" sz="2000" b="1" kern="0" dirty="0">
                <a:solidFill>
                  <a:schemeClr val="bg1"/>
                </a:solidFill>
                <a:cs typeface="Arial" charset="0"/>
              </a:rPr>
              <a:t>at </a:t>
            </a:r>
            <a:r>
              <a:rPr lang="en-ZA" sz="2000" b="1" kern="0" dirty="0" smtClean="0">
                <a:solidFill>
                  <a:schemeClr val="bg1"/>
                </a:solidFill>
                <a:cs typeface="Arial" charset="0"/>
              </a:rPr>
              <a:t>11H00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noProof="0" dirty="0" smtClean="0">
                <a:solidFill>
                  <a:schemeClr val="bg1"/>
                </a:solidFill>
                <a:cs typeface="Arial" charset="0"/>
              </a:rPr>
              <a:t>13</a:t>
            </a:r>
            <a:r>
              <a:rPr kumimoji="0" lang="en-ZA" sz="2000" b="1" i="0" u="none" strike="noStrike" kern="0" cap="none" spc="0" normalizeH="0" baseline="0" noProof="0" dirty="0" smtClean="0">
                <a:ln>
                  <a:noFill/>
                </a:ln>
                <a:solidFill>
                  <a:schemeClr val="bg1"/>
                </a:solidFill>
                <a:effectLst/>
                <a:uLnTx/>
                <a:uFillTx/>
                <a:cs typeface="Arial" charset="0"/>
              </a:rPr>
              <a:t>/2019</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a:t>
            </a:r>
            <a:r>
              <a:rPr lang="en-ZA" sz="2000" b="1" kern="0" dirty="0" smtClean="0">
                <a:solidFill>
                  <a:schemeClr val="bg1"/>
                </a:solidFill>
                <a:cs typeface="Arial" charset="0"/>
              </a:rPr>
              <a:t>16</a:t>
            </a:r>
            <a:r>
              <a:rPr lang="en-ZA" sz="2000" b="1" kern="0" noProof="0" dirty="0" smtClean="0">
                <a:solidFill>
                  <a:schemeClr val="bg1"/>
                </a:solidFill>
                <a:cs typeface="Arial" charset="0"/>
              </a:rPr>
              <a:t> July</a:t>
            </a:r>
            <a:r>
              <a:rPr lang="en-ZA" sz="2000" b="1" kern="0" dirty="0" smtClean="0">
                <a:solidFill>
                  <a:schemeClr val="bg1"/>
                </a:solidFill>
                <a:cs typeface="Arial" charset="0"/>
              </a:rPr>
              <a:t> 2019</a:t>
            </a:r>
            <a:r>
              <a:rPr kumimoji="0" lang="en-ZA" sz="2000" b="1" i="0" u="none" strike="noStrike" kern="0" cap="none" spc="0" normalizeH="0" baseline="0" noProof="0" dirty="0" smtClean="0">
                <a:ln>
                  <a:noFill/>
                </a:ln>
                <a:solidFill>
                  <a:schemeClr val="bg1"/>
                </a:solidFill>
                <a:effectLst/>
                <a:uLnTx/>
                <a:uFillTx/>
                <a:cs typeface="Arial" charset="0"/>
              </a:rPr>
              <a:t>,</a:t>
            </a:r>
            <a:r>
              <a:rPr kumimoji="0" lang="en-ZA" sz="2000" b="1" i="0" u="none" strike="noStrike" kern="0" cap="none" spc="0" normalizeH="0" noProof="0" dirty="0" smtClean="0">
                <a:ln>
                  <a:noFill/>
                </a:ln>
                <a:solidFill>
                  <a:schemeClr val="bg1"/>
                </a:solidFill>
                <a:effectLst/>
                <a:uLnTx/>
                <a:uFillTx/>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10</a:t>
            </a:fld>
            <a:endParaRPr lang="en-ZA" dirty="0">
              <a:solidFill>
                <a:schemeClr val="tx1"/>
              </a:solidFill>
            </a:endParaRPr>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3</a:t>
            </a:r>
            <a:endParaRPr lang="en-GB" b="1" dirty="0">
              <a:solidFill>
                <a:schemeClr val="tx2"/>
              </a:solidFill>
            </a:endParaRPr>
          </a:p>
        </p:txBody>
      </p:sp>
      <p:sp>
        <p:nvSpPr>
          <p:cNvPr id="10" name="Rectangle 12"/>
          <p:cNvSpPr>
            <a:spLocks noChangeArrowheads="1"/>
          </p:cNvSpPr>
          <p:nvPr/>
        </p:nvSpPr>
        <p:spPr bwMode="auto">
          <a:xfrm>
            <a:off x="552541" y="1502980"/>
            <a:ext cx="1518489" cy="457200"/>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cs typeface="+mn-cs"/>
              </a:rPr>
              <a:t>BBBEE </a:t>
            </a:r>
            <a:r>
              <a:rPr lang="en-US" sz="1200" dirty="0" smtClean="0">
                <a:solidFill>
                  <a:schemeClr val="tx2"/>
                </a:solidFill>
                <a:cs typeface="+mn-cs"/>
              </a:rPr>
              <a:t>=</a:t>
            </a:r>
            <a:r>
              <a:rPr lang="en-US" sz="1200" b="1" dirty="0" smtClean="0">
                <a:solidFill>
                  <a:schemeClr val="tx2"/>
                </a:solidFill>
                <a:cs typeface="+mn-cs"/>
              </a:rPr>
              <a:t> 20</a:t>
            </a:r>
            <a:endParaRPr lang="en-US" sz="1200" b="1" dirty="0">
              <a:solidFill>
                <a:schemeClr val="tx2"/>
              </a:solidFill>
              <a:cs typeface="+mn-cs"/>
            </a:endParaRPr>
          </a:p>
        </p:txBody>
      </p:sp>
      <p:sp>
        <p:nvSpPr>
          <p:cNvPr id="11" name="Rectangle 11"/>
          <p:cNvSpPr>
            <a:spLocks noChangeArrowheads="1"/>
          </p:cNvSpPr>
          <p:nvPr/>
        </p:nvSpPr>
        <p:spPr bwMode="auto">
          <a:xfrm>
            <a:off x="2214606" y="1502981"/>
            <a:ext cx="1148704" cy="609600"/>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smtClean="0">
                <a:solidFill>
                  <a:schemeClr val="tx2"/>
                </a:solidFill>
                <a:cs typeface="+mn-cs"/>
              </a:rPr>
              <a:t>100 points</a:t>
            </a:r>
            <a:endParaRPr lang="en-US" sz="1100" b="1" dirty="0">
              <a:solidFill>
                <a:schemeClr val="tx2"/>
              </a:solidFill>
              <a:cs typeface="+mn-cs"/>
            </a:endParaRPr>
          </a:p>
        </p:txBody>
      </p:sp>
      <p:sp>
        <p:nvSpPr>
          <p:cNvPr id="12" name="AutoShape 90"/>
          <p:cNvSpPr>
            <a:spLocks noChangeArrowheads="1"/>
          </p:cNvSpPr>
          <p:nvPr/>
        </p:nvSpPr>
        <p:spPr bwMode="auto">
          <a:xfrm>
            <a:off x="288419" y="872604"/>
            <a:ext cx="3369181" cy="2133599"/>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11 of </a:t>
            </a:r>
            <a:r>
              <a:rPr lang="en-ZA" sz="2000" b="1" dirty="0">
                <a:solidFill>
                  <a:schemeClr val="bg1"/>
                </a:solidFill>
                <a:effectLst>
                  <a:outerShdw blurRad="38100" dist="38100" dir="2700000" algn="tl">
                    <a:srgbClr val="000000">
                      <a:alpha val="43137"/>
                    </a:srgbClr>
                  </a:outerShdw>
                </a:effectLst>
                <a:latin typeface="+mj-lt"/>
                <a:ea typeface="+mj-ea"/>
                <a:cs typeface="+mj-cs"/>
              </a:rPr>
              <a:t>the RFP doc</a:t>
            </a:r>
          </a:p>
        </p:txBody>
      </p:sp>
      <p:sp>
        <p:nvSpPr>
          <p:cNvPr id="22" name="Rectangle 12"/>
          <p:cNvSpPr>
            <a:spLocks noChangeArrowheads="1"/>
          </p:cNvSpPr>
          <p:nvPr/>
        </p:nvSpPr>
        <p:spPr bwMode="auto">
          <a:xfrm>
            <a:off x="552542" y="2112580"/>
            <a:ext cx="1433914" cy="662152"/>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Price </a:t>
            </a:r>
            <a:r>
              <a:rPr lang="en-US" sz="1200" dirty="0" smtClean="0">
                <a:solidFill>
                  <a:schemeClr val="tx2"/>
                </a:solidFill>
              </a:rPr>
              <a:t>=</a:t>
            </a:r>
            <a:r>
              <a:rPr lang="en-US" sz="1200" b="1" dirty="0" smtClean="0">
                <a:solidFill>
                  <a:schemeClr val="tx2"/>
                </a:solidFill>
              </a:rPr>
              <a:t> 80</a:t>
            </a:r>
            <a:endParaRPr lang="en-US" sz="1200" b="1" dirty="0">
              <a:solidFill>
                <a:schemeClr val="tx2"/>
              </a:solidFill>
            </a:endParaRPr>
          </a:p>
        </p:txBody>
      </p:sp>
    </p:spTree>
    <p:extLst>
      <p:ext uri="{BB962C8B-B14F-4D97-AF65-F5344CB8AC3E}">
        <p14:creationId xmlns:p14="http://schemas.microsoft.com/office/powerpoint/2010/main" val="19018879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18446"/>
            <a:ext cx="8793162" cy="261610"/>
          </a:xfrm>
          <a:noFill/>
          <a:ln w="9525">
            <a:noFill/>
            <a:miter lim="800000"/>
            <a:headEnd/>
            <a:tailEnd/>
          </a:ln>
        </p:spPr>
        <p:txBody>
          <a:bodyPr vert="horz" wrap="square" lIns="360000" tIns="0" rIns="0" bIns="0" numCol="1" anchor="ctr" anchorCtr="0" compatLnSpc="1">
            <a:prstTxWarp prst="textNoShape">
              <a:avLst/>
            </a:prstTxWarp>
            <a:spAutoFit/>
          </a:bodyPr>
          <a:lstStyle/>
          <a:p>
            <a:pPr defTabSz="914400" eaLnBrk="1" hangingPunct="1"/>
            <a:r>
              <a:rPr lang="en-ZA" sz="2000" kern="1200" dirty="0">
                <a:effectLst>
                  <a:outerShdw blurRad="38100" dist="38100" dir="2700000" algn="tl">
                    <a:srgbClr val="000000">
                      <a:alpha val="43137"/>
                    </a:srgbClr>
                  </a:outerShdw>
                </a:effectLst>
              </a:rPr>
              <a:t>Technical Requirements</a:t>
            </a:r>
          </a:p>
        </p:txBody>
      </p:sp>
      <p:sp>
        <p:nvSpPr>
          <p:cNvPr id="3" name="Content Placeholder 2"/>
          <p:cNvSpPr>
            <a:spLocks noGrp="1"/>
          </p:cNvSpPr>
          <p:nvPr>
            <p:ph idx="1"/>
          </p:nvPr>
        </p:nvSpPr>
        <p:spPr>
          <a:xfrm>
            <a:off x="110359" y="760094"/>
            <a:ext cx="9033641" cy="738664"/>
          </a:xfrm>
        </p:spPr>
        <p:txBody>
          <a:bodyPr/>
          <a:lstStyle/>
          <a:p>
            <a:pPr marL="180975" indent="-3175">
              <a:lnSpc>
                <a:spcPct val="150000"/>
              </a:lnSpc>
              <a:buNone/>
            </a:pPr>
            <a:r>
              <a:rPr lang="en-GB" kern="1200" dirty="0" smtClean="0">
                <a:solidFill>
                  <a:schemeClr val="tx2">
                    <a:lumMod val="50000"/>
                  </a:schemeClr>
                </a:solidFill>
                <a:latin typeface="Arial" charset="0"/>
              </a:rPr>
              <a:t>Bidders </a:t>
            </a:r>
            <a:r>
              <a:rPr lang="en-GB" kern="1200" dirty="0">
                <a:solidFill>
                  <a:schemeClr val="tx2">
                    <a:lumMod val="50000"/>
                  </a:schemeClr>
                </a:solidFill>
                <a:latin typeface="Arial" charset="0"/>
              </a:rPr>
              <a:t>are required to </a:t>
            </a:r>
            <a:r>
              <a:rPr lang="en-ZA" kern="1200" dirty="0" smtClean="0">
                <a:solidFill>
                  <a:schemeClr val="tx2">
                    <a:lumMod val="50000"/>
                  </a:schemeClr>
                </a:solidFill>
                <a:latin typeface="Arial" charset="0"/>
              </a:rPr>
              <a:t>complete Annexure A3 to assist the evaluators to locate technical responses.</a:t>
            </a:r>
            <a:endParaRPr lang="en-ZA" sz="1400" dirty="0">
              <a:solidFill>
                <a:schemeClr val="tx2">
                  <a:lumMod val="50000"/>
                </a:schemeClr>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a:defRPr/>
            </a:pPr>
            <a:fld id="{7ABC2798-EB18-44DC-8EE5-F31FF9AF6718}" type="slidenum">
              <a:rPr lang="en-ZA" smtClean="0"/>
              <a:pPr>
                <a:defRPr/>
              </a:pPr>
              <a:t>11</a:t>
            </a:fld>
            <a:endParaRPr lang="en-ZA" dirty="0"/>
          </a:p>
        </p:txBody>
      </p:sp>
      <p:graphicFrame>
        <p:nvGraphicFramePr>
          <p:cNvPr id="5" name="Object 4"/>
          <p:cNvGraphicFramePr>
            <a:graphicFrameLocks noChangeAspect="1"/>
          </p:cNvGraphicFramePr>
          <p:nvPr>
            <p:extLst>
              <p:ext uri="{D42A27DB-BD31-4B8C-83A1-F6EECF244321}">
                <p14:modId xmlns:p14="http://schemas.microsoft.com/office/powerpoint/2010/main" val="2438524585"/>
              </p:ext>
            </p:extLst>
          </p:nvPr>
        </p:nvGraphicFramePr>
        <p:xfrm>
          <a:off x="157163" y="1808163"/>
          <a:ext cx="8882062" cy="3027362"/>
        </p:xfrm>
        <a:graphic>
          <a:graphicData uri="http://schemas.openxmlformats.org/presentationml/2006/ole">
            <mc:AlternateContent xmlns:mc="http://schemas.openxmlformats.org/markup-compatibility/2006">
              <mc:Choice xmlns:v="urn:schemas-microsoft-com:vml" Requires="v">
                <p:oleObj spid="_x0000_s70840" name="Document" r:id="rId4" imgW="8286391" imgH="2832445" progId="Word.Document.12">
                  <p:embed/>
                </p:oleObj>
              </mc:Choice>
              <mc:Fallback>
                <p:oleObj name="Document" r:id="rId4" imgW="8286391" imgH="2832445" progId="Word.Document.12">
                  <p:embed/>
                  <p:pic>
                    <p:nvPicPr>
                      <p:cNvPr id="0" name=""/>
                      <p:cNvPicPr/>
                      <p:nvPr/>
                    </p:nvPicPr>
                    <p:blipFill>
                      <a:blip r:embed="rId5"/>
                      <a:stretch>
                        <a:fillRect/>
                      </a:stretch>
                    </p:blipFill>
                    <p:spPr>
                      <a:xfrm>
                        <a:off x="157163" y="1808163"/>
                        <a:ext cx="8882062" cy="3027362"/>
                      </a:xfrm>
                      <a:prstGeom prst="rect">
                        <a:avLst/>
                      </a:prstGeom>
                      <a:solidFill>
                        <a:schemeClr val="accent1"/>
                      </a:solidFill>
                    </p:spPr>
                  </p:pic>
                </p:oleObj>
              </mc:Fallback>
            </mc:AlternateContent>
          </a:graphicData>
        </a:graphic>
      </p:graphicFrame>
      <p:sp>
        <p:nvSpPr>
          <p:cNvPr id="8"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11</a:t>
            </a:fld>
            <a:endParaRPr lang="en-ZA" dirty="0">
              <a:solidFill>
                <a:schemeClr val="tx1"/>
              </a:solidFill>
            </a:endParaRPr>
          </a:p>
        </p:txBody>
      </p:sp>
    </p:spTree>
    <p:extLst>
      <p:ext uri="{BB962C8B-B14F-4D97-AF65-F5344CB8AC3E}">
        <p14:creationId xmlns:p14="http://schemas.microsoft.com/office/powerpoint/2010/main" val="3636711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12</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a:solidFill>
                  <a:srgbClr val="BFBFBF"/>
                </a:solidFill>
              </a:rPr>
              <a:t>4</a:t>
            </a:r>
            <a:r>
              <a:rPr lang="en-ZA" sz="2000" b="1" dirty="0" smtClean="0">
                <a:solidFill>
                  <a:srgbClr val="BFBFBF"/>
                </a:solidFill>
              </a:rPr>
              <a:t>. </a:t>
            </a:r>
            <a:r>
              <a:rPr lang="en-ZA" sz="2000" b="1" dirty="0">
                <a:solidFill>
                  <a:srgbClr val="BFBFBF"/>
                </a:solidFill>
              </a:rPr>
              <a:t>Bid </a:t>
            </a:r>
            <a:r>
              <a:rPr lang="en-ZA" sz="2000" b="1" dirty="0" smtClean="0">
                <a:solidFill>
                  <a:srgbClr val="BFBFBF"/>
                </a:solidFill>
              </a:rPr>
              <a:t>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SLA</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7172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551903002"/>
              </p:ext>
            </p:extLst>
          </p:nvPr>
        </p:nvGraphicFramePr>
        <p:xfrm>
          <a:off x="219075" y="3162592"/>
          <a:ext cx="6345637" cy="1141846"/>
        </p:xfrm>
        <a:graphic>
          <a:graphicData uri="http://schemas.openxmlformats.org/drawingml/2006/table">
            <a:tbl>
              <a:tblPr firstRow="1" firstCol="1" bandRow="1">
                <a:tableStyleId>{5C22544A-7EE6-4342-B048-85BDC9FD1C3A}</a:tableStyleId>
              </a:tblPr>
              <a:tblGrid>
                <a:gridCol w="3799444"/>
                <a:gridCol w="2546193"/>
              </a:tblGrid>
              <a:tr h="178934">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928486">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a:effectLst/>
                        </a:rPr>
                        <a:t>8</a:t>
                      </a:r>
                      <a:r>
                        <a:rPr lang="en-ZA" sz="1100" dirty="0" smtClean="0">
                          <a:effectLst/>
                        </a:rPr>
                        <a:t>0</a:t>
                      </a:r>
                      <a:endParaRPr lang="en-ZA" sz="1000" dirty="0">
                        <a:effectLst/>
                        <a:latin typeface="Arial"/>
                        <a:ea typeface="Times New Roman"/>
                        <a:cs typeface="Times New Roman"/>
                      </a:endParaRPr>
                    </a:p>
                  </a:txBody>
                  <a:tcPr marL="68580" marR="68580" marT="0" marB="0" anchor="ct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64085824"/>
              </p:ext>
            </p:extLst>
          </p:nvPr>
        </p:nvGraphicFramePr>
        <p:xfrm>
          <a:off x="2281238" y="4772025"/>
          <a:ext cx="1504950" cy="419100"/>
        </p:xfrm>
        <a:graphic>
          <a:graphicData uri="http://schemas.openxmlformats.org/presentationml/2006/ole">
            <mc:AlternateContent xmlns:mc="http://schemas.openxmlformats.org/markup-compatibility/2006">
              <mc:Choice xmlns:v="urn:schemas-microsoft-com:vml" Requires="v">
                <p:oleObj spid="_x0000_s86246" name="Equation" r:id="rId4" imgW="1511280" imgH="431640" progId="Equation.3">
                  <p:embed/>
                </p:oleObj>
              </mc:Choice>
              <mc:Fallback>
                <p:oleObj name="Equation" r:id="rId4" imgW="1511280" imgH="431640" progId="Equation.3">
                  <p:embed/>
                  <p:pic>
                    <p:nvPicPr>
                      <p:cNvPr id="0" name=""/>
                      <p:cNvPicPr>
                        <a:picLocks noChangeAspect="1" noChangeArrowheads="1"/>
                      </p:cNvPicPr>
                      <p:nvPr/>
                    </p:nvPicPr>
                    <p:blipFill>
                      <a:blip r:embed="rId5"/>
                      <a:srcRect/>
                      <a:stretch>
                        <a:fillRect/>
                      </a:stretch>
                    </p:blipFill>
                    <p:spPr bwMode="auto">
                      <a:xfrm>
                        <a:off x="2281238" y="4772025"/>
                        <a:ext cx="15049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19075" y="5670888"/>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9" name="Rectangle 8"/>
          <p:cNvSpPr/>
          <p:nvPr/>
        </p:nvSpPr>
        <p:spPr>
          <a:xfrm>
            <a:off x="149542" y="839063"/>
            <a:ext cx="8594408" cy="698717"/>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p>
        </p:txBody>
      </p:sp>
      <p:sp>
        <p:nvSpPr>
          <p:cNvPr id="10" name="Rectangle 9"/>
          <p:cNvSpPr/>
          <p:nvPr/>
        </p:nvSpPr>
        <p:spPr>
          <a:xfrm>
            <a:off x="112871" y="2178953"/>
            <a:ext cx="8667750" cy="800219"/>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t>
            </a:r>
            <a:r>
              <a:rPr lang="en-ZA" sz="1400" dirty="0" smtClean="0">
                <a:solidFill>
                  <a:srgbClr val="003366"/>
                </a:solidFill>
                <a:ea typeface="Times New Roman" pitchFamily="18" charset="0"/>
                <a:cs typeface="Tahoma" pitchFamily="34" charset="0"/>
              </a:rPr>
              <a:t>must refer to Annexure B – Pricing Template</a:t>
            </a:r>
          </a:p>
          <a:p>
            <a:endParaRPr lang="en-ZA" dirty="0">
              <a:solidFill>
                <a:srgbClr val="000000"/>
              </a:solidFill>
            </a:endParaRPr>
          </a:p>
          <a:p>
            <a:endParaRPr lang="en-ZA" sz="1400" dirty="0">
              <a:solidFill>
                <a:srgbClr val="003366"/>
              </a:solidFill>
              <a:ea typeface="Times New Roman" pitchFamily="18" charset="0"/>
              <a:cs typeface="Tahoma"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725275505"/>
              </p:ext>
            </p:extLst>
          </p:nvPr>
        </p:nvGraphicFramePr>
        <p:xfrm>
          <a:off x="6501095" y="1332347"/>
          <a:ext cx="1223680" cy="1032480"/>
        </p:xfrm>
        <a:graphic>
          <a:graphicData uri="http://schemas.openxmlformats.org/presentationml/2006/ole">
            <mc:AlternateContent xmlns:mc="http://schemas.openxmlformats.org/markup-compatibility/2006">
              <mc:Choice xmlns:v="urn:schemas-microsoft-com:vml" Requires="v">
                <p:oleObj spid="_x0000_s86247" name="Worksheet" showAsIcon="1" r:id="rId6" imgW="914400" imgH="771480" progId="Excel.Sheet.12">
                  <p:embed/>
                </p:oleObj>
              </mc:Choice>
              <mc:Fallback>
                <p:oleObj name="Worksheet" showAsIcon="1" r:id="rId6" imgW="914400" imgH="771480" progId="Excel.Sheet.12">
                  <p:embed/>
                  <p:pic>
                    <p:nvPicPr>
                      <p:cNvPr id="0" name=""/>
                      <p:cNvPicPr/>
                      <p:nvPr/>
                    </p:nvPicPr>
                    <p:blipFill>
                      <a:blip r:embed="rId7"/>
                      <a:stretch>
                        <a:fillRect/>
                      </a:stretch>
                    </p:blipFill>
                    <p:spPr>
                      <a:xfrm>
                        <a:off x="6501095" y="1332347"/>
                        <a:ext cx="1223680" cy="1032480"/>
                      </a:xfrm>
                      <a:prstGeom prst="rect">
                        <a:avLst/>
                      </a:prstGeom>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9517" y="1255714"/>
            <a:ext cx="8799635" cy="2246769"/>
          </a:xfrm>
        </p:spPr>
        <p:txBody>
          <a:bodyPr/>
          <a:lstStyle/>
          <a:p>
            <a:pPr marL="0" indent="0">
              <a:lnSpc>
                <a:spcPct val="150000"/>
              </a:lnSpc>
              <a:buNone/>
            </a:pPr>
            <a:r>
              <a:rPr lang="en-ZA" sz="1400" kern="1200" dirty="0">
                <a:solidFill>
                  <a:srgbClr val="003366"/>
                </a:solidFill>
                <a:latin typeface="Arial" panose="020B0604020202020204" pitchFamily="34" charset="0"/>
                <a:ea typeface="Times New Roman" pitchFamily="18" charset="0"/>
                <a:cs typeface="Arial" panose="020B0604020202020204" pitchFamily="34" charset="0"/>
              </a:rPr>
              <a:t>The Preferential Procurement Regulations 2017 (PPR) allows SARS to exercise its discretion to issue Tenders with mandatory B-BBEE requirements:</a:t>
            </a:r>
          </a:p>
          <a:p>
            <a:pPr marL="0" indent="0">
              <a:buNone/>
            </a:pPr>
            <a:endParaRPr lang="en-ZA" sz="1400" dirty="0" smtClean="0">
              <a:latin typeface="Arial" panose="020B0604020202020204" pitchFamily="34" charset="0"/>
              <a:cs typeface="Arial" panose="020B0604020202020204" pitchFamily="34" charset="0"/>
            </a:endParaRPr>
          </a:p>
          <a:p>
            <a:pPr marL="0" indent="0">
              <a:buNone/>
            </a:pPr>
            <a:endParaRPr lang="en-ZA" sz="1400" dirty="0">
              <a:latin typeface="Arial" panose="020B0604020202020204" pitchFamily="34" charset="0"/>
              <a:cs typeface="Arial" panose="020B0604020202020204" pitchFamily="34" charset="0"/>
            </a:endParaRPr>
          </a:p>
          <a:p>
            <a:pPr marL="179388" lvl="2" indent="-179388">
              <a:buFont typeface="Arial" panose="020B0604020202020204" pitchFamily="34" charset="0"/>
              <a:buChar char="•"/>
            </a:pPr>
            <a:r>
              <a:rPr lang="en-ZA" sz="1400" b="1" dirty="0" smtClean="0">
                <a:solidFill>
                  <a:schemeClr val="tx2"/>
                </a:solidFill>
                <a:latin typeface="Arial" panose="020B0604020202020204" pitchFamily="34" charset="0"/>
                <a:cs typeface="Arial" panose="020B0604020202020204" pitchFamily="34" charset="0"/>
              </a:rPr>
              <a:t> The Mandatory B-BBEE Level for this Tender is Level </a:t>
            </a:r>
            <a:r>
              <a:rPr lang="en-ZA" sz="1400" b="1" dirty="0" smtClean="0">
                <a:solidFill>
                  <a:schemeClr val="tx2"/>
                </a:solidFill>
                <a:latin typeface="Arial" panose="020B0604020202020204" pitchFamily="34" charset="0"/>
                <a:cs typeface="Arial" panose="020B0604020202020204" pitchFamily="34" charset="0"/>
              </a:rPr>
              <a:t> </a:t>
            </a:r>
            <a:r>
              <a:rPr lang="en-ZA" sz="1400" b="1" dirty="0" smtClean="0">
                <a:solidFill>
                  <a:schemeClr val="tx2"/>
                </a:solidFill>
                <a:latin typeface="Arial" panose="020B0604020202020204" pitchFamily="34" charset="0"/>
                <a:cs typeface="Arial" panose="020B0604020202020204" pitchFamily="34" charset="0"/>
              </a:rPr>
              <a:t>3</a:t>
            </a:r>
            <a:r>
              <a:rPr lang="en-ZA" sz="1400" b="1" dirty="0">
                <a:solidFill>
                  <a:schemeClr val="tx2"/>
                </a:solidFill>
                <a:latin typeface="Arial" panose="020B0604020202020204" pitchFamily="34" charset="0"/>
                <a:cs typeface="Arial" panose="020B0604020202020204" pitchFamily="34" charset="0"/>
              </a:rPr>
              <a:t>, 2 or 1</a:t>
            </a:r>
          </a:p>
          <a:p>
            <a:pPr marL="0" indent="0">
              <a:buNone/>
            </a:pPr>
            <a:endParaRPr lang="en-ZA" sz="2800" dirty="0" smtClean="0"/>
          </a:p>
          <a:p>
            <a:endParaRPr lang="en-ZA" dirty="0"/>
          </a:p>
          <a:p>
            <a:endParaRPr lang="en-ZA" dirty="0"/>
          </a:p>
        </p:txBody>
      </p:sp>
      <p:sp>
        <p:nvSpPr>
          <p:cNvPr id="3" name="Title 2"/>
          <p:cNvSpPr>
            <a:spLocks noGrp="1"/>
          </p:cNvSpPr>
          <p:nvPr>
            <p:ph type="title"/>
          </p:nvPr>
        </p:nvSpPr>
        <p:spPr>
          <a:xfrm>
            <a:off x="179512" y="219416"/>
            <a:ext cx="8853854" cy="307777"/>
          </a:xfrm>
        </p:spPr>
        <p:txBody>
          <a:bodyPr/>
          <a:lstStyle/>
          <a:p>
            <a:r>
              <a:rPr lang="en-ZA" sz="2000" dirty="0" smtClean="0">
                <a:latin typeface="Arial" panose="020B0604020202020204" pitchFamily="34" charset="0"/>
                <a:cs typeface="Arial" panose="020B0604020202020204" pitchFamily="34" charset="0"/>
              </a:rPr>
              <a:t>B-BBEE Mandatory Requirement</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1181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9886" y="205211"/>
            <a:ext cx="8853854" cy="307777"/>
          </a:xfrm>
        </p:spPr>
        <p:txBody>
          <a:bodyPr/>
          <a:lstStyle/>
          <a:p>
            <a:r>
              <a:rPr lang="en-ZA" sz="2000" dirty="0" smtClean="0">
                <a:latin typeface="Arial" panose="020B0604020202020204" pitchFamily="34" charset="0"/>
                <a:cs typeface="Arial" panose="020B0604020202020204" pitchFamily="34" charset="0"/>
              </a:rPr>
              <a:t>B-BBEE = 20 points</a:t>
            </a:r>
            <a:endParaRPr lang="en-GB" sz="2000" dirty="0" smtClean="0">
              <a:latin typeface="Arial" panose="020B0604020202020204" pitchFamily="34" charset="0"/>
              <a:cs typeface="Arial" panose="020B0604020202020204" pitchFamily="34" charset="0"/>
            </a:endParaRPr>
          </a:p>
        </p:txBody>
      </p:sp>
      <p:sp>
        <p:nvSpPr>
          <p:cNvPr id="19459" name="TextBox 8"/>
          <p:cNvSpPr txBox="1">
            <a:spLocks noChangeArrowheads="1"/>
          </p:cNvSpPr>
          <p:nvPr/>
        </p:nvSpPr>
        <p:spPr bwMode="auto">
          <a:xfrm>
            <a:off x="102658" y="832796"/>
            <a:ext cx="8931082" cy="4339650"/>
          </a:xfrm>
          <a:prstGeom prst="rect">
            <a:avLst/>
          </a:prstGeom>
          <a:noFill/>
          <a:ln w="9525">
            <a:noFill/>
            <a:miter lim="800000"/>
            <a:headEnd/>
            <a:tailEnd/>
          </a:ln>
        </p:spPr>
        <p:txBody>
          <a:bodyPr wrap="square">
            <a:spAutoFit/>
          </a:bodyPr>
          <a:lstStyle/>
          <a:p>
            <a:pPr algn="just" defTabSz="912753">
              <a:lnSpc>
                <a:spcPct val="150000"/>
              </a:lnSpc>
              <a:buFont typeface="Wingdings" pitchFamily="2" charset="2"/>
              <a:buNone/>
            </a:pPr>
            <a:r>
              <a:rPr lang="en-ZA" sz="1600" b="1" dirty="0">
                <a:solidFill>
                  <a:srgbClr val="004F87">
                    <a:lumMod val="75000"/>
                  </a:srgbClr>
                </a:solidFill>
                <a:latin typeface="Arial"/>
              </a:rPr>
              <a:t>B-BBEE points may be allocated to Bidders on submission of documentation or evidence as follows</a:t>
            </a:r>
            <a:r>
              <a:rPr lang="en-ZA" sz="1600" b="1" dirty="0" smtClean="0">
                <a:solidFill>
                  <a:srgbClr val="004F87">
                    <a:lumMod val="75000"/>
                  </a:srgbClr>
                </a:solidFill>
                <a:latin typeface="Arial"/>
              </a:rPr>
              <a:t>:</a:t>
            </a:r>
          </a:p>
          <a:p>
            <a:pPr defTabSz="912753">
              <a:lnSpc>
                <a:spcPct val="150000"/>
              </a:lnSpc>
              <a:buFont typeface="Wingdings" pitchFamily="2" charset="2"/>
              <a:buNone/>
            </a:pPr>
            <a:endParaRPr lang="en-ZA" altLang="zh-TW" sz="2000" b="1" dirty="0" smtClean="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ZA" altLang="zh-TW" sz="2000" b="1" dirty="0" smtClean="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US" sz="2000" dirty="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endParaRPr lang="en-US" sz="2000" dirty="0" smtClean="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endParaRPr lang="en-US" sz="2000" dirty="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r>
              <a:rPr lang="en-US" sz="1600" dirty="0" smtClean="0">
                <a:solidFill>
                  <a:srgbClr val="003366"/>
                </a:solidFill>
                <a:latin typeface="Arial"/>
                <a:ea typeface="Times New Roman" pitchFamily="18" charset="0"/>
                <a:cs typeface="Tahoma" pitchFamily="34" charset="0"/>
              </a:rPr>
              <a:t>Bidders </a:t>
            </a:r>
            <a:r>
              <a:rPr lang="en-US" sz="1600" b="1" dirty="0">
                <a:solidFill>
                  <a:srgbClr val="003366"/>
                </a:solidFill>
                <a:latin typeface="Arial"/>
                <a:ea typeface="Times New Roman" pitchFamily="18" charset="0"/>
                <a:cs typeface="Tahoma" pitchFamily="34" charset="0"/>
              </a:rPr>
              <a:t>MUST</a:t>
            </a:r>
            <a:r>
              <a:rPr lang="en-US" sz="1600" dirty="0">
                <a:solidFill>
                  <a:srgbClr val="003366"/>
                </a:solidFill>
                <a:latin typeface="Arial"/>
                <a:ea typeface="Times New Roman" pitchFamily="18" charset="0"/>
                <a:cs typeface="Tahoma" pitchFamily="34" charset="0"/>
              </a:rPr>
              <a:t> complete and sign the SBD 6.1 form to claim the Bidder’s B-BBEE preference </a:t>
            </a:r>
            <a:r>
              <a:rPr lang="en-US" sz="1600" dirty="0" smtClean="0">
                <a:solidFill>
                  <a:srgbClr val="003366"/>
                </a:solidFill>
                <a:latin typeface="Arial"/>
                <a:ea typeface="Times New Roman" pitchFamily="18" charset="0"/>
                <a:cs typeface="Tahoma" pitchFamily="34" charset="0"/>
              </a:rPr>
              <a:t>point</a:t>
            </a:r>
            <a:r>
              <a:rPr lang="en-US" sz="1600" dirty="0">
                <a:solidFill>
                  <a:srgbClr val="003366"/>
                </a:solidFill>
                <a:latin typeface="Arial"/>
                <a:ea typeface="Times New Roman" pitchFamily="18" charset="0"/>
                <a:cs typeface="Tahoma" pitchFamily="34" charset="0"/>
              </a:rPr>
              <a:t>s.</a:t>
            </a:r>
            <a:endParaRPr lang="en-ZA" altLang="zh-TW" sz="1600" dirty="0">
              <a:solidFill>
                <a:srgbClr val="003366"/>
              </a:solidFill>
              <a:latin typeface="Arial"/>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418028882"/>
              </p:ext>
            </p:extLst>
          </p:nvPr>
        </p:nvGraphicFramePr>
        <p:xfrm>
          <a:off x="176797" y="2195477"/>
          <a:ext cx="8782803" cy="1465263"/>
        </p:xfrm>
        <a:graphic>
          <a:graphicData uri="http://schemas.openxmlformats.org/drawingml/2006/table">
            <a:tbl>
              <a:tblPr firstRow="1" firstCol="1" bandRow="1">
                <a:tableStyleId>{5C22544A-7EE6-4342-B048-85BDC9FD1C3A}</a:tableStyleId>
              </a:tblPr>
              <a:tblGrid>
                <a:gridCol w="4385700"/>
                <a:gridCol w="4397103"/>
              </a:tblGrid>
              <a:tr h="459500">
                <a:tc>
                  <a:txBody>
                    <a:bodyPr/>
                    <a:lstStyle/>
                    <a:p>
                      <a:pPr algn="l">
                        <a:lnSpc>
                          <a:spcPct val="115000"/>
                        </a:lnSpc>
                        <a:spcBef>
                          <a:spcPts val="1200"/>
                        </a:spcBef>
                        <a:spcAft>
                          <a:spcPts val="0"/>
                        </a:spcAft>
                        <a:tabLst>
                          <a:tab pos="630555" algn="l"/>
                        </a:tabLst>
                      </a:pPr>
                      <a:r>
                        <a:rPr lang="en-ZA" sz="1400" kern="1600" dirty="0" smtClean="0">
                          <a:solidFill>
                            <a:schemeClr val="tx2"/>
                          </a:solidFill>
                          <a:effectLst/>
                        </a:rPr>
                        <a:t>ADJUDICATION CRITERIA</a:t>
                      </a:r>
                      <a:endParaRPr lang="en-ZA" sz="14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400" kern="1600" dirty="0" smtClean="0">
                          <a:solidFill>
                            <a:schemeClr val="tx2"/>
                          </a:solidFill>
                          <a:effectLst/>
                        </a:rPr>
                        <a:t>POINTS</a:t>
                      </a:r>
                      <a:endParaRPr lang="en-ZA" sz="14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400" b="0" kern="1600" dirty="0" smtClean="0">
                          <a:solidFill>
                            <a:schemeClr val="tx2"/>
                          </a:solidFill>
                          <a:effectLst/>
                        </a:rPr>
                        <a:t>A </a:t>
                      </a:r>
                      <a:r>
                        <a:rPr lang="en-ZA" sz="1400" b="0" kern="1600" dirty="0">
                          <a:solidFill>
                            <a:schemeClr val="tx2"/>
                          </a:solidFill>
                          <a:effectLst/>
                        </a:rPr>
                        <a:t>duly completed Preference Point Claim Form: SBD 6.1 and a </a:t>
                      </a:r>
                      <a:r>
                        <a:rPr lang="en-ZA" sz="1400" b="0" kern="1600" dirty="0" smtClean="0">
                          <a:solidFill>
                            <a:schemeClr val="tx2"/>
                          </a:solidFill>
                          <a:effectLst/>
                        </a:rPr>
                        <a:t>B-BBEE Certificate</a:t>
                      </a:r>
                      <a:r>
                        <a:rPr lang="en-ZA" sz="1400" b="0" kern="1600" dirty="0">
                          <a:solidFill>
                            <a:schemeClr val="tx2"/>
                          </a:solidFill>
                          <a:effectLst/>
                        </a:rPr>
                        <a:t>.</a:t>
                      </a:r>
                      <a:endParaRPr lang="en-ZA" sz="14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1400" kern="1600" dirty="0">
                          <a:solidFill>
                            <a:schemeClr val="tx2"/>
                          </a:solidFill>
                          <a:effectLst/>
                        </a:rPr>
                        <a:t> </a:t>
                      </a:r>
                      <a:r>
                        <a:rPr lang="en-ZA" sz="1400" b="1" kern="1600" dirty="0" smtClean="0">
                          <a:solidFill>
                            <a:schemeClr val="tx2"/>
                          </a:solidFill>
                          <a:effectLst/>
                        </a:rPr>
                        <a:t>20</a:t>
                      </a:r>
                      <a:endParaRPr lang="en-ZA" sz="1400" b="1" kern="1600" dirty="0">
                        <a:solidFill>
                          <a:schemeClr val="tx2"/>
                        </a:solidFill>
                        <a:effectLst/>
                        <a:latin typeface="Times New Roman"/>
                        <a:cs typeface="Times New Roman"/>
                      </a:endParaRPr>
                    </a:p>
                  </a:txBody>
                  <a:tcPr marL="63305" marR="63305" marT="0" marB="0"/>
                </a:tc>
              </a:tr>
            </a:tbl>
          </a:graphicData>
        </a:graphic>
      </p:graphicFrame>
    </p:spTree>
    <p:extLst>
      <p:ext uri="{BB962C8B-B14F-4D97-AF65-F5344CB8AC3E}">
        <p14:creationId xmlns:p14="http://schemas.microsoft.com/office/powerpoint/2010/main" val="230257360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242280"/>
            <a:ext cx="8853854" cy="307777"/>
          </a:xfrm>
        </p:spPr>
        <p:txBody>
          <a:bodyPr/>
          <a:lstStyle/>
          <a:p>
            <a:r>
              <a:rPr lang="en-ZA" sz="2000" dirty="0" smtClean="0"/>
              <a:t>B-BBEE  Certificate</a:t>
            </a:r>
            <a:endParaRPr lang="en-GB" sz="2000" dirty="0" smtClean="0"/>
          </a:p>
        </p:txBody>
      </p:sp>
      <p:sp>
        <p:nvSpPr>
          <p:cNvPr id="20483" name="TextBox 8"/>
          <p:cNvSpPr txBox="1">
            <a:spLocks noChangeArrowheads="1"/>
          </p:cNvSpPr>
          <p:nvPr/>
        </p:nvSpPr>
        <p:spPr bwMode="auto">
          <a:xfrm>
            <a:off x="107504" y="816908"/>
            <a:ext cx="8890296" cy="5155257"/>
          </a:xfrm>
          <a:prstGeom prst="rect">
            <a:avLst/>
          </a:prstGeom>
          <a:noFill/>
          <a:ln w="9525">
            <a:noFill/>
            <a:miter lim="800000"/>
            <a:headEnd/>
            <a:tailEnd/>
          </a:ln>
        </p:spPr>
        <p:txBody>
          <a:bodyPr wrap="square">
            <a:spAutoFit/>
          </a:bodyPr>
          <a:lstStyle/>
          <a:p>
            <a:pPr algn="just" defTabSz="912753"/>
            <a:r>
              <a:rPr lang="x-none" sz="1400" b="1">
                <a:solidFill>
                  <a:srgbClr val="003366"/>
                </a:solidFill>
                <a:latin typeface="Arial"/>
                <a:ea typeface="Times New Roman" pitchFamily="18" charset="0"/>
                <a:cs typeface="Tahoma" pitchFamily="34" charset="0"/>
              </a:rPr>
              <a:t>The t</a:t>
            </a:r>
            <a:r>
              <a:rPr lang="en-ZA" sz="1400" b="1" dirty="0">
                <a:solidFill>
                  <a:srgbClr val="003366"/>
                </a:solidFill>
                <a:latin typeface="Arial"/>
                <a:ea typeface="Times New Roman" pitchFamily="18" charset="0"/>
                <a:cs typeface="Tahoma" pitchFamily="34" charset="0"/>
              </a:rPr>
              <a:t>able</a:t>
            </a:r>
            <a:r>
              <a:rPr lang="x-none" sz="1400" b="1">
                <a:solidFill>
                  <a:srgbClr val="003366"/>
                </a:solidFill>
                <a:latin typeface="Aria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a:t>
            </a:r>
            <a:r>
              <a:rPr lang="en-ZA" sz="1400" b="1" dirty="0" smtClean="0">
                <a:solidFill>
                  <a:srgbClr val="003366"/>
                </a:solidFill>
                <a:latin typeface="Arial"/>
                <a:ea typeface="Times New Roman" pitchFamily="18" charset="0"/>
                <a:cs typeface="Tahoma" pitchFamily="34" charset="0"/>
              </a:rPr>
              <a:t>being disqualified.</a:t>
            </a: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1100" dirty="0">
              <a:solidFill>
                <a:srgbClr val="003366"/>
              </a:solidFill>
              <a:latin typeface="Arial"/>
              <a:ea typeface="Times New Roman" pitchFamily="18" charset="0"/>
              <a:cs typeface="Tahoma" pitchFamily="34" charset="0"/>
            </a:endParaRPr>
          </a:p>
          <a:p>
            <a:pPr algn="just" defTabSz="912753"/>
            <a:endParaRPr lang="en-ZA" sz="1400" dirty="0" smtClean="0">
              <a:solidFill>
                <a:srgbClr val="003366"/>
              </a:solidFill>
              <a:latin typeface="Arial"/>
              <a:ea typeface="Times New Roman" pitchFamily="18" charset="0"/>
              <a:cs typeface="Tahoma" pitchFamily="34" charset="0"/>
            </a:endParaRPr>
          </a:p>
          <a:p>
            <a:pPr algn="just" defTabSz="912753"/>
            <a:endParaRPr lang="en-ZA" sz="1400" dirty="0">
              <a:solidFill>
                <a:srgbClr val="003366"/>
              </a:solidFill>
              <a:latin typeface="Arial"/>
              <a:ea typeface="Times New Roman" pitchFamily="18" charset="0"/>
              <a:cs typeface="Tahoma" pitchFamily="34" charset="0"/>
            </a:endParaRPr>
          </a:p>
          <a:p>
            <a:pPr algn="just" defTabSz="912753"/>
            <a:endParaRPr lang="en-ZA" sz="1400" dirty="0" smtClean="0">
              <a:solidFill>
                <a:srgbClr val="003366"/>
              </a:solidFill>
              <a:latin typeface="Arial"/>
              <a:ea typeface="Times New Roman" pitchFamily="18" charset="0"/>
              <a:cs typeface="Tahoma" pitchFamily="34" charset="0"/>
            </a:endParaRPr>
          </a:p>
          <a:p>
            <a:pPr algn="just" defTabSz="912753"/>
            <a:endParaRPr lang="en-ZA" sz="1400" b="1"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32484170"/>
              </p:ext>
            </p:extLst>
          </p:nvPr>
        </p:nvGraphicFramePr>
        <p:xfrm>
          <a:off x="155955" y="2276872"/>
          <a:ext cx="8793393" cy="3237224"/>
        </p:xfrm>
        <a:graphic>
          <a:graphicData uri="http://schemas.openxmlformats.org/drawingml/2006/table">
            <a:tbl>
              <a:tblPr firstRow="1" firstCol="1" bandRow="1" bandCol="1">
                <a:tableStyleId>{5C22544A-7EE6-4342-B048-85BDC9FD1C3A}</a:tableStyleId>
              </a:tblPr>
              <a:tblGrid>
                <a:gridCol w="2111789"/>
                <a:gridCol w="2793172"/>
                <a:gridCol w="3888432"/>
              </a:tblGrid>
              <a:tr h="541526">
                <a:tc>
                  <a:txBody>
                    <a:bodyPr/>
                    <a:lstStyle/>
                    <a:p>
                      <a:pPr marL="0" indent="0"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34099">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Exempted Micro </a:t>
                      </a:r>
                      <a:r>
                        <a:rPr lang="en-ZA" sz="1200" kern="1200" dirty="0">
                          <a:solidFill>
                            <a:schemeClr val="folHlink"/>
                          </a:solidFill>
                          <a:latin typeface="Arial" charset="0"/>
                          <a:ea typeface="Times New Roman" pitchFamily="18" charset="0"/>
                          <a:cs typeface="Tahoma" pitchFamily="34" charset="0"/>
                        </a:rPr>
                        <a:t>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DTI Affidavit or Certificate from CIPC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1295575">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a:t>
                      </a:r>
                    </a:p>
                    <a:p>
                      <a:pPr algn="just">
                        <a:lnSpc>
                          <a:spcPct val="115000"/>
                        </a:lnSpc>
                        <a:spcAft>
                          <a:spcPts val="0"/>
                        </a:spcAft>
                      </a:pPr>
                      <a:endParaRPr lang="en-ZA" sz="1200" kern="1200" dirty="0" smtClean="0">
                        <a:solidFill>
                          <a:srgbClr val="FF0000"/>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DTI Affidavit</a:t>
                      </a:r>
                      <a:r>
                        <a:rPr lang="en-ZA" sz="1200" kern="1200" baseline="0" dirty="0" smtClean="0">
                          <a:solidFill>
                            <a:schemeClr val="folHlink"/>
                          </a:solidFill>
                          <a:latin typeface="Arial" charset="0"/>
                          <a:ea typeface="Times New Roman" pitchFamily="18" charset="0"/>
                          <a:cs typeface="Tahoma" pitchFamily="34" charset="0"/>
                        </a:rPr>
                        <a:t> – Only 51% BO and above</a:t>
                      </a: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666024">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t>
                      </a:r>
                      <a:r>
                        <a:rPr lang="en-ZA" sz="1200" kern="1200" dirty="0" smtClean="0">
                          <a:solidFill>
                            <a:schemeClr val="folHlink"/>
                          </a:solidFill>
                          <a:latin typeface="Arial" charset="0"/>
                          <a:ea typeface="Times New Roman" pitchFamily="18" charset="0"/>
                          <a:cs typeface="Tahoma" pitchFamily="34" charset="0"/>
                        </a:rPr>
                        <a:t>agency.</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Tree>
    <p:extLst>
      <p:ext uri="{BB962C8B-B14F-4D97-AF65-F5344CB8AC3E}">
        <p14:creationId xmlns:p14="http://schemas.microsoft.com/office/powerpoint/2010/main" val="17926158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56423"/>
            <a:ext cx="9036496" cy="307777"/>
          </a:xfrm>
        </p:spPr>
        <p:txBody>
          <a:bodyPr/>
          <a:lstStyle/>
          <a:p>
            <a:r>
              <a:rPr lang="en-ZA" sz="2000" dirty="0" smtClean="0">
                <a:latin typeface="Arial" panose="020B0604020202020204" pitchFamily="34" charset="0"/>
                <a:cs typeface="Arial" panose="020B0604020202020204" pitchFamily="34" charset="0"/>
              </a:rPr>
              <a:t>USE AND ACCEPTANCE OF AFFIDAVITS</a:t>
            </a:r>
            <a:endParaRPr lang="en-ZA" sz="1800" dirty="0"/>
          </a:p>
        </p:txBody>
      </p:sp>
      <p:sp>
        <p:nvSpPr>
          <p:cNvPr id="4" name="Rectangle 3"/>
          <p:cNvSpPr/>
          <p:nvPr/>
        </p:nvSpPr>
        <p:spPr>
          <a:xfrm>
            <a:off x="73572" y="1052736"/>
            <a:ext cx="8970278" cy="2723823"/>
          </a:xfrm>
          <a:prstGeom prst="rect">
            <a:avLst/>
          </a:prstGeom>
        </p:spPr>
        <p:txBody>
          <a:bodyPr wrap="square">
            <a:spAutoFit/>
          </a:bodyPr>
          <a:lstStyle/>
          <a:p>
            <a:pPr marL="0" lvl="1" defTabSz="912753" fontAlgn="auto">
              <a:lnSpc>
                <a:spcPct val="150000"/>
              </a:lnSpc>
              <a:spcBef>
                <a:spcPts val="0"/>
              </a:spcBef>
              <a:spcAft>
                <a:spcPts val="0"/>
              </a:spcAft>
            </a:pPr>
            <a:r>
              <a:rPr lang="en-ZA" sz="1400" dirty="0">
                <a:solidFill>
                  <a:srgbClr val="004F87"/>
                </a:solidFill>
                <a:latin typeface="Arial"/>
              </a:rPr>
              <a:t>Section 1.6 SBD 6.1 states..</a:t>
            </a:r>
            <a:r>
              <a:rPr lang="en-GB" sz="1400" dirty="0">
                <a:solidFill>
                  <a:srgbClr val="000000"/>
                </a:solidFill>
                <a:latin typeface="Arial"/>
              </a:rPr>
              <a:t> </a:t>
            </a:r>
            <a:r>
              <a:rPr lang="en-GB" sz="1400" dirty="0">
                <a:solidFill>
                  <a:srgbClr val="004F87"/>
                </a:solidFill>
                <a:latin typeface="Arial"/>
              </a:rPr>
              <a:t>The purchaser reserves the right to require of a bidder, either before a bid is adjudicated or at any time subsequently, to substantiate any claim in regard to preferences, in any manner required by the purchaser.</a:t>
            </a:r>
            <a:endParaRPr lang="en-ZA" sz="1400" dirty="0">
              <a:solidFill>
                <a:srgbClr val="004F87"/>
              </a:solidFill>
              <a:latin typeface="Arial"/>
            </a:endParaRPr>
          </a:p>
          <a:p>
            <a:pPr defTabSz="912753" fontAlgn="auto">
              <a:spcBef>
                <a:spcPts val="0"/>
              </a:spcBef>
              <a:spcAft>
                <a:spcPts val="0"/>
              </a:spcAft>
            </a:pPr>
            <a:endParaRPr lang="en-ZA" sz="2400" dirty="0" smtClean="0">
              <a:solidFill>
                <a:srgbClr val="004F87"/>
              </a:solidFill>
              <a:latin typeface="Arial"/>
            </a:endParaRPr>
          </a:p>
          <a:p>
            <a:pPr defTabSz="912753" fontAlgn="auto">
              <a:spcBef>
                <a:spcPts val="0"/>
              </a:spcBef>
              <a:spcAft>
                <a:spcPts val="0"/>
              </a:spcAft>
            </a:pPr>
            <a:endParaRPr lang="en-ZA" sz="2400" dirty="0">
              <a:solidFill>
                <a:srgbClr val="004F87"/>
              </a:solidFill>
              <a:latin typeface="Arial"/>
            </a:endParaRPr>
          </a:p>
          <a:p>
            <a:pPr defTabSz="912753" fontAlgn="auto">
              <a:lnSpc>
                <a:spcPct val="150000"/>
              </a:lnSpc>
              <a:spcBef>
                <a:spcPts val="0"/>
              </a:spcBef>
              <a:spcAft>
                <a:spcPts val="0"/>
              </a:spcAft>
            </a:pPr>
            <a:r>
              <a:rPr lang="en-ZA" sz="1400" b="1" dirty="0">
                <a:solidFill>
                  <a:srgbClr val="004F87"/>
                </a:solidFill>
                <a:latin typeface="Arial"/>
              </a:rPr>
              <a:t>SARS reserves the right to request that bidders submit their Black ownership and turnover information in support of their Affidavits.</a:t>
            </a:r>
          </a:p>
          <a:p>
            <a:pPr defTabSz="912753" fontAlgn="auto">
              <a:spcBef>
                <a:spcPts val="0"/>
              </a:spcBef>
              <a:spcAft>
                <a:spcPts val="0"/>
              </a:spcAft>
            </a:pPr>
            <a:endParaRPr lang="en-ZA" dirty="0">
              <a:solidFill>
                <a:srgbClr val="004F87"/>
              </a:solidFill>
              <a:latin typeface="Arial"/>
            </a:endParaRPr>
          </a:p>
        </p:txBody>
      </p:sp>
    </p:spTree>
    <p:extLst>
      <p:ext uri="{BB962C8B-B14F-4D97-AF65-F5344CB8AC3E}">
        <p14:creationId xmlns:p14="http://schemas.microsoft.com/office/powerpoint/2010/main" val="700492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flipH="1">
            <a:off x="10188624" y="-248454"/>
            <a:ext cx="481136" cy="496907"/>
          </a:xfrm>
        </p:spPr>
        <p:txBody>
          <a:bodyPr/>
          <a:lstStyle/>
          <a:p>
            <a:pPr>
              <a:defRPr/>
            </a:pPr>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3280700687"/>
              </p:ext>
            </p:extLst>
          </p:nvPr>
        </p:nvGraphicFramePr>
        <p:xfrm>
          <a:off x="104775" y="809625"/>
          <a:ext cx="9155113" cy="5632450"/>
        </p:xfrm>
        <a:graphic>
          <a:graphicData uri="http://schemas.openxmlformats.org/presentationml/2006/ole">
            <mc:AlternateContent xmlns:mc="http://schemas.openxmlformats.org/markup-compatibility/2006">
              <mc:Choice xmlns:v="urn:schemas-microsoft-com:vml" Requires="v">
                <p:oleObj spid="_x0000_s96273" name="Document" r:id="rId3" imgW="6523764" imgH="4022836" progId="Word.Document.12">
                  <p:embed/>
                </p:oleObj>
              </mc:Choice>
              <mc:Fallback>
                <p:oleObj name="Document" r:id="rId3" imgW="6523764" imgH="4022836" progId="Word.Document.12">
                  <p:embed/>
                  <p:pic>
                    <p:nvPicPr>
                      <p:cNvPr id="0" name=""/>
                      <p:cNvPicPr>
                        <a:picLocks noChangeAspect="1" noChangeArrowheads="1"/>
                      </p:cNvPicPr>
                      <p:nvPr/>
                    </p:nvPicPr>
                    <p:blipFill>
                      <a:blip r:embed="rId4"/>
                      <a:srcRect/>
                      <a:stretch>
                        <a:fillRect/>
                      </a:stretch>
                    </p:blipFill>
                    <p:spPr bwMode="auto">
                      <a:xfrm>
                        <a:off x="104775" y="809625"/>
                        <a:ext cx="9155113" cy="5632450"/>
                      </a:xfrm>
                      <a:prstGeom prst="rect">
                        <a:avLst/>
                      </a:prstGeom>
                      <a:noFill/>
                      <a:ln>
                        <a:noFill/>
                      </a:ln>
                      <a:effectLst/>
                      <a:extLst/>
                    </p:spPr>
                  </p:pic>
                </p:oleObj>
              </mc:Fallback>
            </mc:AlternateContent>
          </a:graphicData>
        </a:graphic>
      </p:graphicFrame>
      <p:sp>
        <p:nvSpPr>
          <p:cNvPr id="5" name="Title 1"/>
          <p:cNvSpPr txBox="1">
            <a:spLocks/>
          </p:cNvSpPr>
          <p:nvPr/>
        </p:nvSpPr>
        <p:spPr>
          <a:xfrm>
            <a:off x="0" y="116632"/>
            <a:ext cx="9144000" cy="431056"/>
          </a:xfrm>
          <a:prstGeom prst="rect">
            <a:avLst/>
          </a:prstGeom>
        </p:spPr>
        <p:txBody>
          <a:bodyPr lIns="360000"/>
          <a:lstStyle/>
          <a:p>
            <a:pPr defTabSz="912753">
              <a:lnSpc>
                <a:spcPct val="85000"/>
              </a:lnSpc>
              <a:defRPr/>
            </a:pPr>
            <a:r>
              <a:rPr lang="en-ZA" sz="2800" b="1" dirty="0" smtClean="0">
                <a:solidFill>
                  <a:srgbClr val="FFFFFF"/>
                </a:solidFill>
                <a:effectLst>
                  <a:outerShdw blurRad="38100" dist="38100" dir="2700000" algn="tl">
                    <a:srgbClr val="000000">
                      <a:alpha val="43137"/>
                    </a:srgbClr>
                  </a:outerShdw>
                </a:effectLst>
                <a:latin typeface="Arial"/>
              </a:rPr>
              <a:t>B-BBEE KEY SECTIONS TO COMPLETE IN SBD</a:t>
            </a:r>
            <a:endParaRPr lang="en-ZA" sz="28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379413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512" y="836712"/>
            <a:ext cx="8799635" cy="3247043"/>
          </a:xfrm>
        </p:spPr>
        <p:txBody>
          <a:bodyPr/>
          <a:lstStyle/>
          <a:p>
            <a:pPr marL="0" lvl="1" indent="0" algn="just">
              <a:buClrTx/>
              <a:buNone/>
            </a:pPr>
            <a:r>
              <a:rPr lang="x-none" b="1" kern="1200" smtClean="0">
                <a:solidFill>
                  <a:schemeClr val="folHlink"/>
                </a:solidFill>
                <a:latin typeface="Arial" charset="0"/>
                <a:ea typeface="Times New Roman" pitchFamily="18" charset="0"/>
                <a:cs typeface="Tahoma" pitchFamily="34" charset="0"/>
              </a:rPr>
              <a:t>JOINT VENTURES </a:t>
            </a:r>
            <a:endParaRPr lang="en-ZA"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lnSpc>
                <a:spcPct val="150000"/>
              </a:lnSpc>
              <a:buClrTx/>
              <a:buNone/>
            </a:pPr>
            <a:r>
              <a:rPr lang="x-none" sz="1400" kern="1200" smtClean="0">
                <a:solidFill>
                  <a:schemeClr val="folHlink"/>
                </a:solidFill>
                <a:latin typeface="Arial" charset="0"/>
                <a:ea typeface="Times New Roman" pitchFamily="18" charset="0"/>
                <a:cs typeface="Tahoma" pitchFamily="34" charset="0"/>
              </a:rPr>
              <a:t>Incorporated </a:t>
            </a:r>
            <a:r>
              <a:rPr lang="x-none" sz="1400" kern="1200">
                <a:solidFill>
                  <a:schemeClr val="folHlink"/>
                </a:solidFill>
                <a:latin typeface="Arial" charset="0"/>
                <a:ea typeface="Times New Roman" pitchFamily="18" charset="0"/>
                <a:cs typeface="Tahoma" pitchFamily="34" charset="0"/>
              </a:rPr>
              <a:t>JVs must submit the B-BBEE status of the entity. Unincorporated JVs must submit a consolidated B-BBEE certificate as if they were a group structure for every separate Bid.</a:t>
            </a:r>
            <a:endParaRPr lang="en-ZA" sz="14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marL="1588" lvl="1" indent="0" algn="just">
              <a:buNone/>
            </a:pPr>
            <a:r>
              <a:rPr lang="x-none" b="1" kern="1200" smtClean="0">
                <a:solidFill>
                  <a:schemeClr val="folHlink"/>
                </a:solidFill>
                <a:latin typeface="Arial" charset="0"/>
                <a:ea typeface="Times New Roman" pitchFamily="18" charset="0"/>
                <a:cs typeface="Tahoma" pitchFamily="34" charset="0"/>
              </a:rPr>
              <a:t>SUB-CONTRACTING</a:t>
            </a:r>
            <a:endParaRPr lang="en-ZA" b="1" kern="1200" dirty="0" smtClean="0">
              <a:solidFill>
                <a:schemeClr val="folHlink"/>
              </a:solidFill>
              <a:latin typeface="Arial" charset="0"/>
              <a:ea typeface="Times New Roman" pitchFamily="18" charset="0"/>
              <a:cs typeface="Tahoma" pitchFamily="34" charset="0"/>
            </a:endParaRPr>
          </a:p>
          <a:p>
            <a:pPr marL="1588" lvl="1" indent="0" algn="just">
              <a:buNone/>
            </a:pPr>
            <a:endParaRPr lang="en-ZA" b="1" kern="1200" dirty="0" smtClean="0">
              <a:solidFill>
                <a:schemeClr val="folHlink"/>
              </a:solidFill>
              <a:latin typeface="Arial" charset="0"/>
              <a:ea typeface="Times New Roman" pitchFamily="18" charset="0"/>
              <a:cs typeface="Tahoma" pitchFamily="34" charset="0"/>
            </a:endParaRPr>
          </a:p>
          <a:p>
            <a:pPr algn="just">
              <a:lnSpc>
                <a:spcPct val="150000"/>
              </a:lnSpc>
            </a:pPr>
            <a:r>
              <a:rPr lang="x-none" sz="1400" kern="1200" smtClean="0">
                <a:solidFill>
                  <a:schemeClr val="folHlink"/>
                </a:solidFill>
                <a:latin typeface="Arial" charset="0"/>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endParaRPr lang="en-ZA" sz="1400" dirty="0"/>
          </a:p>
        </p:txBody>
      </p:sp>
      <p:sp>
        <p:nvSpPr>
          <p:cNvPr id="3" name="Title 2"/>
          <p:cNvSpPr>
            <a:spLocks noGrp="1"/>
          </p:cNvSpPr>
          <p:nvPr>
            <p:ph type="title"/>
          </p:nvPr>
        </p:nvSpPr>
        <p:spPr>
          <a:xfrm>
            <a:off x="172916" y="105947"/>
            <a:ext cx="8853854" cy="492443"/>
          </a:xfrm>
        </p:spPr>
        <p:txBody>
          <a:bodyPr/>
          <a:lstStyle/>
          <a:p>
            <a:r>
              <a:rPr lang="en-ZA" sz="3200" dirty="0" smtClean="0">
                <a:latin typeface="Arial" panose="020B0604020202020204" pitchFamily="34" charset="0"/>
                <a:cs typeface="Arial" panose="020B0604020202020204" pitchFamily="34" charset="0"/>
              </a:rPr>
              <a:t>BEE CERTIFICATE</a:t>
            </a:r>
            <a:endParaRPr lang="en-ZA"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22578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512" y="692696"/>
            <a:ext cx="8496944" cy="3508653"/>
          </a:xfrm>
        </p:spPr>
        <p:txBody>
          <a:bodyPr/>
          <a:lstStyle/>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p>
          <a:p>
            <a:pPr marL="0" lvl="1" indent="0" algn="just">
              <a:buClrTx/>
              <a:buNone/>
              <a:tabLst>
                <a:tab pos="357188" algn="l"/>
              </a:tabLst>
            </a:pPr>
            <a:r>
              <a:rPr lang="en-ZA" sz="2000" b="1" kern="1200" dirty="0">
                <a:solidFill>
                  <a:schemeClr val="folHlink"/>
                </a:solidFill>
                <a:latin typeface="Arial" charset="0"/>
                <a:ea typeface="Times New Roman" pitchFamily="18" charset="0"/>
                <a:cs typeface="Tahoma" pitchFamily="34" charset="0"/>
              </a:rPr>
              <a:t> </a:t>
            </a:r>
            <a:r>
              <a:rPr lang="en-ZA" sz="2000" b="1" kern="1200" dirty="0" smtClean="0">
                <a:solidFill>
                  <a:schemeClr val="folHlink"/>
                </a:solidFill>
                <a:latin typeface="Arial" charset="0"/>
                <a:ea typeface="Times New Roman" pitchFamily="18" charset="0"/>
                <a:cs typeface="Tahoma" pitchFamily="34" charset="0"/>
              </a:rPr>
              <a:t>    </a:t>
            </a:r>
            <a:r>
              <a:rPr lang="en-ZA" sz="1800" b="1" kern="1200" dirty="0" smtClean="0">
                <a:solidFill>
                  <a:schemeClr val="folHlink"/>
                </a:solidFill>
                <a:latin typeface="Arial" charset="0"/>
                <a:ea typeface="Times New Roman" pitchFamily="18" charset="0"/>
                <a:cs typeface="Tahoma" pitchFamily="34" charset="0"/>
              </a:rPr>
              <a:t>Proof of Existence: </a:t>
            </a:r>
            <a:r>
              <a:rPr lang="x-none" sz="1800" b="1" kern="1200" smtClean="0">
                <a:solidFill>
                  <a:schemeClr val="folHlink"/>
                </a:solidFill>
                <a:latin typeface="Arial" charset="0"/>
                <a:ea typeface="Times New Roman" pitchFamily="18" charset="0"/>
                <a:cs typeface="Tahoma" pitchFamily="34" charset="0"/>
              </a:rPr>
              <a:t>Joint </a:t>
            </a:r>
            <a:r>
              <a:rPr lang="x-none" sz="1800" b="1" kern="1200">
                <a:solidFill>
                  <a:schemeClr val="folHlink"/>
                </a:solidFill>
                <a:latin typeface="Arial" charset="0"/>
                <a:ea typeface="Times New Roman" pitchFamily="18" charset="0"/>
                <a:cs typeface="Tahoma" pitchFamily="34" charset="0"/>
              </a:rPr>
              <a:t>Ventures and/or </a:t>
            </a:r>
            <a:r>
              <a:rPr lang="x-none" sz="1800" b="1" kern="1200" smtClean="0">
                <a:solidFill>
                  <a:schemeClr val="folHlink"/>
                </a:solidFill>
                <a:latin typeface="Arial" charset="0"/>
                <a:ea typeface="Times New Roman" pitchFamily="18" charset="0"/>
                <a:cs typeface="Tahoma" pitchFamily="34" charset="0"/>
              </a:rPr>
              <a:t>Sub-Contracting</a:t>
            </a:r>
            <a:endParaRPr lang="en-ZA" sz="1800" b="1" kern="1200" dirty="0" smtClean="0">
              <a:solidFill>
                <a:schemeClr val="folHlink"/>
              </a:solidFill>
              <a:latin typeface="Arial" charset="0"/>
              <a:ea typeface="Times New Roman" pitchFamily="18" charset="0"/>
              <a:cs typeface="Tahoma" pitchFamily="34" charset="0"/>
            </a:endParaRPr>
          </a:p>
          <a:p>
            <a:pPr marL="0" lvl="1" indent="0" algn="just">
              <a:lnSpc>
                <a:spcPct val="150000"/>
              </a:lnSpc>
              <a:buClrTx/>
              <a:buNone/>
            </a:pPr>
            <a:endParaRPr lang="en-ZA" sz="1400" b="1" kern="1200" dirty="0">
              <a:solidFill>
                <a:schemeClr val="folHlink"/>
              </a:solidFill>
              <a:latin typeface="Arial" charset="0"/>
              <a:ea typeface="Times New Roman" pitchFamily="18" charset="0"/>
              <a:cs typeface="Tahoma" pitchFamily="34" charset="0"/>
            </a:endParaRPr>
          </a:p>
          <a:p>
            <a:pPr marL="342900" lvl="2" indent="-342900" algn="just">
              <a:lnSpc>
                <a:spcPct val="150000"/>
              </a:lnSpc>
              <a:buClrTx/>
              <a:buSzPct val="120000"/>
              <a:buFontTx/>
              <a:buChar char="•"/>
            </a:pPr>
            <a:r>
              <a:rPr lang="x-none" sz="1400" kern="1200" smtClean="0">
                <a:solidFill>
                  <a:schemeClr val="folHlink"/>
                </a:solidFill>
                <a:latin typeface="Arial" charset="0"/>
                <a:ea typeface="Times New Roman" pitchFamily="18" charset="0"/>
                <a:cs typeface="Tahoma" pitchFamily="34" charset="0"/>
              </a:rPr>
              <a:t>Bidders </a:t>
            </a:r>
            <a:r>
              <a:rPr lang="x-none" sz="1400" kern="1200">
                <a:solidFill>
                  <a:schemeClr val="folHlink"/>
                </a:solidFill>
                <a:latin typeface="Arial" charset="0"/>
                <a:ea typeface="Times New Roman" pitchFamily="18" charset="0"/>
                <a:cs typeface="Tahoma" pitchFamily="34" charset="0"/>
              </a:rPr>
              <a:t>must submit concrete proof of the existence of joint ventures and/or sub-contracting arrangements. SARS will accept signed agreements as acceptable proof of the existence of a joint venture and/or sub-contracting arrangement. </a:t>
            </a:r>
            <a:endParaRPr lang="en-ZA" sz="1400" kern="1200" dirty="0" smtClean="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2000" kern="1200" dirty="0" smtClean="0">
              <a:solidFill>
                <a:schemeClr val="folHlink"/>
              </a:solidFill>
              <a:latin typeface="Arial" charset="0"/>
              <a:ea typeface="Times New Roman" pitchFamily="18" charset="0"/>
              <a:cs typeface="Tahoma" pitchFamily="34" charset="0"/>
            </a:endParaRPr>
          </a:p>
          <a:p>
            <a:pPr marL="342900" lvl="2" indent="-342900" algn="just">
              <a:lnSpc>
                <a:spcPct val="150000"/>
              </a:lnSpc>
              <a:buClrTx/>
              <a:buSzPct val="120000"/>
              <a:buFontTx/>
              <a:buChar char="•"/>
            </a:pPr>
            <a:r>
              <a:rPr lang="x-none" sz="1400" kern="1200" smtClean="0">
                <a:solidFill>
                  <a:schemeClr val="folHlink"/>
                </a:solidFill>
                <a:latin typeface="Arial" charset="0"/>
                <a:ea typeface="Times New Roman" pitchFamily="18" charset="0"/>
                <a:cs typeface="Tahoma" pitchFamily="34" charset="0"/>
              </a:rPr>
              <a:t>The </a:t>
            </a:r>
            <a:r>
              <a:rPr lang="x-none" sz="1400" kern="1200">
                <a:solidFill>
                  <a:schemeClr val="folHlink"/>
                </a:solidFill>
                <a:latin typeface="Arial" charset="0"/>
                <a:ea typeface="Times New Roman" pitchFamily="18" charset="0"/>
                <a:cs typeface="Tahoma" pitchFamily="34" charset="0"/>
              </a:rPr>
              <a:t>joint venture and/or sub-contracting agreements must clearly set out the roles and responsibilities of the </a:t>
            </a:r>
            <a:r>
              <a:rPr lang="en-ZA" sz="1400" kern="1200" dirty="0" smtClean="0">
                <a:solidFill>
                  <a:schemeClr val="folHlink"/>
                </a:solidFill>
                <a:latin typeface="Arial" charset="0"/>
                <a:ea typeface="Times New Roman" pitchFamily="18" charset="0"/>
                <a:cs typeface="Tahoma" pitchFamily="34" charset="0"/>
              </a:rPr>
              <a:t>Lead Partner </a:t>
            </a:r>
            <a:r>
              <a:rPr lang="x-none" sz="1400" kern="1200" smtClean="0">
                <a:solidFill>
                  <a:schemeClr val="folHlink"/>
                </a:solidFill>
                <a:latin typeface="Arial" charset="0"/>
                <a:ea typeface="Times New Roman" pitchFamily="18" charset="0"/>
                <a:cs typeface="Tahoma" pitchFamily="34" charset="0"/>
              </a:rPr>
              <a:t>and </a:t>
            </a:r>
            <a:r>
              <a:rPr lang="x-none" sz="1400" kern="1200">
                <a:solidFill>
                  <a:schemeClr val="folHlink"/>
                </a:solidFill>
                <a:latin typeface="Arial" charset="0"/>
                <a:ea typeface="Times New Roman" pitchFamily="18" charset="0"/>
                <a:cs typeface="Tahoma" pitchFamily="34" charset="0"/>
              </a:rPr>
              <a:t>the joint venture and/or sub-contracting party. The agreement must also clearly identify the </a:t>
            </a:r>
            <a:r>
              <a:rPr lang="en-ZA" sz="1400" kern="1200" dirty="0">
                <a:solidFill>
                  <a:schemeClr val="folHlink"/>
                </a:solidFill>
                <a:latin typeface="Arial" charset="0"/>
                <a:ea typeface="Times New Roman" pitchFamily="18" charset="0"/>
                <a:cs typeface="Tahoma" pitchFamily="34" charset="0"/>
              </a:rPr>
              <a:t>Lead </a:t>
            </a:r>
            <a:r>
              <a:rPr lang="en-ZA" sz="1400" kern="1200" dirty="0" smtClean="0">
                <a:solidFill>
                  <a:schemeClr val="folHlink"/>
                </a:solidFill>
                <a:latin typeface="Arial" charset="0"/>
                <a:ea typeface="Times New Roman" pitchFamily="18" charset="0"/>
                <a:cs typeface="Tahoma" pitchFamily="34" charset="0"/>
              </a:rPr>
              <a:t>Partner</a:t>
            </a:r>
            <a:r>
              <a:rPr lang="x-none" sz="1400" kern="1200" smtClean="0">
                <a:solidFill>
                  <a:schemeClr val="folHlink"/>
                </a:solidFill>
                <a:latin typeface="Arial" charset="0"/>
                <a:ea typeface="Times New Roman" pitchFamily="18" charset="0"/>
                <a:cs typeface="Tahoma" pitchFamily="34" charset="0"/>
              </a:rPr>
              <a:t>, </a:t>
            </a:r>
            <a:r>
              <a:rPr lang="x-none" sz="1400" kern="1200">
                <a:solidFill>
                  <a:schemeClr val="folHlink"/>
                </a:solidFill>
                <a:latin typeface="Arial" charset="0"/>
                <a:ea typeface="Times New Roman" pitchFamily="18" charset="0"/>
                <a:cs typeface="Tahoma" pitchFamily="34" charset="0"/>
              </a:rPr>
              <a:t>who shall be given the power of attorney to bind the other party/parties in respect of matters pertaining to the joint venture and/or sub-contracting arrangement</a:t>
            </a:r>
            <a:r>
              <a:rPr lang="x-none" sz="1400"/>
              <a:t>. </a:t>
            </a:r>
            <a:endParaRPr lang="en-ZA" sz="1100"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07504" y="139296"/>
            <a:ext cx="8853854" cy="492443"/>
          </a:xfrm>
        </p:spPr>
        <p:txBody>
          <a:bodyPr/>
          <a:lstStyle/>
          <a:p>
            <a:r>
              <a:rPr lang="en-ZA" sz="3200" dirty="0" smtClean="0"/>
              <a:t>BEE</a:t>
            </a:r>
            <a:endParaRPr lang="en-ZA" sz="3200" dirty="0"/>
          </a:p>
        </p:txBody>
      </p:sp>
    </p:spTree>
    <p:extLst>
      <p:ext uri="{BB962C8B-B14F-4D97-AF65-F5344CB8AC3E}">
        <p14:creationId xmlns:p14="http://schemas.microsoft.com/office/powerpoint/2010/main" val="38794373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endParaRPr lang="en-ZA" sz="2000" b="1" dirty="0" smtClean="0"/>
          </a:p>
          <a:p>
            <a:pPr marL="0" indent="0" algn="ctr">
              <a:buNone/>
            </a:pPr>
            <a:r>
              <a:rPr lang="en-ZA" sz="2000" b="1" dirty="0" smtClean="0"/>
              <a:t>FINANCIALS</a:t>
            </a:r>
            <a:endParaRPr lang="en-ZA" sz="2000" b="1" dirty="0"/>
          </a:p>
        </p:txBody>
      </p:sp>
    </p:spTree>
    <p:extLst>
      <p:ext uri="{BB962C8B-B14F-4D97-AF65-F5344CB8AC3E}">
        <p14:creationId xmlns:p14="http://schemas.microsoft.com/office/powerpoint/2010/main" val="9943320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24</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03954" y="998483"/>
            <a:ext cx="8936091" cy="3539430"/>
          </a:xfrm>
          <a:prstGeom prst="rect">
            <a:avLst/>
          </a:prstGeom>
          <a:noFill/>
        </p:spPr>
        <p:txBody>
          <a:bodyPr wrap="square" rtlCol="0">
            <a:spAutoFit/>
          </a:bodyPr>
          <a:lstStyle/>
          <a:p>
            <a:pPr marL="450850" lvl="4" indent="-366713" defTabSz="929959" fontAlgn="t">
              <a:lnSpc>
                <a:spcPct val="200000"/>
              </a:lnSpc>
              <a:buSzPct val="75000"/>
              <a:defRPr/>
            </a:pPr>
            <a:r>
              <a:rPr lang="en-ZA" sz="1600" b="1" kern="0" dirty="0" smtClean="0">
                <a:solidFill>
                  <a:srgbClr val="004F87"/>
                </a:solidFill>
                <a:latin typeface="Arial Narrow" panose="020B0606020202030204" pitchFamily="34" charset="0"/>
              </a:rPr>
              <a:t>BACKGROUND</a:t>
            </a:r>
          </a:p>
          <a:p>
            <a:pPr marL="179388" lvl="4" indent="273050" defTabSz="929959" fontAlgn="t">
              <a:lnSpc>
                <a:spcPct val="200000"/>
              </a:lnSpc>
              <a:buSzPct val="75000"/>
              <a:buFont typeface="Arial" panose="020B0604020202020204" pitchFamily="34" charset="0"/>
              <a:buChar char="•"/>
              <a:defRPr/>
            </a:pPr>
            <a:r>
              <a:rPr lang="en-ZA" sz="1600" kern="0" dirty="0" smtClean="0">
                <a:solidFill>
                  <a:srgbClr val="004F87"/>
                </a:solidFill>
                <a:latin typeface="Arial Narrow" panose="020B0606020202030204" pitchFamily="34" charset="0"/>
              </a:rPr>
              <a:t>Public Finance Management Act (PFMA)</a:t>
            </a:r>
          </a:p>
          <a:p>
            <a:pPr marL="45243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Fair</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Equitable</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Transparent</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Competitive</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Cost Effective</a:t>
            </a:r>
          </a:p>
        </p:txBody>
      </p:sp>
    </p:spTree>
    <p:extLst>
      <p:ext uri="{BB962C8B-B14F-4D97-AF65-F5344CB8AC3E}">
        <p14:creationId xmlns:p14="http://schemas.microsoft.com/office/powerpoint/2010/main" val="24876064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25</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75259" y="966952"/>
            <a:ext cx="8844915" cy="2723823"/>
          </a:xfrm>
          <a:prstGeom prst="rect">
            <a:avLst/>
          </a:prstGeom>
          <a:noFill/>
        </p:spPr>
        <p:txBody>
          <a:bodyPr wrap="square" rtlCol="0">
            <a:spAutoFit/>
          </a:bodyPr>
          <a:lstStyle/>
          <a:p>
            <a:pPr marL="349341" lvl="0"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Financially Stable</a:t>
            </a:r>
          </a:p>
          <a:p>
            <a:pPr marL="349341" lvl="0"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Arial Narrow" panose="020B0606020202030204" pitchFamily="34" charset="0"/>
            </a:endParaRPr>
          </a:p>
          <a:p>
            <a:pPr marL="349341" lvl="0"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Financially Viable</a:t>
            </a:r>
          </a:p>
          <a:p>
            <a:pPr marL="349341" lvl="0"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Arial Narrow" panose="020B0606020202030204" pitchFamily="34" charset="0"/>
            </a:endParaRPr>
          </a:p>
          <a:p>
            <a:pPr marL="349341" lvl="0"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Identify Financial Risks</a:t>
            </a:r>
          </a:p>
          <a:p>
            <a:pPr marL="349341" lvl="0"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Arial Narrow" panose="020B0606020202030204" pitchFamily="34" charset="0"/>
            </a:endParaRPr>
          </a:p>
          <a:p>
            <a:pPr marL="349341" lvl="0"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Arial Narrow" panose="020B0606020202030204" pitchFamily="34" charset="0"/>
              </a:rPr>
              <a:t>Apply Appropriate Mitigating Strategies</a:t>
            </a:r>
            <a:endParaRPr lang="en-ZA" sz="1600" kern="0" dirty="0">
              <a:solidFill>
                <a:srgbClr val="000000"/>
              </a:solidFill>
              <a:latin typeface="Arial"/>
            </a:endParaRPr>
          </a:p>
        </p:txBody>
      </p:sp>
    </p:spTree>
    <p:extLst>
      <p:ext uri="{BB962C8B-B14F-4D97-AF65-F5344CB8AC3E}">
        <p14:creationId xmlns:p14="http://schemas.microsoft.com/office/powerpoint/2010/main" val="32251103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26</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75259" y="966952"/>
            <a:ext cx="8844915" cy="4724370"/>
          </a:xfrm>
          <a:prstGeom prst="rect">
            <a:avLst/>
          </a:prstGeom>
          <a:noFill/>
        </p:spPr>
        <p:txBody>
          <a:bodyPr wrap="square" rtlCol="0">
            <a:spAutoFit/>
          </a:bodyPr>
          <a:lstStyle/>
          <a:p>
            <a:pPr marL="349341" lvl="0" indent="-349341" defTabSz="929959" fontAlgn="t">
              <a:buSzPct val="120000"/>
              <a:buFont typeface="Arial" panose="020B0604020202020204" pitchFamily="34" charset="0"/>
              <a:buChar char="•"/>
              <a:defRPr/>
            </a:pPr>
            <a:r>
              <a:rPr lang="en-ZA" sz="1400" b="1" kern="0" dirty="0">
                <a:solidFill>
                  <a:srgbClr val="004F87"/>
                </a:solidFill>
                <a:latin typeface="Arial Narrow" panose="020B0606020202030204" pitchFamily="34" charset="0"/>
              </a:rPr>
              <a:t>Complete Sets of Audited/</a:t>
            </a:r>
            <a:r>
              <a:rPr lang="en-ZA" sz="1400" kern="0" dirty="0">
                <a:solidFill>
                  <a:srgbClr val="000000"/>
                </a:solidFill>
                <a:latin typeface="Arial Narrow" panose="020B0606020202030204" pitchFamily="34" charset="0"/>
              </a:rPr>
              <a:t> </a:t>
            </a:r>
            <a:r>
              <a:rPr lang="en-ZA" sz="1400" b="1" kern="0" dirty="0">
                <a:solidFill>
                  <a:srgbClr val="004F87"/>
                </a:solidFill>
                <a:latin typeface="Arial Narrow" panose="020B0606020202030204" pitchFamily="34" charset="0"/>
              </a:rPr>
              <a:t>Independently Reviewed Annual Financial Statements</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Signed Auditors / Accounting Officers Opinions</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Statement o</a:t>
            </a:r>
            <a:r>
              <a:rPr lang="en-ZA" sz="1400" kern="0" dirty="0" smtClean="0">
                <a:solidFill>
                  <a:srgbClr val="004F87"/>
                </a:solidFill>
                <a:latin typeface="Arial Narrow" panose="020B0606020202030204" pitchFamily="34" charset="0"/>
              </a:rPr>
              <a:t>f </a:t>
            </a:r>
            <a:r>
              <a:rPr lang="en-ZA" sz="1400" kern="0" dirty="0">
                <a:solidFill>
                  <a:srgbClr val="004F87"/>
                </a:solidFill>
                <a:latin typeface="Arial Narrow" panose="020B0606020202030204" pitchFamily="34" charset="0"/>
              </a:rPr>
              <a:t>Comprehensive Income (</a:t>
            </a:r>
            <a:r>
              <a:rPr lang="en-ZA" sz="1400" i="1" kern="0" dirty="0">
                <a:solidFill>
                  <a:srgbClr val="004F87"/>
                </a:solidFill>
                <a:latin typeface="Arial Narrow" panose="020B0606020202030204" pitchFamily="34" charset="0"/>
              </a:rPr>
              <a:t>Income Statement</a:t>
            </a:r>
            <a:r>
              <a:rPr lang="en-ZA" sz="1400" kern="0" dirty="0">
                <a:solidFill>
                  <a:srgbClr val="004F87"/>
                </a:solidFill>
                <a:latin typeface="Arial Narrow" panose="020B0606020202030204" pitchFamily="34" charset="0"/>
              </a:rPr>
              <a: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Statement of Financial Position (</a:t>
            </a:r>
            <a:r>
              <a:rPr lang="en-ZA" sz="1400" i="1" kern="0" dirty="0">
                <a:solidFill>
                  <a:srgbClr val="004F87"/>
                </a:solidFill>
                <a:latin typeface="Arial Narrow" panose="020B0606020202030204" pitchFamily="34" charset="0"/>
              </a:rPr>
              <a:t>Balance Sheet</a:t>
            </a:r>
            <a:r>
              <a:rPr lang="en-ZA" sz="1400" kern="0" dirty="0">
                <a:solidFill>
                  <a:srgbClr val="004F87"/>
                </a:solidFill>
                <a:latin typeface="Arial Narrow" panose="020B0606020202030204" pitchFamily="34" charset="0"/>
              </a:rPr>
              <a: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Statement of Cash Flows (</a:t>
            </a:r>
            <a:r>
              <a:rPr lang="en-ZA" sz="1400" i="1" kern="0" dirty="0">
                <a:solidFill>
                  <a:srgbClr val="004F87"/>
                </a:solidFill>
                <a:latin typeface="Arial Narrow" panose="020B0606020202030204" pitchFamily="34" charset="0"/>
              </a:rPr>
              <a:t>Cash Flow Statement)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Narrow" panose="020B0606020202030204" pitchFamily="34" charset="0"/>
              </a:rPr>
              <a:t>Accompanying Unabridged Notes for ALL of the above documents</a:t>
            </a:r>
          </a:p>
          <a:p>
            <a:pPr marL="604880" lvl="4" indent="-153647" defTabSz="929959" fontAlgn="t">
              <a:buClr>
                <a:srgbClr val="004F87"/>
              </a:buClr>
              <a:buSzPct val="75000"/>
              <a:defRPr/>
            </a:pPr>
            <a:endParaRPr lang="en-ZA" sz="1400" kern="0" dirty="0">
              <a:solidFill>
                <a:srgbClr val="004F87"/>
              </a:solidFill>
              <a:latin typeface="Arial Narrow" panose="020B0606020202030204" pitchFamily="34" charset="0"/>
            </a:endParaRPr>
          </a:p>
          <a:p>
            <a:pPr marL="349341" lvl="0" indent="-349341" defTabSz="929959" fontAlgn="t">
              <a:buSzPct val="120000"/>
              <a:buFont typeface="Arial" panose="020B0604020202020204" pitchFamily="34" charset="0"/>
              <a:buChar char="•"/>
              <a:defRPr/>
            </a:pPr>
            <a:r>
              <a:rPr lang="en-ZA" sz="1400" kern="0" dirty="0">
                <a:solidFill>
                  <a:srgbClr val="004F87"/>
                </a:solidFill>
                <a:latin typeface="Arial Narrow" panose="020B0606020202030204" pitchFamily="34" charset="0"/>
              </a:rPr>
              <a:t> </a:t>
            </a:r>
            <a:r>
              <a:rPr lang="en-ZA" sz="1400" b="1" kern="0" dirty="0">
                <a:solidFill>
                  <a:srgbClr val="004F87"/>
                </a:solidFill>
                <a:latin typeface="Arial Narrow" panose="020B0606020202030204" pitchFamily="34" charset="0"/>
              </a:rPr>
              <a:t>Less than 3 Financial Periods</a:t>
            </a:r>
          </a:p>
          <a:p>
            <a:pPr marL="451233" lvl="4" defTabSz="929959" fontAlgn="t">
              <a:buSzPct val="75000"/>
              <a:defRPr/>
            </a:pPr>
            <a:endParaRPr lang="en-ZA" sz="1400" kern="0" dirty="0" smtClean="0">
              <a:solidFill>
                <a:srgbClr val="004F87"/>
              </a:solidFill>
              <a:latin typeface="Arial Narrow" panose="020B0606020202030204" pitchFamily="34" charset="0"/>
            </a:endParaRPr>
          </a:p>
          <a:p>
            <a:pPr marL="357188" lvl="4" defTabSz="929959" fontAlgn="t">
              <a:buSzPct val="75000"/>
              <a:defRPr/>
            </a:pPr>
            <a:r>
              <a:rPr lang="en-ZA" sz="1400" kern="0" dirty="0" smtClean="0">
                <a:solidFill>
                  <a:srgbClr val="004F87"/>
                </a:solidFill>
                <a:latin typeface="Arial Narrow" panose="020B0606020202030204" pitchFamily="34" charset="0"/>
              </a:rPr>
              <a:t>Explanatory </a:t>
            </a:r>
            <a:r>
              <a:rPr lang="en-ZA" sz="1400" kern="0" dirty="0">
                <a:solidFill>
                  <a:srgbClr val="004F87"/>
                </a:solidFill>
                <a:latin typeface="Arial Narrow" panose="020B0606020202030204" pitchFamily="34" charset="0"/>
              </a:rPr>
              <a:t>Letter</a:t>
            </a:r>
          </a:p>
          <a:p>
            <a:pPr marL="349341" lvl="0" indent="-349341" defTabSz="929959" fontAlgn="t">
              <a:buSzPct val="120000"/>
              <a:defRPr/>
            </a:pPr>
            <a:endParaRPr lang="en-ZA" sz="1400" kern="0" dirty="0">
              <a:solidFill>
                <a:srgbClr val="004F87"/>
              </a:solidFill>
              <a:latin typeface="Arial Narrow" panose="020B0606020202030204" pitchFamily="34" charset="0"/>
            </a:endParaRPr>
          </a:p>
          <a:p>
            <a:pPr marL="349341" lvl="0" indent="-349341" defTabSz="929959" fontAlgn="t">
              <a:buSzPct val="120000"/>
              <a:buFont typeface="Arial" panose="020B0604020202020204" pitchFamily="34" charset="0"/>
              <a:buChar char="•"/>
              <a:defRPr/>
            </a:pPr>
            <a:r>
              <a:rPr lang="en-ZA" sz="1400" b="1" kern="0" dirty="0">
                <a:solidFill>
                  <a:srgbClr val="004F87"/>
                </a:solidFill>
                <a:latin typeface="Arial Narrow" panose="020B0606020202030204" pitchFamily="34" charset="0"/>
              </a:rPr>
              <a:t>Joint Ventures</a:t>
            </a:r>
          </a:p>
          <a:p>
            <a:pPr lvl="0" indent="357188" defTabSz="929959" fontAlgn="t">
              <a:buSzPct val="120000"/>
              <a:tabLst>
                <a:tab pos="357188" algn="l"/>
              </a:tabLst>
              <a:defRPr/>
            </a:pPr>
            <a:endParaRPr lang="en-ZA" sz="1400" kern="0" dirty="0" smtClean="0">
              <a:solidFill>
                <a:srgbClr val="004F87"/>
              </a:solidFill>
              <a:latin typeface="Arial Narrow" panose="020B0606020202030204" pitchFamily="34" charset="0"/>
            </a:endParaRPr>
          </a:p>
          <a:p>
            <a:pPr lvl="0" indent="357188" defTabSz="929959" fontAlgn="t">
              <a:buSzPct val="120000"/>
              <a:tabLst>
                <a:tab pos="357188" algn="l"/>
              </a:tabLst>
              <a:defRPr/>
            </a:pPr>
            <a:r>
              <a:rPr lang="en-ZA" sz="1400" kern="0" dirty="0" smtClean="0">
                <a:solidFill>
                  <a:srgbClr val="004F87"/>
                </a:solidFill>
                <a:latin typeface="Arial Narrow" panose="020B0606020202030204" pitchFamily="34" charset="0"/>
              </a:rPr>
              <a:t>Unincorporated </a:t>
            </a:r>
            <a:r>
              <a:rPr lang="en-ZA" sz="1400" kern="0" dirty="0">
                <a:solidFill>
                  <a:srgbClr val="004F87"/>
                </a:solidFill>
                <a:latin typeface="Arial Narrow" panose="020B0606020202030204" pitchFamily="34" charset="0"/>
              </a:rPr>
              <a:t>JVs must submit separate F/S for each party to the JV.</a:t>
            </a:r>
          </a:p>
          <a:p>
            <a:pPr marL="357188" lvl="0" defTabSz="929959" fontAlgn="t">
              <a:buClr>
                <a:srgbClr val="004F87"/>
              </a:buClr>
              <a:buSzPct val="120000"/>
              <a:defRPr/>
            </a:pPr>
            <a:r>
              <a:rPr lang="en-ZA" sz="1400" kern="0" dirty="0" smtClean="0">
                <a:solidFill>
                  <a:srgbClr val="004F87"/>
                </a:solidFill>
                <a:latin typeface="Arial Narrow" panose="020B0606020202030204" pitchFamily="34" charset="0"/>
              </a:rPr>
              <a:t>Signed </a:t>
            </a:r>
            <a:r>
              <a:rPr lang="en-ZA" sz="1400" kern="0" dirty="0">
                <a:solidFill>
                  <a:srgbClr val="004F87"/>
                </a:solidFill>
                <a:latin typeface="Arial Narrow" panose="020B0606020202030204" pitchFamily="34" charset="0"/>
              </a:rPr>
              <a:t>JV legal agreement</a:t>
            </a:r>
            <a:r>
              <a:rPr lang="en-ZA" sz="1400" i="1" kern="0" dirty="0">
                <a:solidFill>
                  <a:srgbClr val="004F87"/>
                </a:solidFill>
                <a:latin typeface="Arial Narrow" panose="020B0606020202030204" pitchFamily="34" charset="0"/>
              </a:rPr>
              <a:t>.</a:t>
            </a:r>
          </a:p>
          <a:p>
            <a:pPr marL="349341" lvl="0" indent="-349341" defTabSz="929959" fontAlgn="t">
              <a:buSzPct val="120000"/>
              <a:buFont typeface="Wingdings" pitchFamily="2" charset="2"/>
              <a:buChar char="1"/>
              <a:defRPr/>
            </a:pPr>
            <a:endParaRPr lang="en-ZA" sz="1400" i="1" kern="0" dirty="0">
              <a:solidFill>
                <a:srgbClr val="004F87"/>
              </a:solidFill>
              <a:latin typeface="Arial Narrow" panose="020B0606020202030204" pitchFamily="34" charset="0"/>
            </a:endParaRPr>
          </a:p>
          <a:p>
            <a:pPr marL="349341" lvl="0" indent="-349341" defTabSz="929959" fontAlgn="t">
              <a:buSzPct val="120000"/>
              <a:buFont typeface="Arial" panose="020B0604020202020204" pitchFamily="34" charset="0"/>
              <a:buChar char="•"/>
              <a:defRPr/>
            </a:pPr>
            <a:r>
              <a:rPr lang="en-ZA" sz="1400" b="1" kern="0" dirty="0">
                <a:solidFill>
                  <a:srgbClr val="004F87"/>
                </a:solidFill>
                <a:latin typeface="Arial Narrow" panose="020B0606020202030204" pitchFamily="34" charset="0"/>
              </a:rPr>
              <a:t>Financial statements in Bidding Companies </a:t>
            </a:r>
            <a:r>
              <a:rPr lang="en-ZA" sz="1400" b="1" kern="0" dirty="0" smtClean="0">
                <a:solidFill>
                  <a:srgbClr val="004F87"/>
                </a:solidFill>
                <a:latin typeface="Arial Narrow" panose="020B0606020202030204" pitchFamily="34" charset="0"/>
              </a:rPr>
              <a:t>Name</a:t>
            </a:r>
          </a:p>
          <a:p>
            <a:pPr lvl="0" defTabSz="929959" fontAlgn="t">
              <a:buSzPct val="120000"/>
              <a:defRPr/>
            </a:pPr>
            <a:r>
              <a:rPr lang="en-ZA" sz="1400" kern="0" dirty="0" smtClean="0">
                <a:solidFill>
                  <a:srgbClr val="004F87"/>
                </a:solidFill>
                <a:latin typeface="Arial Narrow" panose="020B0606020202030204" pitchFamily="34" charset="0"/>
              </a:rPr>
              <a:t>        </a:t>
            </a:r>
          </a:p>
          <a:p>
            <a:pPr lvl="0" indent="357188" defTabSz="929959" fontAlgn="t">
              <a:buSzPct val="120000"/>
              <a:defRPr/>
            </a:pPr>
            <a:r>
              <a:rPr lang="en-ZA" sz="1400" kern="0" dirty="0" smtClean="0">
                <a:solidFill>
                  <a:srgbClr val="004F87"/>
                </a:solidFill>
                <a:latin typeface="Arial Narrow" panose="020B0606020202030204" pitchFamily="34" charset="0"/>
              </a:rPr>
              <a:t>Subsidiary </a:t>
            </a:r>
            <a:r>
              <a:rPr lang="en-ZA" sz="1400" kern="0" dirty="0">
                <a:solidFill>
                  <a:srgbClr val="004F87"/>
                </a:solidFill>
                <a:latin typeface="Arial Narrow" panose="020B0606020202030204" pitchFamily="34" charset="0"/>
              </a:rPr>
              <a:t>submitting holding company’s F/S must also furnish a Performance Guarantee</a:t>
            </a:r>
            <a:endParaRPr lang="en-ZA" sz="1400" kern="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30919410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27</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a:t>
            </a:r>
            <a:r>
              <a:rPr lang="en-ZA" sz="2000" b="1" dirty="0">
                <a:solidFill>
                  <a:srgbClr val="BFBFBF"/>
                </a:solidFill>
              </a:rPr>
              <a:t>Price and BBBEE</a:t>
            </a: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Draft </a:t>
            </a:r>
            <a:r>
              <a:rPr lang="en-ZA" sz="2000" b="1" dirty="0">
                <a:solidFill>
                  <a:srgbClr val="FF0000"/>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28</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94933" y="902334"/>
            <a:ext cx="8793162" cy="3915325"/>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buFontTx/>
              <a:buNone/>
            </a:pPr>
            <a:r>
              <a:rPr lang="en-GB" kern="0" dirty="0" smtClean="0">
                <a:solidFill>
                  <a:schemeClr val="tx2">
                    <a:lumMod val="75000"/>
                  </a:schemeClr>
                </a:solidFill>
                <a:latin typeface="Arial" panose="020B0604020202020204" pitchFamily="34" charset="0"/>
                <a:cs typeface="Arial" panose="020B0604020202020204" pitchFamily="34" charset="0"/>
              </a:rPr>
              <a:t> </a:t>
            </a:r>
            <a:endParaRPr lang="en-ZA" kern="0" dirty="0" smtClean="0">
              <a:solidFill>
                <a:schemeClr val="tx2">
                  <a:lumMod val="75000"/>
                </a:schemeClr>
              </a:solidFill>
              <a:latin typeface="Arial" panose="020B0604020202020204" pitchFamily="34" charset="0"/>
              <a:cs typeface="Arial" panose="020B0604020202020204" pitchFamily="34" charset="0"/>
            </a:endParaRPr>
          </a:p>
          <a:p>
            <a:pPr marL="0" indent="0">
              <a:buNone/>
            </a:pPr>
            <a:r>
              <a:rPr lang="en-ZA" sz="1800" kern="0" dirty="0">
                <a:solidFill>
                  <a:schemeClr val="tx2">
                    <a:lumMod val="75000"/>
                  </a:schemeClr>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marL="0" indent="0">
              <a:buNone/>
            </a:pPr>
            <a:endParaRPr lang="en-ZA" sz="1800" kern="0" dirty="0">
              <a:solidFill>
                <a:schemeClr val="tx2">
                  <a:lumMod val="75000"/>
                </a:schemeClr>
              </a:solidFill>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Comment on the terms and conditions set out in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and where necessary, make proposals to the terms and conditions;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Each comment and/or amendment must be explained; and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All changes and/or amendments to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must be in an easily identifiable colour font and tracked for ease of reference.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SARS reserves the right to accept or reject any or all amendments or additions proposed by a </a:t>
            </a:r>
            <a:r>
              <a:rPr lang="en-ZA" sz="1800" kern="0" dirty="0" smtClean="0">
                <a:solidFill>
                  <a:schemeClr val="tx2">
                    <a:lumMod val="75000"/>
                  </a:schemeClr>
                </a:solidFill>
                <a:latin typeface="Arial" panose="020B0604020202020204" pitchFamily="34" charset="0"/>
                <a:cs typeface="Arial" panose="020B0604020202020204" pitchFamily="34" charset="0"/>
              </a:rPr>
              <a:t>service </a:t>
            </a:r>
            <a:r>
              <a:rPr lang="en-ZA" sz="1800" kern="0" dirty="0">
                <a:solidFill>
                  <a:schemeClr val="tx2">
                    <a:lumMod val="75000"/>
                  </a:schemeClr>
                </a:solidFill>
                <a:latin typeface="Arial" panose="020B0604020202020204" pitchFamily="34" charset="0"/>
                <a:cs typeface="Arial" panose="020B0604020202020204" pitchFamily="34" charset="0"/>
              </a:rPr>
              <a:t>p</a:t>
            </a:r>
            <a:r>
              <a:rPr lang="en-ZA" sz="1800" kern="0" dirty="0" smtClean="0">
                <a:solidFill>
                  <a:schemeClr val="tx2">
                    <a:lumMod val="75000"/>
                  </a:schemeClr>
                </a:solidFill>
                <a:latin typeface="Arial" panose="020B0604020202020204" pitchFamily="34" charset="0"/>
                <a:cs typeface="Arial" panose="020B0604020202020204" pitchFamily="34" charset="0"/>
              </a:rPr>
              <a:t>rovider </a:t>
            </a:r>
            <a:r>
              <a:rPr lang="en-ZA" sz="1800" kern="0" dirty="0">
                <a:solidFill>
                  <a:schemeClr val="tx2">
                    <a:lumMod val="75000"/>
                  </a:schemeClr>
                </a:solidFill>
                <a:latin typeface="Arial" panose="020B0604020202020204" pitchFamily="34" charset="0"/>
                <a:cs typeface="Arial" panose="020B0604020202020204" pitchFamily="34" charset="0"/>
              </a:rPr>
              <a:t>if such amendments or additions are unacceptable to SARS or pose a risk to the organisation</a:t>
            </a:r>
            <a:r>
              <a:rPr lang="en-ZA" sz="1800" dirty="0">
                <a:solidFill>
                  <a:schemeClr val="tx2">
                    <a:lumMod val="75000"/>
                  </a:schemeClr>
                </a:solidFill>
                <a:latin typeface="Arial" panose="020B0604020202020204" pitchFamily="34" charset="0"/>
                <a:cs typeface="Arial" panose="020B0604020202020204" pitchFamily="34" charset="0"/>
              </a:rPr>
              <a:t>. </a:t>
            </a:r>
            <a:endParaRPr lang="en-ZA" sz="1800" dirty="0" smtClean="0">
              <a:solidFill>
                <a:schemeClr val="tx2">
                  <a:lumMod val="75000"/>
                </a:schemeClr>
              </a:solidFill>
              <a:latin typeface="Arial" panose="020B0604020202020204" pitchFamily="34" charset="0"/>
              <a:cs typeface="Arial" panose="020B0604020202020204" pitchFamily="34" charset="0"/>
            </a:endParaRPr>
          </a:p>
          <a:p>
            <a:pPr>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endParaRPr lang="en-GB" sz="1200" kern="0" dirty="0" smtClean="0">
              <a:solidFill>
                <a:schemeClr val="tx2">
                  <a:lumMod val="75000"/>
                </a:schemeClr>
              </a:solidFill>
              <a:latin typeface="Arial" panose="020B0604020202020204" pitchFamily="34" charset="0"/>
              <a:cs typeface="Arial" panose="020B0604020202020204" pitchFamily="34" charset="0"/>
            </a:endParaRPr>
          </a:p>
          <a:p>
            <a:pPr marL="0" indent="0">
              <a:buFontTx/>
              <a:buNone/>
            </a:pPr>
            <a:endParaRPr lang="en-ZA" sz="1200" kern="0" dirty="0" smtClean="0">
              <a:solidFill>
                <a:schemeClr val="tx2">
                  <a:lumMod val="75000"/>
                </a:schemeClr>
              </a:solidFill>
              <a:latin typeface="Arial" panose="020B0604020202020204" pitchFamily="34" charset="0"/>
              <a:cs typeface="Arial" panose="020B0604020202020204" pitchFamily="34" charset="0"/>
            </a:endParaRPr>
          </a:p>
          <a:p>
            <a:endParaRPr lang="en-ZA" sz="1200" kern="0" dirty="0">
              <a:solidFill>
                <a:schemeClr val="tx2">
                  <a:lumMod val="75000"/>
                </a:schemeClr>
              </a:solidFill>
              <a:latin typeface="Arial" panose="020B0604020202020204" pitchFamily="34" charset="0"/>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28</a:t>
            </a:fld>
            <a:endParaRPr lang="en-ZA" dirty="0">
              <a:solidFill>
                <a:schemeClr val="tx1"/>
              </a:solidFill>
            </a:endParaRPr>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a:t>
            </a:r>
            <a:r>
              <a:rPr lang="en-ZA" sz="2000" b="1" dirty="0">
                <a:solidFill>
                  <a:srgbClr val="BFBFBF"/>
                </a:solidFill>
              </a:rPr>
              <a:t>SLA</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902718308"/>
              </p:ext>
            </p:extLst>
          </p:nvPr>
        </p:nvGraphicFramePr>
        <p:xfrm>
          <a:off x="0" y="762000"/>
          <a:ext cx="9144000" cy="5276850"/>
        </p:xfrm>
        <a:graphic>
          <a:graphicData uri="http://schemas.openxmlformats.org/drawingml/2006/table">
            <a:tbl>
              <a:tblPr firstRow="1" bandRow="1">
                <a:tableStyleId>{5C22544A-7EE6-4342-B048-85BDC9FD1C3A}</a:tableStyleId>
              </a:tblPr>
              <a:tblGrid>
                <a:gridCol w="914400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Professional Services – Project Oversight</a:t>
                      </a:r>
                      <a:endParaRPr lang="en-ZA" sz="1600" kern="1200" dirty="0" smtClean="0">
                        <a:solidFill>
                          <a:schemeClr val="tx2"/>
                        </a:solidFill>
                        <a:latin typeface="+mn-lt"/>
                        <a:ea typeface="+mn-ea"/>
                        <a:cs typeface="+mn-cs"/>
                      </a:endParaRPr>
                    </a:p>
                  </a:txBody>
                  <a:tcPr marL="84406" marR="84406"/>
                </a:tc>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Contract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Tender</a:t>
                      </a:r>
                      <a:r>
                        <a:rPr lang="en-ZA" sz="1600" kern="1200" baseline="0" dirty="0" smtClean="0">
                          <a:solidFill>
                            <a:schemeClr val="tx2"/>
                          </a:solidFill>
                          <a:latin typeface="+mn-lt"/>
                          <a:ea typeface="+mn-ea"/>
                          <a:cs typeface="+mn-cs"/>
                        </a:rPr>
                        <a:t> Office – Pre-Qualification</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41338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X 4</a:t>
                      </a:r>
                      <a:endParaRPr lang="en-ZA" sz="1600" kern="1200" dirty="0">
                        <a:solidFill>
                          <a:schemeClr val="tx2"/>
                        </a:solidFill>
                        <a:latin typeface="+mn-lt"/>
                        <a:ea typeface="+mn-ea"/>
                        <a:cs typeface="+mn-cs"/>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75285">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5"/>
            <a:ext cx="7431087" cy="923330"/>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a:t>
            </a:r>
          </a:p>
          <a:p>
            <a:r>
              <a:rPr lang="en-ZA" dirty="0" smtClean="0">
                <a:solidFill>
                  <a:schemeClr val="tx2"/>
                </a:solidFill>
                <a:hlinkClick r:id="rId4"/>
              </a:rPr>
              <a:t>tenderoffice@sars.gov.za</a:t>
            </a:r>
            <a:r>
              <a:rPr lang="en-ZA" dirty="0" smtClean="0">
                <a:solidFill>
                  <a:schemeClr val="tx2"/>
                </a:solidFill>
              </a:rPr>
              <a:t> cc  </a:t>
            </a:r>
            <a:r>
              <a:rPr lang="en-ZA" dirty="0" smtClean="0">
                <a:solidFill>
                  <a:schemeClr val="tx2"/>
                </a:solidFill>
                <a:hlinkClick r:id="rId5"/>
              </a:rPr>
              <a:t>rft-professionalservices@sars.gov.za</a:t>
            </a:r>
            <a:r>
              <a:rPr lang="en-ZA" dirty="0" smtClean="0">
                <a:solidFill>
                  <a:schemeClr val="tx2"/>
                </a:solidFill>
              </a:rPr>
              <a:t>    (</a:t>
            </a:r>
            <a:r>
              <a:rPr lang="fr-FR" dirty="0" smtClean="0">
                <a:solidFill>
                  <a:schemeClr val="tx2"/>
                </a:solidFill>
              </a:rPr>
              <a:t>18 </a:t>
            </a:r>
            <a:r>
              <a:rPr lang="fr-FR" dirty="0" err="1" smtClean="0">
                <a:solidFill>
                  <a:schemeClr val="tx2"/>
                </a:solidFill>
              </a:rPr>
              <a:t>June</a:t>
            </a:r>
            <a:r>
              <a:rPr lang="fr-FR" dirty="0" smtClean="0">
                <a:solidFill>
                  <a:schemeClr val="tx2"/>
                </a:solidFill>
              </a:rPr>
              <a:t> 2019 – 05 July 2019)</a:t>
            </a:r>
            <a:r>
              <a:rPr lang="en-ZA" dirty="0" smtClean="0">
                <a:solidFill>
                  <a:schemeClr val="tx2"/>
                </a:solidFill>
              </a:rPr>
              <a:t>    </a:t>
            </a:r>
            <a:endParaRPr lang="en-ZA"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6"/>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6"/>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or USB with content of each file by the </a:t>
            </a:r>
            <a:r>
              <a:rPr lang="en-ZA" b="1" dirty="0" smtClean="0">
                <a:solidFill>
                  <a:schemeClr val="tx2"/>
                </a:solidFill>
              </a:rPr>
              <a:t>16 July 2019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sp>
        <p:nvSpPr>
          <p:cNvPr id="8" name="Rectangle 43"/>
          <p:cNvSpPr>
            <a:spLocks noChangeArrowheads="1"/>
          </p:cNvSpPr>
          <p:nvPr/>
        </p:nvSpPr>
        <p:spPr bwMode="auto">
          <a:xfrm>
            <a:off x="415834" y="142760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Exhibit 1</a:t>
            </a:r>
            <a:endParaRPr lang="en-US" sz="1400" dirty="0">
              <a:solidFill>
                <a:schemeClr val="tx2"/>
              </a:solidFill>
            </a:endParaRPr>
          </a:p>
        </p:txBody>
      </p:sp>
      <p:sp>
        <p:nvSpPr>
          <p:cNvPr id="10" name="44 CuadroTexto"/>
          <p:cNvSpPr txBox="1"/>
          <p:nvPr/>
        </p:nvSpPr>
        <p:spPr>
          <a:xfrm>
            <a:off x="1803480" y="1494160"/>
            <a:ext cx="4529772" cy="57662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fontAlgn="auto">
              <a:lnSpc>
                <a:spcPct val="150000"/>
              </a:lnSpc>
              <a:spcBef>
                <a:spcPts val="0"/>
              </a:spcBef>
              <a:spcAft>
                <a:spcPts val="0"/>
              </a:spcAft>
              <a:buFont typeface="Arial" pitchFamily="34" charset="0"/>
              <a:buChar char="•"/>
              <a:tabLst>
                <a:tab pos="273050" algn="l"/>
              </a:tabLst>
              <a:defRPr/>
            </a:pPr>
            <a:r>
              <a:rPr lang="en-US" sz="1200" dirty="0" smtClean="0">
                <a:solidFill>
                  <a:schemeClr val="tx2"/>
                </a:solidFill>
              </a:rPr>
              <a:t>Pre-qualification </a:t>
            </a:r>
            <a:r>
              <a:rPr lang="en-US" sz="1200" dirty="0">
                <a:solidFill>
                  <a:schemeClr val="tx2"/>
                </a:solidFill>
              </a:rPr>
              <a:t>documents (SBD </a:t>
            </a:r>
            <a:r>
              <a:rPr lang="en-US" sz="1200" dirty="0" smtClean="0">
                <a:solidFill>
                  <a:schemeClr val="tx2"/>
                </a:solidFill>
              </a:rPr>
              <a:t>documents and others)</a:t>
            </a:r>
            <a:endParaRPr lang="en-US" sz="1200" dirty="0">
              <a:solidFill>
                <a:schemeClr val="tx2"/>
              </a:solidFill>
            </a:endParaRPr>
          </a:p>
        </p:txBody>
      </p:sp>
      <p:sp>
        <p:nvSpPr>
          <p:cNvPr id="14" name="Rectangle 43"/>
          <p:cNvSpPr>
            <a:spLocks noChangeArrowheads="1"/>
          </p:cNvSpPr>
          <p:nvPr/>
        </p:nvSpPr>
        <p:spPr bwMode="auto">
          <a:xfrm>
            <a:off x="425586" y="2836745"/>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2</a:t>
            </a:r>
          </a:p>
        </p:txBody>
      </p:sp>
      <p:sp>
        <p:nvSpPr>
          <p:cNvPr id="17" name="44 CuadroTexto"/>
          <p:cNvSpPr txBox="1"/>
          <p:nvPr/>
        </p:nvSpPr>
        <p:spPr>
          <a:xfrm>
            <a:off x="1803480" y="2838871"/>
            <a:ext cx="4529772" cy="121794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Bidder Compliance Checklist – Annexure A3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Response to Technical Requirements – Annexure A1 </a:t>
            </a: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Supporting documents for technical responses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References / Testimonials </a:t>
            </a: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25586" y="458554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3</a:t>
            </a:r>
          </a:p>
        </p:txBody>
      </p:sp>
      <p:sp>
        <p:nvSpPr>
          <p:cNvPr id="27" name="Rectangle 26"/>
          <p:cNvSpPr/>
          <p:nvPr/>
        </p:nvSpPr>
        <p:spPr>
          <a:xfrm>
            <a:off x="1803481" y="4585541"/>
            <a:ext cx="4529771" cy="923330"/>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a:solidFill>
                  <a:schemeClr val="tx2"/>
                </a:solidFill>
              </a:rPr>
              <a:t>Supporting documents for technical </a:t>
            </a:r>
            <a:r>
              <a:rPr lang="en-US" sz="1200" dirty="0" smtClean="0">
                <a:solidFill>
                  <a:schemeClr val="tx2"/>
                </a:solidFill>
              </a:rPr>
              <a:t>responses/ Supplementary information </a:t>
            </a:r>
          </a:p>
          <a:p>
            <a:pPr>
              <a:lnSpc>
                <a:spcPct val="150000"/>
              </a:lnSpc>
            </a:pP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2" name="Rectangle 43"/>
          <p:cNvSpPr>
            <a:spLocks noChangeArrowheads="1"/>
          </p:cNvSpPr>
          <p:nvPr/>
        </p:nvSpPr>
        <p:spPr bwMode="auto">
          <a:xfrm>
            <a:off x="7360994" y="458554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50813" y="4623863"/>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60996" y="2838871"/>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2880166"/>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6" name="Rectangle 43"/>
          <p:cNvSpPr>
            <a:spLocks noChangeArrowheads="1"/>
          </p:cNvSpPr>
          <p:nvPr/>
        </p:nvSpPr>
        <p:spPr bwMode="auto">
          <a:xfrm>
            <a:off x="425586" y="547736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4</a:t>
            </a:r>
          </a:p>
        </p:txBody>
      </p:sp>
      <p:sp>
        <p:nvSpPr>
          <p:cNvPr id="3" name="Rectangle 2"/>
          <p:cNvSpPr/>
          <p:nvPr/>
        </p:nvSpPr>
        <p:spPr>
          <a:xfrm>
            <a:off x="1821657" y="5459205"/>
            <a:ext cx="4511595" cy="646331"/>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itchFamily="34" charset="0"/>
              <a:buChar char="•"/>
            </a:pPr>
            <a:r>
              <a:rPr lang="en-US" sz="1200" dirty="0" smtClean="0">
                <a:solidFill>
                  <a:schemeClr val="tx2"/>
                </a:solidFill>
              </a:rPr>
              <a:t>General Conditions of Contract </a:t>
            </a:r>
            <a:endParaRPr lang="en-US" sz="1200" dirty="0">
              <a:solidFill>
                <a:schemeClr val="tx2"/>
              </a:solidFill>
            </a:endParaRPr>
          </a:p>
          <a:p>
            <a:pPr marL="171450" indent="-171450">
              <a:lnSpc>
                <a:spcPct val="150000"/>
              </a:lnSpc>
              <a:buFont typeface="Arial" pitchFamily="34" charset="0"/>
              <a:buChar char="•"/>
            </a:pPr>
            <a:r>
              <a:rPr lang="en-US" sz="1200" dirty="0" smtClean="0">
                <a:solidFill>
                  <a:schemeClr val="tx2"/>
                </a:solidFill>
              </a:rPr>
              <a:t>Draft Services Agreement </a:t>
            </a:r>
            <a:endParaRPr lang="en-US" sz="1200" dirty="0">
              <a:solidFill>
                <a:schemeClr val="tx2"/>
              </a:solidFill>
            </a:endParaRPr>
          </a:p>
        </p:txBody>
      </p:sp>
      <p:sp>
        <p:nvSpPr>
          <p:cNvPr id="20" name="Rectangle 43"/>
          <p:cNvSpPr>
            <a:spLocks noChangeArrowheads="1"/>
          </p:cNvSpPr>
          <p:nvPr/>
        </p:nvSpPr>
        <p:spPr bwMode="auto">
          <a:xfrm>
            <a:off x="7360993" y="5459205"/>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7563544" y="550973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7373725" y="147055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4" y="149416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32</a:t>
            </a:fld>
            <a:endParaRPr lang="en-ZA" dirty="0">
              <a:solidFill>
                <a:schemeClr val="tx1"/>
              </a:solidFill>
            </a:endParaRPr>
          </a:p>
        </p:txBody>
      </p:sp>
      <p:sp>
        <p:nvSpPr>
          <p:cNvPr id="14" name="Rectangle 43"/>
          <p:cNvSpPr>
            <a:spLocks noChangeArrowheads="1"/>
          </p:cNvSpPr>
          <p:nvPr/>
        </p:nvSpPr>
        <p:spPr bwMode="auto">
          <a:xfrm>
            <a:off x="398409" y="12988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1</a:t>
            </a:r>
            <a:endParaRPr lang="en-US" sz="1400" dirty="0">
              <a:solidFill>
                <a:schemeClr val="tx2"/>
              </a:solidFill>
            </a:endParaRPr>
          </a:p>
        </p:txBody>
      </p:sp>
      <p:sp>
        <p:nvSpPr>
          <p:cNvPr id="17" name="44 CuadroTexto"/>
          <p:cNvSpPr txBox="1"/>
          <p:nvPr/>
        </p:nvSpPr>
        <p:spPr>
          <a:xfrm>
            <a:off x="1794390" y="1298849"/>
            <a:ext cx="4529772" cy="1217940"/>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B-BBEE Certificate  / Affidavit</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SBD 6.1 </a:t>
            </a:r>
          </a:p>
          <a:p>
            <a:pPr marL="26670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15834" y="328645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2</a:t>
            </a:r>
            <a:endParaRPr lang="en-US" sz="1400" dirty="0">
              <a:solidFill>
                <a:schemeClr val="tx2"/>
              </a:solidFill>
            </a:endParaRPr>
          </a:p>
        </p:txBody>
      </p:sp>
      <p:sp>
        <p:nvSpPr>
          <p:cNvPr id="27" name="Rectangle 26"/>
          <p:cNvSpPr/>
          <p:nvPr/>
        </p:nvSpPr>
        <p:spPr>
          <a:xfrm>
            <a:off x="1794391" y="3300205"/>
            <a:ext cx="4529771" cy="646331"/>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Pricing Schedule</a:t>
            </a:r>
          </a:p>
          <a:p>
            <a:pPr marL="171450" indent="-171450">
              <a:lnSpc>
                <a:spcPct val="150000"/>
              </a:lnSpc>
              <a:buFont typeface="Arial" panose="020B0604020202020204" pitchFamily="34" charset="0"/>
              <a:buChar char="•"/>
            </a:pPr>
            <a:r>
              <a:rPr lang="en-US" sz="1200" dirty="0" smtClean="0">
                <a:solidFill>
                  <a:schemeClr val="tx2"/>
                </a:solidFill>
              </a:rPr>
              <a:t>3 years audited / most recent financial statements </a:t>
            </a: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2" name="Rectangle 43"/>
          <p:cNvSpPr>
            <a:spLocks noChangeArrowheads="1"/>
          </p:cNvSpPr>
          <p:nvPr/>
        </p:nvSpPr>
        <p:spPr bwMode="auto">
          <a:xfrm>
            <a:off x="7335007" y="3300205"/>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95652" y="3341500"/>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213131"/>
            <a:ext cx="7500106" cy="800219"/>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 USB marked with Bidder Name </a:t>
            </a:r>
          </a:p>
          <a:p>
            <a:endParaRPr lang="en-ZA" dirty="0"/>
          </a:p>
        </p:txBody>
      </p:sp>
      <p:sp>
        <p:nvSpPr>
          <p:cNvPr id="5" name="TextBox 4"/>
          <p:cNvSpPr txBox="1"/>
          <p:nvPr/>
        </p:nvSpPr>
        <p:spPr>
          <a:xfrm>
            <a:off x="442785" y="5339255"/>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33</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SLA</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7</a:t>
            </a:r>
            <a:r>
              <a:rPr lang="en-ZA" sz="2000" b="1" dirty="0" smtClean="0">
                <a:solidFill>
                  <a:srgbClr val="BFBFBF"/>
                </a:solidFill>
              </a:rPr>
              <a:t>. </a:t>
            </a:r>
            <a:r>
              <a:rPr lang="en-ZA" sz="2000" b="1" dirty="0">
                <a:solidFill>
                  <a:srgbClr val="BFBFBF"/>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rgbClr val="FF0000"/>
                </a:solidFill>
              </a:rPr>
              <a:t>8</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34</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603535965"/>
              </p:ext>
            </p:extLst>
          </p:nvPr>
        </p:nvGraphicFramePr>
        <p:xfrm>
          <a:off x="0" y="782322"/>
          <a:ext cx="9144000" cy="4850954"/>
        </p:xfrm>
        <a:graphic>
          <a:graphicData uri="http://schemas.openxmlformats.org/drawingml/2006/table">
            <a:tbl>
              <a:tblPr firstRow="1" bandRow="1">
                <a:tableStyleId>{5C22544A-7EE6-4342-B048-85BDC9FD1C3A}</a:tableStyleId>
              </a:tblPr>
              <a:tblGrid>
                <a:gridCol w="6004560"/>
                <a:gridCol w="3139440"/>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14 June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14 June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Non-compulsory briefing session</a:t>
                      </a:r>
                      <a:endParaRPr lang="en-ZA" sz="1800" b="1" kern="1200" baseline="0" dirty="0">
                        <a:solidFill>
                          <a:srgbClr val="FF0000"/>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25 June</a:t>
                      </a:r>
                      <a:r>
                        <a:rPr lang="en-ZA" sz="1800" b="1" kern="1200" baseline="0" dirty="0" smtClean="0">
                          <a:solidFill>
                            <a:srgbClr val="FF0000"/>
                          </a:solidFill>
                          <a:latin typeface="+mn-lt"/>
                          <a:ea typeface="+mn-ea"/>
                          <a:cs typeface="+mn-cs"/>
                        </a:rPr>
                        <a:t> </a:t>
                      </a:r>
                      <a:r>
                        <a:rPr lang="en-ZA" sz="1800" b="1" kern="1200" baseline="0" dirty="0" smtClean="0">
                          <a:solidFill>
                            <a:schemeClr val="accent2">
                              <a:lumMod val="50000"/>
                            </a:schemeClr>
                          </a:solidFill>
                          <a:latin typeface="+mn-lt"/>
                          <a:ea typeface="+mn-ea"/>
                          <a:cs typeface="+mn-cs"/>
                        </a:rPr>
                        <a:t>2019 at 11H00</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18 June – 05 July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en-ZA" sz="1800" b="1" baseline="0" dirty="0" smtClean="0">
                          <a:solidFill>
                            <a:schemeClr val="accent2">
                              <a:lumMod val="50000"/>
                            </a:schemeClr>
                          </a:solidFill>
                        </a:rPr>
                        <a:t>16 July 2019</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accent2">
                              <a:lumMod val="50000"/>
                            </a:schemeClr>
                          </a:solidFill>
                          <a:latin typeface="+mn-lt"/>
                          <a:ea typeface="+mn-ea"/>
                          <a:cs typeface="+mn-cs"/>
                        </a:rPr>
                        <a:t>July / August 2019</a:t>
                      </a:r>
                      <a:endParaRPr lang="en-ZA" sz="1800" b="1" kern="1200" baseline="0" dirty="0">
                        <a:solidFill>
                          <a:schemeClr val="accent2">
                            <a:lumMod val="50000"/>
                          </a:schemeClr>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sp>
        <p:nvSpPr>
          <p:cNvPr id="5" name="TextBox 4">
            <a:hlinkClick r:id="rId3" action="ppaction://hlinkfile"/>
          </p:cNvPr>
          <p:cNvSpPr txBox="1"/>
          <p:nvPr/>
        </p:nvSpPr>
        <p:spPr>
          <a:xfrm>
            <a:off x="352752" y="904211"/>
            <a:ext cx="8867775" cy="507831"/>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numCol="1" rtlCol="0">
            <a:spAutoFit/>
          </a:bodyPr>
          <a:lstStyle>
            <a:defPPr>
              <a:defRPr lang="en-US"/>
            </a:defPPr>
            <a:lvl1pPr algn="just">
              <a:lnSpc>
                <a:spcPct val="150000"/>
              </a:lnSpc>
              <a:defRPr sz="1400">
                <a:solidFill>
                  <a:schemeClr val="tx2">
                    <a:lumMod val="75000"/>
                  </a:schemeClr>
                </a:solidFill>
              </a:defRPr>
            </a:lvl1pPr>
          </a:lstStyle>
          <a:p>
            <a:r>
              <a:rPr lang="en-ZA" sz="1800" b="1" dirty="0" smtClean="0"/>
              <a:t>Refer to section </a:t>
            </a:r>
            <a:r>
              <a:rPr lang="en-ZA" sz="1800" b="1" dirty="0"/>
              <a:t>9</a:t>
            </a:r>
            <a:r>
              <a:rPr lang="en-ZA" sz="1800" b="1" dirty="0" smtClean="0"/>
              <a:t> of the RFP document.</a:t>
            </a:r>
            <a:endParaRPr lang="en-ZA" sz="1800" b="1" dirty="0"/>
          </a:p>
        </p:txBody>
      </p:sp>
      <p:graphicFrame>
        <p:nvGraphicFramePr>
          <p:cNvPr id="13" name="Object 12"/>
          <p:cNvGraphicFramePr>
            <a:graphicFrameLocks noChangeAspect="1"/>
          </p:cNvGraphicFramePr>
          <p:nvPr>
            <p:extLst>
              <p:ext uri="{D42A27DB-BD31-4B8C-83A1-F6EECF244321}">
                <p14:modId xmlns:p14="http://schemas.microsoft.com/office/powerpoint/2010/main" val="48743804"/>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7227"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588332625"/>
              </p:ext>
            </p:extLst>
          </p:nvPr>
        </p:nvGraphicFramePr>
        <p:xfrm>
          <a:off x="2527738" y="1866080"/>
          <a:ext cx="914400" cy="771525"/>
        </p:xfrm>
        <a:graphic>
          <a:graphicData uri="http://schemas.openxmlformats.org/presentationml/2006/ole">
            <mc:AlternateContent xmlns:mc="http://schemas.openxmlformats.org/markup-compatibility/2006">
              <mc:Choice xmlns:v="urn:schemas-microsoft-com:vml" Requires="v">
                <p:oleObj spid="_x0000_s87228" name="Document" showAsIcon="1" r:id="rId6" imgW="914400" imgH="771480" progId="Word.Document.12">
                  <p:embed/>
                </p:oleObj>
              </mc:Choice>
              <mc:Fallback>
                <p:oleObj name="Document" showAsIcon="1" r:id="rId6" imgW="914400" imgH="771480" progId="Word.Document.12">
                  <p:embed/>
                  <p:pic>
                    <p:nvPicPr>
                      <p:cNvPr id="0" name=""/>
                      <p:cNvPicPr/>
                      <p:nvPr/>
                    </p:nvPicPr>
                    <p:blipFill>
                      <a:blip r:embed="rId7"/>
                      <a:stretch>
                        <a:fillRect/>
                      </a:stretch>
                    </p:blipFill>
                    <p:spPr>
                      <a:xfrm>
                        <a:off x="2527738" y="1866080"/>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590587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8</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9</a:t>
            </a:fld>
            <a:endParaRPr lang="en-ZA" dirty="0">
              <a:solidFill>
                <a:schemeClr val="tx1"/>
              </a:solidFill>
            </a:endParaRPr>
          </a:p>
        </p:txBody>
      </p:sp>
      <p:sp>
        <p:nvSpPr>
          <p:cNvPr id="6" name="Rectangle 11"/>
          <p:cNvSpPr>
            <a:spLocks noChangeArrowheads="1"/>
          </p:cNvSpPr>
          <p:nvPr/>
        </p:nvSpPr>
        <p:spPr bwMode="auto">
          <a:xfrm>
            <a:off x="552541" y="1690514"/>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0" name="Rectangle 12"/>
          <p:cNvSpPr>
            <a:spLocks noChangeArrowheads="1"/>
          </p:cNvSpPr>
          <p:nvPr/>
        </p:nvSpPr>
        <p:spPr bwMode="auto">
          <a:xfrm>
            <a:off x="2921876" y="5485859"/>
            <a:ext cx="152399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Desktop</a:t>
            </a:r>
          </a:p>
          <a:p>
            <a:pPr marL="176213" indent="-176213">
              <a:defRPr/>
            </a:pPr>
            <a:r>
              <a:rPr lang="en-US" sz="1200" b="1" dirty="0" smtClean="0">
                <a:solidFill>
                  <a:schemeClr val="tx2"/>
                </a:solidFill>
              </a:rPr>
              <a:t>evaluation</a:t>
            </a:r>
            <a:r>
              <a:rPr lang="en-US" sz="1200" b="1" dirty="0" smtClean="0">
                <a:solidFill>
                  <a:schemeClr val="tx2"/>
                </a:solidFill>
                <a:cs typeface="+mn-cs"/>
              </a:rPr>
              <a:t> </a:t>
            </a:r>
            <a:r>
              <a:rPr lang="en-US" sz="1200" dirty="0" smtClean="0">
                <a:solidFill>
                  <a:schemeClr val="tx2"/>
                </a:solidFill>
                <a:cs typeface="+mn-cs"/>
              </a:rPr>
              <a:t>=</a:t>
            </a:r>
            <a:r>
              <a:rPr lang="en-US" sz="1200" b="1" dirty="0" smtClean="0">
                <a:solidFill>
                  <a:schemeClr val="tx2"/>
                </a:solidFill>
                <a:cs typeface="+mn-cs"/>
              </a:rPr>
              <a:t> 70</a:t>
            </a:r>
            <a:endParaRPr lang="en-US" sz="1200" b="1" dirty="0">
              <a:solidFill>
                <a:schemeClr val="tx2"/>
              </a:solidFill>
              <a:cs typeface="+mn-cs"/>
            </a:endParaRPr>
          </a:p>
        </p:txBody>
      </p:sp>
      <p:sp>
        <p:nvSpPr>
          <p:cNvPr id="11" name="Rectangle 11"/>
          <p:cNvSpPr>
            <a:spLocks noChangeArrowheads="1"/>
          </p:cNvSpPr>
          <p:nvPr/>
        </p:nvSpPr>
        <p:spPr bwMode="auto">
          <a:xfrm>
            <a:off x="4572000" y="5582515"/>
            <a:ext cx="914400"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smtClean="0">
                <a:solidFill>
                  <a:schemeClr val="tx2"/>
                </a:solidFill>
                <a:cs typeface="+mn-cs"/>
              </a:rPr>
              <a:t>100 points</a:t>
            </a:r>
            <a:endParaRPr lang="en-US" sz="1100" b="1" dirty="0">
              <a:solidFill>
                <a:schemeClr val="tx2"/>
              </a:solidFill>
              <a:cs typeface="+mn-cs"/>
            </a:endParaRPr>
          </a:p>
        </p:txBody>
      </p:sp>
      <p:sp>
        <p:nvSpPr>
          <p:cNvPr id="12" name="AutoShape 90"/>
          <p:cNvSpPr>
            <a:spLocks noChangeArrowheads="1"/>
          </p:cNvSpPr>
          <p:nvPr/>
        </p:nvSpPr>
        <p:spPr bwMode="auto">
          <a:xfrm>
            <a:off x="273269" y="4906709"/>
            <a:ext cx="5297214"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3" name="Text Box 91"/>
          <p:cNvSpPr txBox="1">
            <a:spLocks noChangeArrowheads="1"/>
          </p:cNvSpPr>
          <p:nvPr/>
        </p:nvSpPr>
        <p:spPr bwMode="auto">
          <a:xfrm>
            <a:off x="639770" y="5076436"/>
            <a:ext cx="119385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2</a:t>
            </a:r>
            <a:endParaRPr lang="en-GB" b="1" dirty="0">
              <a:solidFill>
                <a:schemeClr val="tx2"/>
              </a:solidFill>
            </a:endParaRPr>
          </a:p>
        </p:txBody>
      </p:sp>
      <p:sp>
        <p:nvSpPr>
          <p:cNvPr id="16" name="Text Box 98"/>
          <p:cNvSpPr txBox="1">
            <a:spLocks noChangeArrowheads="1"/>
          </p:cNvSpPr>
          <p:nvPr/>
        </p:nvSpPr>
        <p:spPr bwMode="auto">
          <a:xfrm>
            <a:off x="3795139" y="732601"/>
            <a:ext cx="5333367" cy="2285241"/>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l">
              <a:buFont typeface="Arial" panose="020B0604020202020204" pitchFamily="34" charset="0"/>
              <a:buChar char="•"/>
            </a:pPr>
            <a:r>
              <a:rPr lang="en-ZA" sz="1100" b="1" dirty="0" smtClean="0">
                <a:solidFill>
                  <a:schemeClr val="tx2"/>
                </a:solidFill>
              </a:rPr>
              <a:t>Invitation </a:t>
            </a:r>
            <a:r>
              <a:rPr lang="en-ZA" sz="1100" b="1" dirty="0">
                <a:solidFill>
                  <a:schemeClr val="tx2"/>
                </a:solidFill>
              </a:rPr>
              <a:t>to Bid SBD </a:t>
            </a:r>
            <a:r>
              <a:rPr lang="en-ZA" sz="1100" b="1" dirty="0" smtClean="0">
                <a:solidFill>
                  <a:schemeClr val="tx2"/>
                </a:solidFill>
              </a:rPr>
              <a:t>1</a:t>
            </a:r>
          </a:p>
          <a:p>
            <a:pPr marL="171450" indent="-171450" algn="l">
              <a:buFont typeface="Arial" panose="020B0604020202020204" pitchFamily="34" charset="0"/>
              <a:buChar char="•"/>
            </a:pPr>
            <a:r>
              <a:rPr lang="en-ZA" sz="1100" b="1" dirty="0" smtClean="0">
                <a:solidFill>
                  <a:schemeClr val="tx2"/>
                </a:solidFill>
              </a:rPr>
              <a:t>Tax Compliance status pin</a:t>
            </a:r>
          </a:p>
          <a:p>
            <a:pPr marL="173038" indent="-173038">
              <a:buFontTx/>
              <a:buChar char="•"/>
            </a:pPr>
            <a:r>
              <a:rPr lang="en-ZA" sz="1100" b="1" dirty="0" smtClean="0">
                <a:solidFill>
                  <a:schemeClr val="tx2"/>
                </a:solidFill>
              </a:rPr>
              <a:t>Central </a:t>
            </a:r>
            <a:r>
              <a:rPr lang="en-ZA" sz="1100" b="1" dirty="0">
                <a:solidFill>
                  <a:schemeClr val="tx2"/>
                </a:solidFill>
              </a:rPr>
              <a:t>Registration Report (Central Database System) </a:t>
            </a:r>
            <a:r>
              <a:rPr lang="en-ZA" sz="1100" b="1" dirty="0" smtClean="0">
                <a:solidFill>
                  <a:schemeClr val="tx2"/>
                </a:solidFill>
              </a:rPr>
              <a:t>from NT                       </a:t>
            </a:r>
          </a:p>
          <a:p>
            <a:pPr algn="l">
              <a:buFontTx/>
              <a:buChar char="•"/>
            </a:pPr>
            <a:r>
              <a:rPr lang="en-ZA" sz="1100" b="1" dirty="0" smtClean="0">
                <a:solidFill>
                  <a:schemeClr val="tx2"/>
                </a:solidFill>
              </a:rPr>
              <a:t>   GCC </a:t>
            </a:r>
          </a:p>
          <a:p>
            <a:pPr algn="l">
              <a:buFontTx/>
              <a:buChar char="•"/>
            </a:pPr>
            <a:r>
              <a:rPr lang="en-ZA" sz="1100" b="1" dirty="0" smtClean="0">
                <a:solidFill>
                  <a:schemeClr val="tx2"/>
                </a:solidFill>
              </a:rPr>
              <a:t>   SARS </a:t>
            </a:r>
            <a:r>
              <a:rPr lang="en-ZA" sz="1100" b="1" dirty="0">
                <a:solidFill>
                  <a:schemeClr val="tx2"/>
                </a:solidFill>
              </a:rPr>
              <a:t>Oath of </a:t>
            </a:r>
            <a:r>
              <a:rPr lang="en-ZA" sz="1100" b="1" dirty="0" smtClean="0">
                <a:solidFill>
                  <a:schemeClr val="tx2"/>
                </a:solidFill>
              </a:rPr>
              <a:t>Secrecy</a:t>
            </a:r>
            <a:endParaRPr lang="en-ZA" sz="1100" b="1" dirty="0">
              <a:solidFill>
                <a:schemeClr val="tx2"/>
              </a:solidFill>
            </a:endParaRPr>
          </a:p>
          <a:p>
            <a:pPr algn="l">
              <a:buFontTx/>
              <a:buChar char="•"/>
            </a:pPr>
            <a:r>
              <a:rPr lang="en-ZA" sz="1100" b="1" dirty="0">
                <a:solidFill>
                  <a:schemeClr val="tx2"/>
                </a:solidFill>
              </a:rPr>
              <a:t> </a:t>
            </a:r>
            <a:r>
              <a:rPr lang="en-ZA" sz="1100" b="1" dirty="0" smtClean="0">
                <a:solidFill>
                  <a:schemeClr val="tx2"/>
                </a:solidFill>
              </a:rPr>
              <a:t>  Declaration </a:t>
            </a:r>
            <a:r>
              <a:rPr lang="en-ZA" sz="1100" b="1" dirty="0">
                <a:solidFill>
                  <a:schemeClr val="tx2"/>
                </a:solidFill>
              </a:rPr>
              <a:t>of </a:t>
            </a:r>
            <a:r>
              <a:rPr lang="en-ZA" sz="1100" b="1" dirty="0" smtClean="0">
                <a:solidFill>
                  <a:schemeClr val="tx2"/>
                </a:solidFill>
              </a:rPr>
              <a:t>interest </a:t>
            </a:r>
            <a:r>
              <a:rPr lang="en-ZA" sz="1100" b="1" dirty="0">
                <a:solidFill>
                  <a:schemeClr val="tx2"/>
                </a:solidFill>
              </a:rPr>
              <a:t>SBD </a:t>
            </a:r>
            <a:r>
              <a:rPr lang="en-ZA" sz="1100" b="1" dirty="0" smtClean="0">
                <a:solidFill>
                  <a:schemeClr val="tx2"/>
                </a:solidFill>
              </a:rPr>
              <a:t>4</a:t>
            </a:r>
          </a:p>
          <a:p>
            <a:pPr algn="l">
              <a:buFontTx/>
              <a:buChar char="•"/>
            </a:pPr>
            <a:r>
              <a:rPr lang="en-ZA" sz="1100" b="1" dirty="0">
                <a:solidFill>
                  <a:schemeClr val="tx2"/>
                </a:solidFill>
              </a:rPr>
              <a:t> </a:t>
            </a:r>
            <a:r>
              <a:rPr lang="en-ZA" sz="1100" b="1" dirty="0" smtClean="0">
                <a:solidFill>
                  <a:schemeClr val="tx2"/>
                </a:solidFill>
              </a:rPr>
              <a:t>  Preference Point Claim form- SBD 6.1</a:t>
            </a:r>
            <a:endParaRPr lang="en-ZA" sz="1100" b="1" dirty="0">
              <a:solidFill>
                <a:schemeClr val="tx2"/>
              </a:solidFill>
            </a:endParaRPr>
          </a:p>
          <a:p>
            <a:pPr algn="l">
              <a:buFontTx/>
              <a:buChar char="•"/>
            </a:pPr>
            <a:r>
              <a:rPr lang="en-ZA" sz="1100" b="1" dirty="0">
                <a:solidFill>
                  <a:schemeClr val="tx2"/>
                </a:solidFill>
                <a:cs typeface="Times New Roman" pitchFamily="18" charset="0"/>
              </a:rPr>
              <a:t> </a:t>
            </a:r>
            <a:r>
              <a:rPr lang="en-ZA" sz="1100" b="1" dirty="0" smtClean="0">
                <a:solidFill>
                  <a:schemeClr val="tx2"/>
                </a:solidFill>
                <a:cs typeface="Times New Roman" pitchFamily="18" charset="0"/>
              </a:rPr>
              <a:t>  Declaration </a:t>
            </a:r>
            <a:r>
              <a:rPr lang="en-ZA" sz="1100" b="1" dirty="0">
                <a:solidFill>
                  <a:schemeClr val="tx2"/>
                </a:solidFill>
                <a:cs typeface="Times New Roman" pitchFamily="18" charset="0"/>
              </a:rPr>
              <a:t>of </a:t>
            </a:r>
            <a:r>
              <a:rPr lang="en-ZA" sz="1100" b="1" dirty="0" smtClean="0">
                <a:solidFill>
                  <a:schemeClr val="tx2"/>
                </a:solidFill>
                <a:cs typeface="Times New Roman" pitchFamily="18" charset="0"/>
              </a:rPr>
              <a:t>Bidder’s </a:t>
            </a:r>
            <a:r>
              <a:rPr lang="en-ZA" sz="1100" b="1" dirty="0">
                <a:solidFill>
                  <a:schemeClr val="tx2"/>
                </a:solidFill>
                <a:cs typeface="Times New Roman" pitchFamily="18" charset="0"/>
              </a:rPr>
              <a:t>Past </a:t>
            </a:r>
            <a:r>
              <a:rPr lang="en-ZA" sz="1100" b="1" dirty="0" smtClean="0">
                <a:solidFill>
                  <a:schemeClr val="tx2"/>
                </a:solidFill>
                <a:cs typeface="Times New Roman" pitchFamily="18" charset="0"/>
              </a:rPr>
              <a:t>SCM </a:t>
            </a:r>
            <a:r>
              <a:rPr lang="en-ZA" sz="1100" b="1" dirty="0">
                <a:solidFill>
                  <a:schemeClr val="tx2"/>
                </a:solidFill>
                <a:cs typeface="Times New Roman" pitchFamily="18" charset="0"/>
              </a:rPr>
              <a:t>Practices – SBD 8</a:t>
            </a:r>
          </a:p>
          <a:p>
            <a:pPr algn="l">
              <a:buFontTx/>
              <a:buChar char="•"/>
            </a:pPr>
            <a:r>
              <a:rPr lang="en-ZA" sz="1100" b="1" dirty="0">
                <a:solidFill>
                  <a:schemeClr val="tx2"/>
                </a:solidFill>
                <a:cs typeface="Times New Roman" pitchFamily="18" charset="0"/>
              </a:rPr>
              <a:t> </a:t>
            </a:r>
            <a:r>
              <a:rPr lang="en-ZA" sz="1100" b="1" dirty="0" smtClean="0">
                <a:solidFill>
                  <a:schemeClr val="tx2"/>
                </a:solidFill>
                <a:cs typeface="Times New Roman" pitchFamily="18" charset="0"/>
              </a:rPr>
              <a:t>  Certificate </a:t>
            </a:r>
            <a:r>
              <a:rPr lang="en-ZA" sz="1100" b="1" dirty="0">
                <a:solidFill>
                  <a:schemeClr val="tx2"/>
                </a:solidFill>
                <a:cs typeface="Times New Roman" pitchFamily="18" charset="0"/>
              </a:rPr>
              <a:t>of </a:t>
            </a:r>
            <a:r>
              <a:rPr lang="en-ZA" sz="1100" b="1" dirty="0" smtClean="0">
                <a:solidFill>
                  <a:schemeClr val="tx2"/>
                </a:solidFill>
                <a:cs typeface="Times New Roman" pitchFamily="18" charset="0"/>
              </a:rPr>
              <a:t>Independent Bid </a:t>
            </a:r>
            <a:r>
              <a:rPr lang="en-ZA" sz="1100" b="1" dirty="0">
                <a:solidFill>
                  <a:schemeClr val="tx2"/>
                </a:solidFill>
                <a:cs typeface="Times New Roman" pitchFamily="18" charset="0"/>
              </a:rPr>
              <a:t>Determination – SBD </a:t>
            </a:r>
            <a:r>
              <a:rPr lang="en-ZA" sz="1100" b="1" dirty="0" smtClean="0">
                <a:solidFill>
                  <a:schemeClr val="tx2"/>
                </a:solidFill>
                <a:cs typeface="Times New Roman" pitchFamily="18" charset="0"/>
              </a:rPr>
              <a:t>9</a:t>
            </a:r>
          </a:p>
          <a:p>
            <a:pPr algn="l">
              <a:buFontTx/>
              <a:buChar char="•"/>
            </a:pPr>
            <a:r>
              <a:rPr lang="en-ZA" sz="1100" b="1" dirty="0" smtClean="0">
                <a:solidFill>
                  <a:schemeClr val="tx2"/>
                </a:solidFill>
                <a:cs typeface="Times New Roman" pitchFamily="18" charset="0"/>
              </a:rPr>
              <a:t>   Supplier cost and risk assessment questionnaire</a:t>
            </a:r>
          </a:p>
          <a:p>
            <a:pPr algn="l">
              <a:buFontTx/>
              <a:buChar char="•"/>
            </a:pPr>
            <a:r>
              <a:rPr lang="en-ZA" sz="1100" b="1" dirty="0" smtClean="0">
                <a:solidFill>
                  <a:schemeClr val="tx2"/>
                </a:solidFill>
                <a:cs typeface="Times New Roman" pitchFamily="18" charset="0"/>
              </a:rPr>
              <a:t>   Bidder Compliance checklist for Technical Evaluation</a:t>
            </a:r>
          </a:p>
          <a:p>
            <a:pPr marL="179388" indent="-179388">
              <a:buFontTx/>
              <a:buChar char="•"/>
            </a:pPr>
            <a:r>
              <a:rPr lang="en-ZA" sz="1100" b="1" dirty="0" smtClean="0">
                <a:solidFill>
                  <a:srgbClr val="FF0000"/>
                </a:solidFill>
                <a:cs typeface="Times New Roman" pitchFamily="18" charset="0"/>
              </a:rPr>
              <a:t>Mandatory </a:t>
            </a:r>
            <a:r>
              <a:rPr lang="en-ZA" sz="1100" b="1" dirty="0">
                <a:solidFill>
                  <a:srgbClr val="FF0000"/>
                </a:solidFill>
                <a:cs typeface="Times New Roman" pitchFamily="18" charset="0"/>
              </a:rPr>
              <a:t>Requirements – </a:t>
            </a:r>
            <a:r>
              <a:rPr lang="en-ZA" sz="1100" b="1" dirty="0" smtClean="0">
                <a:solidFill>
                  <a:srgbClr val="FF0000"/>
                </a:solidFill>
                <a:cs typeface="Times New Roman" pitchFamily="18" charset="0"/>
              </a:rPr>
              <a:t>Minimum B-BBEE status level 3</a:t>
            </a:r>
            <a:endParaRPr lang="en-ZA" sz="1100" b="1" dirty="0">
              <a:solidFill>
                <a:srgbClr val="FF0000"/>
              </a:solidFill>
              <a:cs typeface="Times New Roman" pitchFamily="18" charset="0"/>
            </a:endParaRPr>
          </a:p>
          <a:p>
            <a:endParaRPr lang="en-ZA" sz="1050" b="1" dirty="0" smtClean="0">
              <a:solidFill>
                <a:schemeClr val="tx2"/>
              </a:solidFill>
              <a:cs typeface="Times New Roman" pitchFamily="18" charset="0"/>
            </a:endParaRPr>
          </a:p>
        </p:txBody>
      </p:sp>
      <p:sp>
        <p:nvSpPr>
          <p:cNvPr id="17" name="Text Box 99"/>
          <p:cNvSpPr txBox="1">
            <a:spLocks noChangeArrowheads="1"/>
          </p:cNvSpPr>
          <p:nvPr/>
        </p:nvSpPr>
        <p:spPr bwMode="auto">
          <a:xfrm>
            <a:off x="4929353" y="3332281"/>
            <a:ext cx="3799490" cy="60016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ZA" sz="1100" b="1" dirty="0" smtClean="0">
                <a:solidFill>
                  <a:schemeClr val="accent2">
                    <a:lumMod val="50000"/>
                  </a:schemeClr>
                </a:solidFill>
              </a:rPr>
              <a:t>Submit a valid B- BBEE certificate or sworn affidavits with minimum  B- BBEE status level 3</a:t>
            </a:r>
          </a:p>
          <a:p>
            <a:r>
              <a:rPr lang="en-ZA" sz="1100" b="1" dirty="0" smtClean="0">
                <a:solidFill>
                  <a:schemeClr val="accent2">
                    <a:lumMod val="50000"/>
                  </a:schemeClr>
                </a:solidFill>
              </a:rPr>
              <a:t>     </a:t>
            </a:r>
            <a:endParaRPr lang="en-ZA" sz="1050" b="1" dirty="0" smtClean="0">
              <a:solidFill>
                <a:schemeClr val="accent2">
                  <a:lumMod val="50000"/>
                </a:schemeClr>
              </a:solidFill>
            </a:endParaRPr>
          </a:p>
        </p:txBody>
      </p:sp>
      <p:sp>
        <p:nvSpPr>
          <p:cNvPr id="18" name="AutoShape 90"/>
          <p:cNvSpPr>
            <a:spLocks noChangeArrowheads="1"/>
          </p:cNvSpPr>
          <p:nvPr/>
        </p:nvSpPr>
        <p:spPr bwMode="auto">
          <a:xfrm>
            <a:off x="136906" y="3147615"/>
            <a:ext cx="3923906" cy="1534438"/>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9" name="Rectangle 12"/>
          <p:cNvSpPr>
            <a:spLocks noChangeArrowheads="1"/>
          </p:cNvSpPr>
          <p:nvPr/>
        </p:nvSpPr>
        <p:spPr bwMode="auto">
          <a:xfrm>
            <a:off x="349124" y="3612160"/>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Pre - </a:t>
            </a:r>
            <a:r>
              <a:rPr lang="en-US" sz="1100" b="1" dirty="0" smtClean="0">
                <a:solidFill>
                  <a:schemeClr val="tx2"/>
                </a:solidFill>
                <a:cs typeface="Times New Roman" pitchFamily="18" charset="0"/>
              </a:rPr>
              <a:t>Technical Evaluation</a:t>
            </a:r>
            <a:endParaRPr lang="en-US" sz="1050" b="1" dirty="0">
              <a:solidFill>
                <a:schemeClr val="tx2"/>
              </a:solidFill>
              <a:cs typeface="Times New Roman" pitchFamily="18" charset="0"/>
            </a:endParaRPr>
          </a:p>
        </p:txBody>
      </p:sp>
      <p:sp>
        <p:nvSpPr>
          <p:cNvPr id="21" name="Text Box 91"/>
          <p:cNvSpPr txBox="1">
            <a:spLocks noChangeArrowheads="1"/>
          </p:cNvSpPr>
          <p:nvPr/>
        </p:nvSpPr>
        <p:spPr bwMode="auto">
          <a:xfrm>
            <a:off x="584669"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13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cxnSp>
        <p:nvCxnSpPr>
          <p:cNvPr id="4" name="Straight Connector 3"/>
          <p:cNvCxnSpPr/>
          <p:nvPr/>
        </p:nvCxnSpPr>
        <p:spPr bwMode="auto">
          <a:xfrm>
            <a:off x="136906" y="3147615"/>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136906" y="4906709"/>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5791200" y="5076436"/>
            <a:ext cx="1975945" cy="137333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endParaRPr lang="en-US" sz="1200" b="1" dirty="0"/>
          </a:p>
          <a:p>
            <a:pPr marL="176213" indent="-176213" algn="ctr">
              <a:defRPr/>
            </a:pPr>
            <a:r>
              <a:rPr lang="en-US" sz="1200" b="1" dirty="0" smtClean="0">
                <a:solidFill>
                  <a:schemeClr val="tx2"/>
                </a:solidFill>
              </a:rPr>
              <a:t>Achieve  combined score of 70 out of 100 points to proceed to Gate 3</a:t>
            </a:r>
            <a:endParaRPr lang="en-US" sz="1200" b="1" dirty="0">
              <a:solidFill>
                <a:schemeClr val="tx2"/>
              </a:solidFill>
            </a:endParaRPr>
          </a:p>
        </p:txBody>
      </p:sp>
      <p:sp>
        <p:nvSpPr>
          <p:cNvPr id="22" name="Rectangle 12"/>
          <p:cNvSpPr>
            <a:spLocks noChangeArrowheads="1"/>
          </p:cNvSpPr>
          <p:nvPr/>
        </p:nvSpPr>
        <p:spPr bwMode="auto">
          <a:xfrm>
            <a:off x="2921875" y="6030329"/>
            <a:ext cx="152399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Presentations </a:t>
            </a:r>
            <a:r>
              <a:rPr lang="en-US" sz="1200" dirty="0" smtClean="0">
                <a:solidFill>
                  <a:schemeClr val="tx2"/>
                </a:solidFill>
              </a:rPr>
              <a:t>=</a:t>
            </a:r>
            <a:r>
              <a:rPr lang="en-US" sz="1200" b="1" dirty="0" smtClean="0">
                <a:solidFill>
                  <a:schemeClr val="tx2"/>
                </a:solidFill>
              </a:rPr>
              <a:t> 30</a:t>
            </a:r>
            <a:endParaRPr lang="en-US" sz="1200" b="1" dirty="0">
              <a:solidFill>
                <a:schemeClr val="tx2"/>
              </a:solidFill>
            </a:endParaRPr>
          </a:p>
        </p:txBody>
      </p:sp>
      <p:sp>
        <p:nvSpPr>
          <p:cNvPr id="27" name="Rectangle 12"/>
          <p:cNvSpPr>
            <a:spLocks noChangeArrowheads="1"/>
          </p:cNvSpPr>
          <p:nvPr/>
        </p:nvSpPr>
        <p:spPr bwMode="auto">
          <a:xfrm>
            <a:off x="639771" y="5582515"/>
            <a:ext cx="1851182" cy="52399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100" b="1" dirty="0" smtClean="0">
                <a:solidFill>
                  <a:schemeClr val="tx2"/>
                </a:solidFill>
                <a:cs typeface="Times New Roman" pitchFamily="18" charset="0"/>
              </a:rPr>
              <a:t>Technical Evaluation</a:t>
            </a:r>
            <a:endParaRPr lang="en-US" sz="1050" b="1" dirty="0">
              <a:solidFill>
                <a:schemeClr val="tx2"/>
              </a:solidFill>
              <a:cs typeface="Times New Roman" pitchFamily="18" charset="0"/>
            </a:endParaRPr>
          </a:p>
        </p:txBody>
      </p:sp>
      <p:sp>
        <p:nvSpPr>
          <p:cNvPr id="28" name="Rectangle 11"/>
          <p:cNvSpPr>
            <a:spLocks noChangeArrowheads="1"/>
          </p:cNvSpPr>
          <p:nvPr/>
        </p:nvSpPr>
        <p:spPr bwMode="auto">
          <a:xfrm>
            <a:off x="2098859" y="4965897"/>
            <a:ext cx="2082296" cy="479872"/>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Mandatory Requirement</a:t>
            </a:r>
            <a:endParaRPr lang="en-US" sz="12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084604-662F-4271-A331-F95A5440E66C}">
  <ds:schemaRefs>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term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445AF35A-DDDE-4BBE-BDC4-6E9BF60451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65784</TotalTime>
  <Words>1853</Words>
  <Application>Microsoft Office PowerPoint</Application>
  <PresentationFormat>On-screen Show (4:3)</PresentationFormat>
  <Paragraphs>421</Paragraphs>
  <Slides>34</Slides>
  <Notes>20</Notes>
  <HiddenSlides>0</HiddenSlides>
  <MMClips>0</MMClips>
  <ScaleCrop>false</ScaleCrop>
  <HeadingPairs>
    <vt:vector size="6" baseType="variant">
      <vt:variant>
        <vt:lpstr>Theme</vt:lpstr>
      </vt:variant>
      <vt:variant>
        <vt:i4>4</vt:i4>
      </vt:variant>
      <vt:variant>
        <vt:lpstr>Embedded OLE Servers</vt:lpstr>
      </vt:variant>
      <vt:variant>
        <vt:i4>5</vt:i4>
      </vt:variant>
      <vt:variant>
        <vt:lpstr>Slide Titles</vt:lpstr>
      </vt:variant>
      <vt:variant>
        <vt:i4>34</vt:i4>
      </vt:variant>
    </vt:vector>
  </HeadingPairs>
  <TitlesOfParts>
    <vt:vector size="43" baseType="lpstr">
      <vt:lpstr>Template</vt:lpstr>
      <vt:lpstr>1_Consoldiated performance scorecards 18 09 2007 v0 3</vt:lpstr>
      <vt:lpstr>4_Template</vt:lpstr>
      <vt:lpstr>5_Template</vt:lpstr>
      <vt:lpstr>TCLayout.ActiveDocument.1</vt:lpstr>
      <vt:lpstr>Document</vt:lpstr>
      <vt:lpstr>Equation</vt:lpstr>
      <vt:lpstr>Worksheet</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Technical Requirements</vt:lpstr>
      <vt:lpstr>PowerPoint Presentation</vt:lpstr>
      <vt:lpstr>PowerPoint Presentation</vt:lpstr>
      <vt:lpstr>PowerPoint Presentation</vt:lpstr>
      <vt:lpstr>PowerPoint Presentation</vt:lpstr>
      <vt:lpstr>B-BBEE Mandatory Requirement</vt:lpstr>
      <vt:lpstr>B-BBEE = 20 points</vt:lpstr>
      <vt:lpstr>B-BBEE  Certificate</vt:lpstr>
      <vt:lpstr>USE AND ACCEPTANCE OF AFFIDAVITS</vt:lpstr>
      <vt:lpstr>PowerPoint Presentation</vt:lpstr>
      <vt:lpstr>BEE CERTIFICATE</vt:lpstr>
      <vt:lpstr>BEE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Temitope Azubike</cp:lastModifiedBy>
  <cp:revision>1140</cp:revision>
  <cp:lastPrinted>2019-06-24T10:29:54Z</cp:lastPrinted>
  <dcterms:created xsi:type="dcterms:W3CDTF">2010-07-28T18:35:53Z</dcterms:created>
  <dcterms:modified xsi:type="dcterms:W3CDTF">2019-07-01T08:23:07Z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