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45" r:id="rId5"/>
    <p:sldMasterId id="2147483794" r:id="rId6"/>
    <p:sldMasterId id="2147483806" r:id="rId7"/>
    <p:sldMasterId id="2147483825" r:id="rId8"/>
  </p:sldMasterIdLst>
  <p:notesMasterIdLst>
    <p:notesMasterId r:id="rId36"/>
  </p:notesMasterIdLst>
  <p:handoutMasterIdLst>
    <p:handoutMasterId r:id="rId37"/>
  </p:handoutMasterIdLst>
  <p:sldIdLst>
    <p:sldId id="256" r:id="rId9"/>
    <p:sldId id="355" r:id="rId10"/>
    <p:sldId id="324" r:id="rId11"/>
    <p:sldId id="353" r:id="rId12"/>
    <p:sldId id="509" r:id="rId13"/>
    <p:sldId id="502" r:id="rId14"/>
    <p:sldId id="503" r:id="rId15"/>
    <p:sldId id="445" r:id="rId16"/>
    <p:sldId id="485" r:id="rId17"/>
    <p:sldId id="486" r:id="rId18"/>
    <p:sldId id="516" r:id="rId19"/>
    <p:sldId id="447" r:id="rId20"/>
    <p:sldId id="492" r:id="rId21"/>
    <p:sldId id="493" r:id="rId22"/>
    <p:sldId id="494" r:id="rId23"/>
    <p:sldId id="495" r:id="rId24"/>
    <p:sldId id="496" r:id="rId25"/>
    <p:sldId id="497" r:id="rId26"/>
    <p:sldId id="498" r:id="rId27"/>
    <p:sldId id="499" r:id="rId28"/>
    <p:sldId id="514" r:id="rId29"/>
    <p:sldId id="510" r:id="rId30"/>
    <p:sldId id="511" r:id="rId31"/>
    <p:sldId id="512" r:id="rId32"/>
    <p:sldId id="513" r:id="rId33"/>
    <p:sldId id="349" r:id="rId34"/>
    <p:sldId id="345" r:id="rId35"/>
  </p:sldIdLst>
  <p:sldSz cx="9144000" cy="6858000" type="screen4x3"/>
  <p:notesSz cx="6808788" cy="9940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4522" autoAdjust="0"/>
  </p:normalViewPr>
  <p:slideViewPr>
    <p:cSldViewPr snapToGrid="0">
      <p:cViewPr varScale="1">
        <p:scale>
          <a:sx n="86" d="100"/>
          <a:sy n="86" d="100"/>
        </p:scale>
        <p:origin x="1494"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7" d="100"/>
          <a:sy n="77" d="100"/>
        </p:scale>
        <p:origin x="-2190" y="-90"/>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2" y="9442284"/>
            <a:ext cx="2951217" cy="497046"/>
          </a:xfrm>
          <a:prstGeom prst="rect">
            <a:avLst/>
          </a:prstGeom>
        </p:spPr>
        <p:txBody>
          <a:bodyPr vert="horz" lIns="92254" tIns="46127" rIns="92254" bIns="46127"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51393" cy="497524"/>
          </a:xfrm>
          <a:prstGeom prst="rect">
            <a:avLst/>
          </a:prstGeom>
        </p:spPr>
        <p:txBody>
          <a:bodyPr vert="horz" lIns="91442" tIns="45721" rIns="91442" bIns="45721"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55777" y="3"/>
            <a:ext cx="2951392" cy="497524"/>
          </a:xfrm>
          <a:prstGeom prst="rect">
            <a:avLst/>
          </a:prstGeom>
        </p:spPr>
        <p:txBody>
          <a:bodyPr vert="horz" lIns="91442" tIns="45721" rIns="91442" bIns="45721"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22338" y="746125"/>
            <a:ext cx="4967287" cy="3725863"/>
          </a:xfrm>
          <a:prstGeom prst="rect">
            <a:avLst/>
          </a:prstGeom>
          <a:noFill/>
          <a:ln w="12700">
            <a:solidFill>
              <a:prstClr val="black"/>
            </a:solidFill>
          </a:ln>
        </p:spPr>
        <p:txBody>
          <a:bodyPr vert="horz" lIns="91442" tIns="45721" rIns="91442" bIns="45721" rtlCol="0" anchor="ctr"/>
          <a:lstStyle/>
          <a:p>
            <a:pPr lvl="0"/>
            <a:endParaRPr lang="en-ZA" noProof="0" dirty="0"/>
          </a:p>
        </p:txBody>
      </p:sp>
      <p:sp>
        <p:nvSpPr>
          <p:cNvPr id="5" name="Notes Placeholder 4"/>
          <p:cNvSpPr>
            <a:spLocks noGrp="1"/>
          </p:cNvSpPr>
          <p:nvPr>
            <p:ph type="body" sz="quarter" idx="3"/>
          </p:nvPr>
        </p:nvSpPr>
        <p:spPr>
          <a:xfrm>
            <a:off x="680719" y="4722500"/>
            <a:ext cx="5447354" cy="4472939"/>
          </a:xfrm>
          <a:prstGeom prst="rect">
            <a:avLst/>
          </a:prstGeom>
        </p:spPr>
        <p:txBody>
          <a:bodyPr vert="horz" lIns="91442" tIns="45721" rIns="91442" bIns="4572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1" y="9441816"/>
            <a:ext cx="2951393" cy="497524"/>
          </a:xfrm>
          <a:prstGeom prst="rect">
            <a:avLst/>
          </a:prstGeom>
        </p:spPr>
        <p:txBody>
          <a:bodyPr vert="horz" lIns="91442" tIns="45721" rIns="91442" bIns="45721"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87E243B-8C99-4048-B95C-EB4C982FA301}" type="slidenum">
              <a:rPr lang="en-ZA" smtClean="0"/>
              <a:t>16</a:t>
            </a:fld>
            <a:endParaRPr lang="en-ZA"/>
          </a:p>
        </p:txBody>
      </p:sp>
    </p:spTree>
    <p:extLst>
      <p:ext uri="{BB962C8B-B14F-4D97-AF65-F5344CB8AC3E}">
        <p14:creationId xmlns:p14="http://schemas.microsoft.com/office/powerpoint/2010/main" val="466835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17</a:t>
            </a:fld>
            <a:endParaRPr lang="en-ZA" dirty="0"/>
          </a:p>
        </p:txBody>
      </p:sp>
    </p:spTree>
    <p:extLst>
      <p:ext uri="{BB962C8B-B14F-4D97-AF65-F5344CB8AC3E}">
        <p14:creationId xmlns:p14="http://schemas.microsoft.com/office/powerpoint/2010/main" val="15475440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18</a:t>
            </a:fld>
            <a:endParaRPr lang="en-ZA" dirty="0"/>
          </a:p>
        </p:txBody>
      </p:sp>
    </p:spTree>
    <p:extLst>
      <p:ext uri="{BB962C8B-B14F-4D97-AF65-F5344CB8AC3E}">
        <p14:creationId xmlns:p14="http://schemas.microsoft.com/office/powerpoint/2010/main" val="41491870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19</a:t>
            </a:fld>
            <a:endParaRPr lang="en-ZA" dirty="0"/>
          </a:p>
        </p:txBody>
      </p:sp>
    </p:spTree>
    <p:extLst>
      <p:ext uri="{BB962C8B-B14F-4D97-AF65-F5344CB8AC3E}">
        <p14:creationId xmlns:p14="http://schemas.microsoft.com/office/powerpoint/2010/main" val="11183176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20</a:t>
            </a:fld>
            <a:endParaRPr lang="en-ZA" dirty="0"/>
          </a:p>
        </p:txBody>
      </p:sp>
    </p:spTree>
    <p:extLst>
      <p:ext uri="{BB962C8B-B14F-4D97-AF65-F5344CB8AC3E}">
        <p14:creationId xmlns:p14="http://schemas.microsoft.com/office/powerpoint/2010/main" val="4031201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p:sp>
    </p:spTree>
    <p:extLst>
      <p:ext uri="{BB962C8B-B14F-4D97-AF65-F5344CB8AC3E}">
        <p14:creationId xmlns:p14="http://schemas.microsoft.com/office/powerpoint/2010/main" val="1439759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87E243B-8C99-4048-B95C-EB4C982FA301}" type="slidenum">
              <a:rPr lang="en-ZA" smtClean="0"/>
              <a:t>22</a:t>
            </a:fld>
            <a:endParaRPr lang="en-ZA"/>
          </a:p>
        </p:txBody>
      </p:sp>
    </p:spTree>
    <p:extLst>
      <p:ext uri="{BB962C8B-B14F-4D97-AF65-F5344CB8AC3E}">
        <p14:creationId xmlns:p14="http://schemas.microsoft.com/office/powerpoint/2010/main" val="4317492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Fa</a:t>
            </a:r>
            <a:endParaRPr lang="en-ZA" dirty="0"/>
          </a:p>
        </p:txBody>
      </p:sp>
      <p:sp>
        <p:nvSpPr>
          <p:cNvPr id="4" name="Slide Number Placeholder 3"/>
          <p:cNvSpPr>
            <a:spLocks noGrp="1"/>
          </p:cNvSpPr>
          <p:nvPr>
            <p:ph type="sldNum" sz="quarter" idx="10"/>
          </p:nvPr>
        </p:nvSpPr>
        <p:spPr/>
        <p:txBody>
          <a:bodyPr/>
          <a:lstStyle/>
          <a:p>
            <a:fld id="{C87E243B-8C99-4048-B95C-EB4C982FA301}" type="slidenum">
              <a:rPr lang="en-ZA" smtClean="0"/>
              <a:t>23</a:t>
            </a:fld>
            <a:endParaRPr lang="en-ZA"/>
          </a:p>
        </p:txBody>
      </p:sp>
    </p:spTree>
    <p:extLst>
      <p:ext uri="{BB962C8B-B14F-4D97-AF65-F5344CB8AC3E}">
        <p14:creationId xmlns:p14="http://schemas.microsoft.com/office/powerpoint/2010/main" val="13009836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26</a:t>
            </a:fld>
            <a:endParaRPr lang="en-Z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5</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8</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marL="0" marR="0" lvl="0" indent="0" algn="l" defTabSz="912753" rtl="0" eaLnBrk="1" fontAlgn="auto" latinLnBrk="0" hangingPunct="1">
              <a:lnSpc>
                <a:spcPct val="100000"/>
              </a:lnSpc>
              <a:spcBef>
                <a:spcPts val="0"/>
              </a:spcBef>
              <a:spcAft>
                <a:spcPts val="0"/>
              </a:spcAft>
              <a:buClrTx/>
              <a:buSzTx/>
              <a:buFontTx/>
              <a:buNone/>
              <a:tabLst/>
              <a:defRPr/>
            </a:pPr>
            <a:endParaRPr kumimoji="0" lang="en-ZA"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pPr marL="0" marR="0" lvl="0" indent="0" algn="r" defTabSz="912753"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Calibri"/>
                <a:ea typeface="+mn-ea"/>
                <a:cs typeface="+mn-cs"/>
              </a:rPr>
              <a:t>08/07/2010</a:t>
            </a:r>
            <a:endParaRPr kumimoji="0" lang="en-ZA"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2753" rtl="0" eaLnBrk="1" fontAlgn="auto" latinLnBrk="0" hangingPunct="1">
              <a:lnSpc>
                <a:spcPct val="100000"/>
              </a:lnSpc>
              <a:spcBef>
                <a:spcPts val="0"/>
              </a:spcBef>
              <a:spcAft>
                <a:spcPts val="0"/>
              </a:spcAft>
              <a:buClrTx/>
              <a:buSzTx/>
              <a:buFontTx/>
              <a:buNone/>
              <a:tabLst/>
              <a:defRPr/>
            </a:pPr>
            <a:fld id="{F9E74D0E-94CF-46E7-9A66-C54E7F85D869}" type="slidenum">
              <a:rPr kumimoji="0" lang="en-Z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2753" rtl="0" eaLnBrk="1" fontAlgn="auto" latinLnBrk="0" hangingPunct="1">
                <a:lnSpc>
                  <a:spcPct val="100000"/>
                </a:lnSpc>
                <a:spcBef>
                  <a:spcPts val="0"/>
                </a:spcBef>
                <a:spcAft>
                  <a:spcPts val="0"/>
                </a:spcAft>
                <a:buClrTx/>
                <a:buSzTx/>
                <a:buFontTx/>
                <a:buNone/>
                <a:tabLst/>
                <a:defRPr/>
              </a:pPr>
              <a:t>11</a:t>
            </a:fld>
            <a:endParaRPr kumimoji="0" lang="en-Z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36394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12</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920750" y="746125"/>
            <a:ext cx="4967288" cy="3725863"/>
          </a:xfrm>
          <a:ln/>
        </p:spPr>
      </p:sp>
      <p:sp>
        <p:nvSpPr>
          <p:cNvPr id="30723" name="Notes Placeholder 2"/>
          <p:cNvSpPr>
            <a:spLocks noGrp="1"/>
          </p:cNvSpPr>
          <p:nvPr>
            <p:ph type="body" idx="1"/>
          </p:nvPr>
        </p:nvSpPr>
        <p:spPr>
          <a:noFill/>
          <a:ln/>
        </p:spPr>
        <p:txBody>
          <a:bodyPr/>
          <a:lstStyle/>
          <a:p>
            <a:endParaRPr lang="en-ZA" smtClean="0"/>
          </a:p>
        </p:txBody>
      </p:sp>
      <p:sp>
        <p:nvSpPr>
          <p:cNvPr id="30724"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0725" name="Slide Number Placeholder 4"/>
          <p:cNvSpPr>
            <a:spLocks noGrp="1"/>
          </p:cNvSpPr>
          <p:nvPr>
            <p:ph type="sldNum" sz="quarter" idx="5"/>
          </p:nvPr>
        </p:nvSpPr>
        <p:spPr>
          <a:noFill/>
        </p:spPr>
        <p:txBody>
          <a:bodyPr/>
          <a:lstStyle/>
          <a:p>
            <a:fld id="{6B897F07-BF30-475E-BFEC-949B6D7BF998}" type="slidenum">
              <a:rPr lang="en-GB" smtClean="0">
                <a:solidFill>
                  <a:prstClr val="black"/>
                </a:solidFill>
              </a:rPr>
              <a:pPr/>
              <a:t>13</a:t>
            </a:fld>
            <a:endParaRPr lang="en-GB"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14</a:t>
            </a:fld>
            <a:endParaRPr lang="en-ZA" dirty="0"/>
          </a:p>
        </p:txBody>
      </p:sp>
    </p:spTree>
    <p:extLst>
      <p:ext uri="{BB962C8B-B14F-4D97-AF65-F5344CB8AC3E}">
        <p14:creationId xmlns:p14="http://schemas.microsoft.com/office/powerpoint/2010/main" val="1889850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920750" y="746125"/>
            <a:ext cx="4967288" cy="3725863"/>
          </a:xfrm>
          <a:ln/>
        </p:spPr>
      </p:sp>
      <p:sp>
        <p:nvSpPr>
          <p:cNvPr id="31747" name="Notes Placeholder 2"/>
          <p:cNvSpPr>
            <a:spLocks noGrp="1"/>
          </p:cNvSpPr>
          <p:nvPr>
            <p:ph type="body" idx="1"/>
          </p:nvPr>
        </p:nvSpPr>
        <p:spPr>
          <a:noFill/>
          <a:ln/>
        </p:spPr>
        <p:txBody>
          <a:bodyPr/>
          <a:lstStyle/>
          <a:p>
            <a:endParaRPr lang="en-ZA" dirty="0" smtClean="0"/>
          </a:p>
        </p:txBody>
      </p:sp>
      <p:sp>
        <p:nvSpPr>
          <p:cNvPr id="31748"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1749" name="Slide Number Placeholder 4"/>
          <p:cNvSpPr>
            <a:spLocks noGrp="1"/>
          </p:cNvSpPr>
          <p:nvPr>
            <p:ph type="sldNum" sz="quarter" idx="5"/>
          </p:nvPr>
        </p:nvSpPr>
        <p:spPr>
          <a:noFill/>
        </p:spPr>
        <p:txBody>
          <a:bodyPr/>
          <a:lstStyle/>
          <a:p>
            <a:fld id="{5085D536-2164-43FA-8EAC-B320B68B81AF}" type="slidenum">
              <a:rPr lang="en-GB" smtClean="0">
                <a:solidFill>
                  <a:prstClr val="black"/>
                </a:solidFill>
              </a:rPr>
              <a:pPr/>
              <a:t>15</a:t>
            </a:fld>
            <a:endParaRPr lang="en-GB"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0.xml"/><Relationship Id="rId1" Type="http://schemas.openxmlformats.org/officeDocument/2006/relationships/vmlDrawing" Target="../drawings/vmlDrawing6.vml"/><Relationship Id="rId5" Type="http://schemas.openxmlformats.org/officeDocument/2006/relationships/oleObject" Target="../embeddings/oleObject6.bin"/><Relationship Id="rId4" Type="http://schemas.openxmlformats.org/officeDocument/2006/relationships/image" Target="../media/image2.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oleObject" Target="../embeddings/oleObject8.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8.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9.xml"/></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0.xml"/></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2.xml"/></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3.xml"/></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4.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6.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7.xml"/></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vmlDrawing" Target="../drawings/vmlDrawing11.vml"/><Relationship Id="rId6" Type="http://schemas.openxmlformats.org/officeDocument/2006/relationships/oleObject" Target="../embeddings/oleObject11.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vmlDrawing" Target="../drawings/vmlDrawing13.vml"/><Relationship Id="rId6" Type="http://schemas.openxmlformats.org/officeDocument/2006/relationships/oleObject" Target="../embeddings/oleObject13.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40.xml"/><Relationship Id="rId1" Type="http://schemas.openxmlformats.org/officeDocument/2006/relationships/vmlDrawing" Target="../drawings/vmlDrawing15.vml"/><Relationship Id="rId5" Type="http://schemas.openxmlformats.org/officeDocument/2006/relationships/oleObject" Target="../embeddings/oleObject15.bin"/><Relationship Id="rId4" Type="http://schemas.openxmlformats.org/officeDocument/2006/relationships/image" Target="../media/image2.jpe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542"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ulleted Slide">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1632" y="-3239"/>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6348" y="542615"/>
            <a:ext cx="8792494" cy="6287850"/>
            <a:chOff x="79" y="342"/>
            <a:chExt cx="5539" cy="3961"/>
          </a:xfrm>
        </p:grpSpPr>
        <p:sp>
          <p:nvSpPr>
            <p:cNvPr id="6" name="McK Measure" hidden="1"/>
            <p:cNvSpPr txBox="1">
              <a:spLocks noChangeArrowheads="1"/>
            </p:cNvSpPr>
            <p:nvPr userDrawn="1"/>
          </p:nvSpPr>
          <p:spPr bwMode="gray">
            <a:xfrm>
              <a:off x="79" y="342"/>
              <a:ext cx="5539"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52488" eaLnBrk="0" hangingPunct="0">
                <a:defRPr sz="2400">
                  <a:solidFill>
                    <a:schemeClr val="tx1"/>
                  </a:solidFill>
                  <a:latin typeface="Arial" charset="0"/>
                </a:defRPr>
              </a:lvl1pPr>
              <a:lvl2pPr marL="742950" indent="-285750" defTabSz="852488" eaLnBrk="0" hangingPunct="0">
                <a:defRPr sz="2400">
                  <a:solidFill>
                    <a:schemeClr val="tx1"/>
                  </a:solidFill>
                  <a:latin typeface="Arial" charset="0"/>
                </a:defRPr>
              </a:lvl2pPr>
              <a:lvl3pPr marL="1143000" indent="-228600" defTabSz="852488" eaLnBrk="0" hangingPunct="0">
                <a:defRPr sz="2400">
                  <a:solidFill>
                    <a:schemeClr val="tx1"/>
                  </a:solidFill>
                  <a:latin typeface="Arial" charset="0"/>
                </a:defRPr>
              </a:lvl3pPr>
              <a:lvl4pPr marL="1600200" indent="-228600" defTabSz="852488" eaLnBrk="0" hangingPunct="0">
                <a:defRPr sz="2400">
                  <a:solidFill>
                    <a:schemeClr val="tx1"/>
                  </a:solidFill>
                  <a:latin typeface="Arial" charset="0"/>
                </a:defRPr>
              </a:lvl4pPr>
              <a:lvl5pPr marL="2057400" indent="-228600" defTabSz="852488" eaLnBrk="0" hangingPunct="0">
                <a:defRPr sz="2400">
                  <a:solidFill>
                    <a:schemeClr val="tx1"/>
                  </a:solidFill>
                  <a:latin typeface="Arial" charset="0"/>
                </a:defRPr>
              </a:lvl5pPr>
              <a:lvl6pPr marL="2514600" indent="-228600" defTabSz="852488" eaLnBrk="0" fontAlgn="base" hangingPunct="0">
                <a:spcBef>
                  <a:spcPct val="0"/>
                </a:spcBef>
                <a:spcAft>
                  <a:spcPct val="0"/>
                </a:spcAft>
                <a:defRPr sz="2400">
                  <a:solidFill>
                    <a:schemeClr val="tx1"/>
                  </a:solidFill>
                  <a:latin typeface="Arial" charset="0"/>
                </a:defRPr>
              </a:lvl6pPr>
              <a:lvl7pPr marL="2971800" indent="-228600" defTabSz="852488" eaLnBrk="0" fontAlgn="base" hangingPunct="0">
                <a:spcBef>
                  <a:spcPct val="0"/>
                </a:spcBef>
                <a:spcAft>
                  <a:spcPct val="0"/>
                </a:spcAft>
                <a:defRPr sz="2400">
                  <a:solidFill>
                    <a:schemeClr val="tx1"/>
                  </a:solidFill>
                  <a:latin typeface="Arial" charset="0"/>
                </a:defRPr>
              </a:lvl7pPr>
              <a:lvl8pPr marL="3429000" indent="-228600" defTabSz="852488" eaLnBrk="0" fontAlgn="base" hangingPunct="0">
                <a:spcBef>
                  <a:spcPct val="0"/>
                </a:spcBef>
                <a:spcAft>
                  <a:spcPct val="0"/>
                </a:spcAft>
                <a:defRPr sz="2400">
                  <a:solidFill>
                    <a:schemeClr val="tx1"/>
                  </a:solidFill>
                  <a:latin typeface="Arial" charset="0"/>
                </a:defRPr>
              </a:lvl8pPr>
              <a:lvl9pPr marL="3886200" indent="-228600" defTabSz="852488" eaLnBrk="0" fontAlgn="base" hangingPunct="0">
                <a:spcBef>
                  <a:spcPct val="0"/>
                </a:spcBef>
                <a:spcAft>
                  <a:spcPct val="0"/>
                </a:spcAft>
                <a:defRPr sz="2400">
                  <a:solidFill>
                    <a:schemeClr val="tx1"/>
                  </a:solidFill>
                  <a:latin typeface="Arial" charset="0"/>
                </a:defRPr>
              </a:lvl9pPr>
            </a:lstStyle>
            <a:p>
              <a:pPr eaLnBrk="1" fontAlgn="base" hangingPunct="1">
                <a:spcBef>
                  <a:spcPct val="0"/>
                </a:spcBef>
                <a:spcAft>
                  <a:spcPct val="0"/>
                </a:spcAft>
                <a:defRPr/>
              </a:pPr>
              <a:r>
                <a:rPr lang="en-GB" sz="1500" smtClean="0">
                  <a:solidFill>
                    <a:srgbClr val="000000"/>
                  </a:solidFill>
                  <a:cs typeface="Arial" pitchFamily="34" charset="0"/>
                </a:rPr>
                <a:t>Unit of measure</a:t>
              </a:r>
            </a:p>
          </p:txBody>
        </p:sp>
        <p:sp>
          <p:nvSpPr>
            <p:cNvPr id="8" name="McK Footnote" hidden="1"/>
            <p:cNvSpPr txBox="1">
              <a:spLocks noChangeArrowheads="1"/>
            </p:cNvSpPr>
            <p:nvPr userDrawn="1"/>
          </p:nvSpPr>
          <p:spPr bwMode="gray">
            <a:xfrm>
              <a:off x="81" y="4064"/>
              <a:ext cx="524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47688" indent="-547688" defTabSz="852488" eaLnBrk="0" hangingPunct="0">
                <a:tabLst>
                  <a:tab pos="508000" algn="r"/>
                </a:tabLst>
                <a:defRPr sz="2400">
                  <a:solidFill>
                    <a:schemeClr val="tx1"/>
                  </a:solidFill>
                  <a:latin typeface="Arial" charset="0"/>
                </a:defRPr>
              </a:lvl1pPr>
              <a:lvl2pPr marL="742950" indent="-285750" defTabSz="852488" eaLnBrk="0" hangingPunct="0">
                <a:tabLst>
                  <a:tab pos="508000" algn="r"/>
                </a:tabLst>
                <a:defRPr sz="2400">
                  <a:solidFill>
                    <a:schemeClr val="tx1"/>
                  </a:solidFill>
                  <a:latin typeface="Arial" charset="0"/>
                </a:defRPr>
              </a:lvl2pPr>
              <a:lvl3pPr marL="1143000" indent="-228600" defTabSz="852488" eaLnBrk="0" hangingPunct="0">
                <a:tabLst>
                  <a:tab pos="508000" algn="r"/>
                </a:tabLst>
                <a:defRPr sz="2400">
                  <a:solidFill>
                    <a:schemeClr val="tx1"/>
                  </a:solidFill>
                  <a:latin typeface="Arial" charset="0"/>
                </a:defRPr>
              </a:lvl3pPr>
              <a:lvl4pPr marL="1600200" indent="-228600" defTabSz="852488" eaLnBrk="0" hangingPunct="0">
                <a:tabLst>
                  <a:tab pos="508000" algn="r"/>
                </a:tabLst>
                <a:defRPr sz="2400">
                  <a:solidFill>
                    <a:schemeClr val="tx1"/>
                  </a:solidFill>
                  <a:latin typeface="Arial" charset="0"/>
                </a:defRPr>
              </a:lvl4pPr>
              <a:lvl5pPr marL="2057400" indent="-228600" defTabSz="852488" eaLnBrk="0" hangingPunct="0">
                <a:tabLst>
                  <a:tab pos="508000" algn="r"/>
                </a:tabLst>
                <a:defRPr sz="2400">
                  <a:solidFill>
                    <a:schemeClr val="tx1"/>
                  </a:solidFill>
                  <a:latin typeface="Arial" charset="0"/>
                </a:defRPr>
              </a:lvl5pPr>
              <a:lvl6pPr marL="2514600" indent="-228600" defTabSz="852488" eaLnBrk="0" fontAlgn="base" hangingPunct="0">
                <a:spcBef>
                  <a:spcPct val="0"/>
                </a:spcBef>
                <a:spcAft>
                  <a:spcPct val="0"/>
                </a:spcAft>
                <a:tabLst>
                  <a:tab pos="508000" algn="r"/>
                </a:tabLst>
                <a:defRPr sz="2400">
                  <a:solidFill>
                    <a:schemeClr val="tx1"/>
                  </a:solidFill>
                  <a:latin typeface="Arial" charset="0"/>
                </a:defRPr>
              </a:lvl6pPr>
              <a:lvl7pPr marL="2971800" indent="-228600" defTabSz="852488" eaLnBrk="0" fontAlgn="base" hangingPunct="0">
                <a:spcBef>
                  <a:spcPct val="0"/>
                </a:spcBef>
                <a:spcAft>
                  <a:spcPct val="0"/>
                </a:spcAft>
                <a:tabLst>
                  <a:tab pos="508000" algn="r"/>
                </a:tabLst>
                <a:defRPr sz="2400">
                  <a:solidFill>
                    <a:schemeClr val="tx1"/>
                  </a:solidFill>
                  <a:latin typeface="Arial" charset="0"/>
                </a:defRPr>
              </a:lvl7pPr>
              <a:lvl8pPr marL="3429000" indent="-228600" defTabSz="852488" eaLnBrk="0" fontAlgn="base" hangingPunct="0">
                <a:spcBef>
                  <a:spcPct val="0"/>
                </a:spcBef>
                <a:spcAft>
                  <a:spcPct val="0"/>
                </a:spcAft>
                <a:tabLst>
                  <a:tab pos="508000" algn="r"/>
                </a:tabLst>
                <a:defRPr sz="2400">
                  <a:solidFill>
                    <a:schemeClr val="tx1"/>
                  </a:solidFill>
                  <a:latin typeface="Arial" charset="0"/>
                </a:defRPr>
              </a:lvl8pPr>
              <a:lvl9pPr marL="3886200" indent="-228600" defTabSz="852488" eaLnBrk="0" fontAlgn="base" hangingPunct="0">
                <a:spcBef>
                  <a:spcPct val="0"/>
                </a:spcBef>
                <a:spcAft>
                  <a:spcPct val="0"/>
                </a:spcAft>
                <a:tabLst>
                  <a:tab pos="508000" algn="r"/>
                </a:tabLst>
                <a:defRPr sz="2400">
                  <a:solidFill>
                    <a:schemeClr val="tx1"/>
                  </a:solidFill>
                  <a:latin typeface="Arial" charset="0"/>
                </a:defRPr>
              </a:lvl9pPr>
            </a:lstStyle>
            <a:p>
              <a:pPr eaLnBrk="1" fontAlgn="base" hangingPunct="1">
                <a:spcBef>
                  <a:spcPct val="0"/>
                </a:spcBef>
                <a:spcAft>
                  <a:spcPct val="0"/>
                </a:spcAft>
                <a:defRPr/>
              </a:pPr>
              <a:r>
                <a:rPr lang="en-GB" sz="1100" smtClean="0">
                  <a:solidFill>
                    <a:srgbClr val="000000"/>
                  </a:solidFill>
                  <a:cs typeface="Arial" pitchFamily="34" charset="0"/>
                </a:rPr>
                <a:t>	*	Footnote</a:t>
              </a:r>
            </a:p>
            <a:p>
              <a:pPr eaLnBrk="1" fontAlgn="base" hangingPunct="1">
                <a:spcBef>
                  <a:spcPct val="20000"/>
                </a:spcBef>
                <a:spcAft>
                  <a:spcPct val="0"/>
                </a:spcAft>
                <a:defRPr/>
              </a:pPr>
              <a:r>
                <a:rPr lang="en-GB" sz="1100" smtClean="0">
                  <a:solidFill>
                    <a:srgbClr val="000000"/>
                  </a:solidFill>
                  <a:cs typeface="Arial" pitchFamily="34" charset="0"/>
                </a:rPr>
                <a:t>Source:		Source</a:t>
              </a:r>
            </a:p>
          </p:txBody>
        </p:sp>
      </p:grpSp>
      <p:graphicFrame>
        <p:nvGraphicFramePr>
          <p:cNvPr id="9" name="Rectangle 9" hidden="1"/>
          <p:cNvGraphicFramePr>
            <a:graphicFrameLocks/>
          </p:cNvGraphicFramePr>
          <p:nvPr/>
        </p:nvGraphicFramePr>
        <p:xfrm>
          <a:off x="6491" y="0"/>
          <a:ext cx="149025" cy="161974"/>
        </p:xfrm>
        <a:graphic>
          <a:graphicData uri="http://schemas.openxmlformats.org/presentationml/2006/ole">
            <mc:AlternateContent xmlns:mc="http://schemas.openxmlformats.org/markup-compatibility/2006">
              <mc:Choice xmlns:v="urn:schemas-microsoft-com:vml" Requires="v">
                <p:oleObj spid="_x0000_s104471"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491" y="0"/>
                        <a:ext cx="149025" cy="1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Placeholder 6"/>
          <p:cNvSpPr>
            <a:spLocks noGrp="1"/>
          </p:cNvSpPr>
          <p:nvPr>
            <p:ph type="body" sz="quarter" idx="10"/>
          </p:nvPr>
        </p:nvSpPr>
        <p:spPr>
          <a:xfrm>
            <a:off x="159528" y="1255714"/>
            <a:ext cx="8799635" cy="1271814"/>
          </a:xfrm>
          <a:prstGeom prst="rect">
            <a:avLst/>
          </a:prstGeom>
        </p:spPr>
        <p:txBody>
          <a:bodyPr/>
          <a:lstStyle>
            <a:lvl1pPr>
              <a:defRPr sz="1700"/>
            </a:lvl1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1"/>
          <p:cNvSpPr>
            <a:spLocks noGrp="1"/>
          </p:cNvSpPr>
          <p:nvPr>
            <p:ph type="title"/>
          </p:nvPr>
        </p:nvSpPr>
        <p:spPr>
          <a:xfrm>
            <a:off x="172922" y="503299"/>
            <a:ext cx="8853854" cy="29832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3063565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0772"/>
            <a:ext cx="7772400" cy="369332"/>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36933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extLst>
      <p:ext uri="{BB962C8B-B14F-4D97-AF65-F5344CB8AC3E}">
        <p14:creationId xmlns:p14="http://schemas.microsoft.com/office/powerpoint/2010/main" val="41374874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5495738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435"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89123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6023"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2516"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6082015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436211"/>
            <a:ext cx="4040066"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270" y="1436211"/>
            <a:ext cx="4041531"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055395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extLst>
      <p:ext uri="{BB962C8B-B14F-4D97-AF65-F5344CB8AC3E}">
        <p14:creationId xmlns:p14="http://schemas.microsoft.com/office/powerpoint/2010/main" val="19596227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343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538" y="273051"/>
            <a:ext cx="5111262"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1"/>
            <a:ext cx="3008435"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01134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166" y="612775"/>
            <a:ext cx="5486400"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166"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2772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855680" y="1298575"/>
            <a:ext cx="4062651" cy="16312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442272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9960" y="166689"/>
            <a:ext cx="738664" cy="27463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9029" y="166689"/>
            <a:ext cx="2000548" cy="2746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102083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5137" r:id="rId5" imgW="0" imgH="0" progId="">
                  <p:embed/>
                </p:oleObj>
              </mc:Choice>
              <mc:Fallback>
                <p:oleObj r:id="rId5"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solidFill>
                    <a:srgbClr val="000000"/>
                  </a:solidFill>
                  <a:latin typeface="Arial"/>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rgbClr val="FFFFFF"/>
                </a:solidFill>
                <a:latin typeface="Arial"/>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Last Modified 2008/08/03 23:52:45 South Africa Standard Time</a:t>
            </a:r>
            <a:endParaRPr lang="en-US" sz="1200" dirty="0">
              <a:solidFill>
                <a:srgbClr val="FFFFFF"/>
              </a:solidFill>
              <a:latin typeface="Arial"/>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Printed 2008/07/21 10:16:55 South Africa Standard Time</a:t>
            </a:r>
            <a:endParaRPr lang="en-US" sz="1200" dirty="0">
              <a:solidFill>
                <a:srgbClr val="FFFFFF"/>
              </a:solidFill>
              <a:latin typeface="Arial"/>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solidFill>
                <a:srgbClr val="6AAED8"/>
              </a:solidFill>
            </a:endParaRPr>
          </a:p>
        </p:txBody>
      </p:sp>
    </p:spTree>
    <p:extLst>
      <p:ext uri="{BB962C8B-B14F-4D97-AF65-F5344CB8AC3E}">
        <p14:creationId xmlns:p14="http://schemas.microsoft.com/office/powerpoint/2010/main" val="20271462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50299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7719890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5514856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4727629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214493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2222089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6354057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4187363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9773383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866835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capa-1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Rectangle 3" hidden="1"/>
          <p:cNvGraphicFramePr>
            <a:graphicFrameLocks/>
          </p:cNvGraphicFramePr>
          <p:nvPr>
            <p:custDataLst>
              <p:tags r:id="rId2"/>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89132"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 name="McK Title Elements"/>
          <p:cNvGrpSpPr>
            <a:grpSpLocks/>
          </p:cNvGrpSpPr>
          <p:nvPr/>
        </p:nvGrpSpPr>
        <p:grpSpPr bwMode="auto">
          <a:xfrm>
            <a:off x="2748870" y="2227154"/>
            <a:ext cx="5233704" cy="4690781"/>
            <a:chOff x="1663" y="1348"/>
            <a:chExt cx="3167" cy="2838"/>
          </a:xfrm>
        </p:grpSpPr>
        <p:sp>
          <p:nvSpPr>
            <p:cNvPr id="7" name="McK Confidential" hidden="1"/>
            <p:cNvSpPr txBox="1">
              <a:spLocks noChangeArrowheads="1"/>
            </p:cNvSpPr>
            <p:nvPr/>
          </p:nvSpPr>
          <p:spPr bwMode="gray">
            <a:xfrm>
              <a:off x="1663" y="1348"/>
              <a:ext cx="936"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CONFIDENTIAL</a:t>
              </a:r>
            </a:p>
          </p:txBody>
        </p:sp>
        <p:sp>
          <p:nvSpPr>
            <p:cNvPr id="8" name="McK Document" hidden="1"/>
            <p:cNvSpPr txBox="1">
              <a:spLocks noChangeArrowheads="1"/>
            </p:cNvSpPr>
            <p:nvPr/>
          </p:nvSpPr>
          <p:spPr bwMode="gray">
            <a:xfrm>
              <a:off x="1663" y="3038"/>
              <a:ext cx="3167"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Document</a:t>
              </a:r>
            </a:p>
          </p:txBody>
        </p:sp>
        <p:sp>
          <p:nvSpPr>
            <p:cNvPr id="9" name="McK Date" hidden="1"/>
            <p:cNvSpPr txBox="1">
              <a:spLocks noChangeArrowheads="1"/>
            </p:cNvSpPr>
            <p:nvPr/>
          </p:nvSpPr>
          <p:spPr bwMode="gray">
            <a:xfrm>
              <a:off x="1663" y="3216"/>
              <a:ext cx="3167"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Date</a:t>
              </a:r>
            </a:p>
          </p:txBody>
        </p:sp>
        <p:sp>
          <p:nvSpPr>
            <p:cNvPr id="10" name="McK Disclaimer" hidden="1"/>
            <p:cNvSpPr>
              <a:spLocks noChangeArrowheads="1"/>
            </p:cNvSpPr>
            <p:nvPr>
              <p:custDataLst>
                <p:tags r:id="rId3"/>
              </p:custDataLst>
            </p:nvPr>
          </p:nvSpPr>
          <p:spPr bwMode="gray">
            <a:xfrm>
              <a:off x="1663" y="3759"/>
              <a:ext cx="2303"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819150" eaLnBrk="0" hangingPunct="0">
                <a:defRPr sz="2400">
                  <a:solidFill>
                    <a:schemeClr val="tx1"/>
                  </a:solidFill>
                  <a:latin typeface="Arial" charset="0"/>
                </a:defRPr>
              </a:lvl1pPr>
              <a:lvl2pPr marL="742950" indent="-285750" defTabSz="819150" eaLnBrk="0" hangingPunct="0">
                <a:defRPr sz="2400">
                  <a:solidFill>
                    <a:schemeClr val="tx1"/>
                  </a:solidFill>
                  <a:latin typeface="Arial" charset="0"/>
                </a:defRPr>
              </a:lvl2pPr>
              <a:lvl3pPr marL="1143000" indent="-228600" defTabSz="819150" eaLnBrk="0" hangingPunct="0">
                <a:defRPr sz="2400">
                  <a:solidFill>
                    <a:schemeClr val="tx1"/>
                  </a:solidFill>
                  <a:latin typeface="Arial" charset="0"/>
                </a:defRPr>
              </a:lvl3pPr>
              <a:lvl4pPr marL="1600200" indent="-228600" defTabSz="819150" eaLnBrk="0" hangingPunct="0">
                <a:defRPr sz="2400">
                  <a:solidFill>
                    <a:schemeClr val="tx1"/>
                  </a:solidFill>
                  <a:latin typeface="Arial" charset="0"/>
                </a:defRPr>
              </a:lvl4pPr>
              <a:lvl5pPr marL="2057400" indent="-228600" defTabSz="819150" eaLnBrk="0" hangingPunct="0">
                <a:defRPr sz="2400">
                  <a:solidFill>
                    <a:schemeClr val="tx1"/>
                  </a:solidFill>
                  <a:latin typeface="Arial" charset="0"/>
                </a:defRPr>
              </a:lvl5pPr>
              <a:lvl6pPr marL="2514600" indent="-228600" defTabSz="819150" eaLnBrk="0" fontAlgn="base" hangingPunct="0">
                <a:spcBef>
                  <a:spcPct val="0"/>
                </a:spcBef>
                <a:spcAft>
                  <a:spcPct val="0"/>
                </a:spcAft>
                <a:defRPr sz="2400">
                  <a:solidFill>
                    <a:schemeClr val="tx1"/>
                  </a:solidFill>
                  <a:latin typeface="Arial" charset="0"/>
                </a:defRPr>
              </a:lvl6pPr>
              <a:lvl7pPr marL="2971800" indent="-228600" defTabSz="819150" eaLnBrk="0" fontAlgn="base" hangingPunct="0">
                <a:spcBef>
                  <a:spcPct val="0"/>
                </a:spcBef>
                <a:spcAft>
                  <a:spcPct val="0"/>
                </a:spcAft>
                <a:defRPr sz="2400">
                  <a:solidFill>
                    <a:schemeClr val="tx1"/>
                  </a:solidFill>
                  <a:latin typeface="Arial" charset="0"/>
                </a:defRPr>
              </a:lvl7pPr>
              <a:lvl8pPr marL="3429000" indent="-228600" defTabSz="819150" eaLnBrk="0" fontAlgn="base" hangingPunct="0">
                <a:spcBef>
                  <a:spcPct val="0"/>
                </a:spcBef>
                <a:spcAft>
                  <a:spcPct val="0"/>
                </a:spcAft>
                <a:defRPr sz="2400">
                  <a:solidFill>
                    <a:schemeClr val="tx1"/>
                  </a:solidFill>
                  <a:latin typeface="Arial" charset="0"/>
                </a:defRPr>
              </a:lvl8pPr>
              <a:lvl9pPr marL="3886200" indent="-228600" defTabSz="819150" eaLnBrk="0" fontAlgn="base" hangingPunct="0">
                <a:spcBef>
                  <a:spcPct val="0"/>
                </a:spcBef>
                <a:spcAft>
                  <a:spcPct val="0"/>
                </a:spcAft>
                <a:defRPr sz="2400">
                  <a:solidFill>
                    <a:schemeClr val="tx1"/>
                  </a:solidFill>
                  <a:latin typeface="Arial" charset="0"/>
                </a:defRPr>
              </a:lvl9pPr>
            </a:lstStyle>
            <a:p>
              <a:pPr>
                <a:defRPr/>
              </a:pPr>
              <a:r>
                <a:rPr lang="en-GB" altLang="en-US" sz="900" dirty="0" smtClean="0">
                  <a:solidFill>
                    <a:srgbClr val="000000"/>
                  </a:solidFill>
                  <a:cs typeface="Arial" pitchFamily="34" charset="0"/>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22786" y="515083"/>
            <a:ext cx="3173267" cy="377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altLang="en-US" dirty="0" smtClean="0">
                <a:solidFill>
                  <a:srgbClr val="000000"/>
                </a:solidFill>
                <a:latin typeface="Times New Roman" pitchFamily="18" charset="0"/>
                <a:cs typeface="Arial" pitchFamily="34" charset="0"/>
              </a:rPr>
              <a:t>Working Draft    </a:t>
            </a:r>
          </a:p>
        </p:txBody>
      </p:sp>
      <p:sp>
        <p:nvSpPr>
          <p:cNvPr id="12" name="Working Draft" hidden="1"/>
          <p:cNvSpPr txBox="1">
            <a:spLocks noChangeArrowheads="1"/>
          </p:cNvSpPr>
          <p:nvPr/>
        </p:nvSpPr>
        <p:spPr bwMode="gray">
          <a:xfrm>
            <a:off x="422790" y="764520"/>
            <a:ext cx="4360611" cy="18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sz="1200" dirty="0" smtClean="0">
                <a:solidFill>
                  <a:srgbClr val="FFFFFF"/>
                </a:solidFill>
                <a:cs typeface="Arial" pitchFamily="34" charset="0"/>
              </a:rPr>
              <a:t>Last Modified 13/08/2007 17:38:46 South Africa Standard Time</a:t>
            </a:r>
          </a:p>
        </p:txBody>
      </p:sp>
      <p:sp>
        <p:nvSpPr>
          <p:cNvPr id="13" name="Printed" hidden="1"/>
          <p:cNvSpPr txBox="1">
            <a:spLocks noChangeArrowheads="1"/>
          </p:cNvSpPr>
          <p:nvPr/>
        </p:nvSpPr>
        <p:spPr bwMode="gray">
          <a:xfrm>
            <a:off x="422779" y="991284"/>
            <a:ext cx="3926493" cy="18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sz="1200" dirty="0" smtClean="0">
                <a:solidFill>
                  <a:srgbClr val="FFFFFF"/>
                </a:solidFill>
                <a:cs typeface="Arial" pitchFamily="34" charset="0"/>
              </a:rPr>
              <a:t>Printed 13/08/2007 09:07:26 South Africa Standard Time</a:t>
            </a:r>
          </a:p>
        </p:txBody>
      </p:sp>
      <p:sp>
        <p:nvSpPr>
          <p:cNvPr id="475141" name="Rectangle 5"/>
          <p:cNvSpPr>
            <a:spLocks noGrp="1" noChangeArrowheads="1"/>
          </p:cNvSpPr>
          <p:nvPr>
            <p:ph type="ctrTitle"/>
          </p:nvPr>
        </p:nvSpPr>
        <p:spPr>
          <a:xfrm>
            <a:off x="2748870" y="2813497"/>
            <a:ext cx="5233704" cy="376834"/>
          </a:xfrm>
        </p:spPr>
        <p:txBody>
          <a:bodyPr anchor="t"/>
          <a:lstStyle>
            <a:lvl1pPr>
              <a:defRPr sz="2400" b="0"/>
            </a:lvl1pPr>
          </a:lstStyle>
          <a:p>
            <a:r>
              <a:rPr lang="en-GB"/>
              <a:t>Click to edit Master title style</a:t>
            </a:r>
          </a:p>
        </p:txBody>
      </p:sp>
      <p:sp>
        <p:nvSpPr>
          <p:cNvPr id="475142" name="Rectangle 6"/>
          <p:cNvSpPr>
            <a:spLocks noGrp="1" noChangeArrowheads="1"/>
          </p:cNvSpPr>
          <p:nvPr>
            <p:ph type="subTitle" idx="1"/>
          </p:nvPr>
        </p:nvSpPr>
        <p:spPr>
          <a:xfrm>
            <a:off x="2748870" y="4042883"/>
            <a:ext cx="5233704" cy="219820"/>
          </a:xfrm>
        </p:spPr>
        <p:txBody>
          <a:bodyPr/>
          <a:lstStyle>
            <a:lvl1pPr>
              <a:defRPr sz="1400">
                <a:solidFill>
                  <a:schemeClr val="bg1"/>
                </a:solidFill>
              </a:defRPr>
            </a:lvl1pPr>
          </a:lstStyle>
          <a:p>
            <a:r>
              <a:rPr lang="en-GB"/>
              <a:t>Click to edit Master subtitle style</a:t>
            </a:r>
          </a:p>
        </p:txBody>
      </p:sp>
    </p:spTree>
    <p:extLst>
      <p:ext uri="{BB962C8B-B14F-4D97-AF65-F5344CB8AC3E}">
        <p14:creationId xmlns:p14="http://schemas.microsoft.com/office/powerpoint/2010/main" val="31096793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DB556165-4FA3-4CEB-9B95-E432C505F7D3}"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40497500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60" y="4407327"/>
            <a:ext cx="7771995" cy="1256112"/>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60" y="2907445"/>
            <a:ext cx="7771995" cy="314028"/>
          </a:xfrm>
        </p:spPr>
        <p:txBody>
          <a:bodyPr anchor="b"/>
          <a:lstStyle>
            <a:lvl1pPr marL="0" indent="0">
              <a:buNone/>
              <a:defRPr sz="2000"/>
            </a:lvl1pPr>
            <a:lvl2pPr marL="465931" indent="0">
              <a:buNone/>
              <a:defRPr sz="1800"/>
            </a:lvl2pPr>
            <a:lvl3pPr marL="931878" indent="0">
              <a:buNone/>
              <a:defRPr sz="1600"/>
            </a:lvl3pPr>
            <a:lvl4pPr marL="1397815" indent="0">
              <a:buNone/>
              <a:defRPr sz="1400"/>
            </a:lvl4pPr>
            <a:lvl5pPr marL="1863748" indent="0">
              <a:buNone/>
              <a:defRPr sz="1400"/>
            </a:lvl5pPr>
            <a:lvl6pPr marL="2329688" indent="0">
              <a:buNone/>
              <a:defRPr sz="1400"/>
            </a:lvl6pPr>
            <a:lvl7pPr marL="2795626" indent="0">
              <a:buNone/>
              <a:defRPr sz="1400"/>
            </a:lvl7pPr>
            <a:lvl8pPr marL="3261561" indent="0">
              <a:buNone/>
              <a:defRPr sz="1400"/>
            </a:lvl8pPr>
            <a:lvl9pPr marL="3727500" indent="0">
              <a:buNone/>
              <a:defRPr sz="1400"/>
            </a:lvl9pPr>
          </a:lstStyle>
          <a:p>
            <a:pPr lvl="0"/>
            <a:r>
              <a:rPr lang="en-US" smtClean="0"/>
              <a:t>Click to edit Master text styles</a:t>
            </a:r>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076DCE2F-E1EF-4DF0-996D-D850879148F0}"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6374634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7983" y="1324965"/>
            <a:ext cx="4407585"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91063" y="1324965"/>
            <a:ext cx="4409205"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846DA8E4-B40A-40CE-970E-C910A3114538}"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9493921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7" y="275368"/>
            <a:ext cx="8230410" cy="298327"/>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807" y="1535518"/>
            <a:ext cx="4039882" cy="753668"/>
          </a:xfrm>
        </p:spPr>
        <p:txBody>
          <a:bodyPr anchor="b"/>
          <a:lstStyle>
            <a:lvl1pPr marL="0" indent="0">
              <a:buNone/>
              <a:defRPr sz="2400" b="1"/>
            </a:lvl1pPr>
            <a:lvl2pPr marL="465931" indent="0">
              <a:buNone/>
              <a:defRPr sz="2000" b="1"/>
            </a:lvl2pPr>
            <a:lvl3pPr marL="931878" indent="0">
              <a:buNone/>
              <a:defRPr sz="1800" b="1"/>
            </a:lvl3pPr>
            <a:lvl4pPr marL="1397815" indent="0">
              <a:buNone/>
              <a:defRPr sz="1600" b="1"/>
            </a:lvl4pPr>
            <a:lvl5pPr marL="1863748" indent="0">
              <a:buNone/>
              <a:defRPr sz="1600" b="1"/>
            </a:lvl5pPr>
            <a:lvl6pPr marL="2329688" indent="0">
              <a:buNone/>
              <a:defRPr sz="1600" b="1"/>
            </a:lvl6pPr>
            <a:lvl7pPr marL="2795626" indent="0">
              <a:buNone/>
              <a:defRPr sz="1600" b="1"/>
            </a:lvl7pPr>
            <a:lvl8pPr marL="3261561" indent="0">
              <a:buNone/>
              <a:defRPr sz="1600" b="1"/>
            </a:lvl8pPr>
            <a:lvl9pPr marL="37275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07" y="2175318"/>
            <a:ext cx="4039882" cy="185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5" y="1535518"/>
            <a:ext cx="4041502" cy="753668"/>
          </a:xfrm>
        </p:spPr>
        <p:txBody>
          <a:bodyPr anchor="b"/>
          <a:lstStyle>
            <a:lvl1pPr marL="0" indent="0">
              <a:buNone/>
              <a:defRPr sz="2400" b="1"/>
            </a:lvl1pPr>
            <a:lvl2pPr marL="465931" indent="0">
              <a:buNone/>
              <a:defRPr sz="2000" b="1"/>
            </a:lvl2pPr>
            <a:lvl3pPr marL="931878" indent="0">
              <a:buNone/>
              <a:defRPr sz="1800" b="1"/>
            </a:lvl3pPr>
            <a:lvl4pPr marL="1397815" indent="0">
              <a:buNone/>
              <a:defRPr sz="1600" b="1"/>
            </a:lvl4pPr>
            <a:lvl5pPr marL="1863748" indent="0">
              <a:buNone/>
              <a:defRPr sz="1600" b="1"/>
            </a:lvl5pPr>
            <a:lvl6pPr marL="2329688" indent="0">
              <a:buNone/>
              <a:defRPr sz="1600" b="1"/>
            </a:lvl6pPr>
            <a:lvl7pPr marL="2795626" indent="0">
              <a:buNone/>
              <a:defRPr sz="1600" b="1"/>
            </a:lvl7pPr>
            <a:lvl8pPr marL="3261561" indent="0">
              <a:buNone/>
              <a:defRPr sz="1600" b="1"/>
            </a:lvl8pPr>
            <a:lvl9pPr marL="37275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5" y="2175318"/>
            <a:ext cx="4041502" cy="185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pg num"/>
          <p:cNvSpPr>
            <a:spLocks noGrp="1" noChangeArrowheads="1"/>
          </p:cNvSpPr>
          <p:nvPr>
            <p:ph type="sldNum" sz="quarter" idx="10"/>
            <p:custDataLst>
              <p:tags r:id="rId1"/>
            </p:custDataLst>
          </p:nvPr>
        </p:nvSpPr>
        <p:spPr>
          <a:ln/>
        </p:spPr>
        <p:txBody>
          <a:bodyPr/>
          <a:lstStyle>
            <a:lvl1pPr>
              <a:defRPr/>
            </a:lvl1pPr>
          </a:lstStyle>
          <a:p>
            <a:pPr>
              <a:defRPr/>
            </a:pPr>
            <a:fld id="{C4E3B09D-49A6-4A31-880C-16A090A47598}"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695673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pg num"/>
          <p:cNvSpPr>
            <a:spLocks noGrp="1" noChangeArrowheads="1"/>
          </p:cNvSpPr>
          <p:nvPr>
            <p:ph type="sldNum" sz="quarter" idx="10"/>
            <p:custDataLst>
              <p:tags r:id="rId1"/>
            </p:custDataLst>
          </p:nvPr>
        </p:nvSpPr>
        <p:spPr>
          <a:ln/>
        </p:spPr>
        <p:txBody>
          <a:bodyPr/>
          <a:lstStyle>
            <a:lvl1pPr>
              <a:defRPr/>
            </a:lvl1pPr>
          </a:lstStyle>
          <a:p>
            <a:pPr>
              <a:defRPr/>
            </a:pPr>
            <a:fld id="{A1DBAAC8-1AEB-4711-B414-A0D9E28B71A5}"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61704286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g num"/>
          <p:cNvSpPr>
            <a:spLocks noGrp="1" noChangeArrowheads="1"/>
          </p:cNvSpPr>
          <p:nvPr>
            <p:ph type="sldNum" sz="quarter" idx="10"/>
            <p:custDataLst>
              <p:tags r:id="rId1"/>
            </p:custDataLst>
          </p:nvPr>
        </p:nvSpPr>
        <p:spPr>
          <a:ln/>
        </p:spPr>
        <p:txBody>
          <a:bodyPr/>
          <a:lstStyle>
            <a:lvl1pPr>
              <a:defRPr/>
            </a:lvl1pPr>
          </a:lstStyle>
          <a:p>
            <a:pPr>
              <a:defRPr/>
            </a:pPr>
            <a:fld id="{DFB9322E-62D5-4304-85CC-AA68F0E6A8AB}"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31463751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809" y="273744"/>
            <a:ext cx="3008043" cy="628056"/>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51"/>
            <a:ext cx="5112217" cy="2449419"/>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809" y="1435095"/>
            <a:ext cx="3008043" cy="219820"/>
          </a:xfrm>
        </p:spPr>
        <p:txBody>
          <a:bodyPr/>
          <a:lstStyle>
            <a:lvl1pPr marL="0" indent="0">
              <a:buNone/>
              <a:defRPr sz="1400"/>
            </a:lvl1pPr>
            <a:lvl2pPr marL="465931" indent="0">
              <a:buNone/>
              <a:defRPr sz="1200"/>
            </a:lvl2pPr>
            <a:lvl3pPr marL="931878" indent="0">
              <a:buNone/>
              <a:defRPr sz="1000"/>
            </a:lvl3pPr>
            <a:lvl4pPr marL="1397815" indent="0">
              <a:buNone/>
              <a:defRPr sz="900"/>
            </a:lvl4pPr>
            <a:lvl5pPr marL="1863748" indent="0">
              <a:buNone/>
              <a:defRPr sz="900"/>
            </a:lvl5pPr>
            <a:lvl6pPr marL="2329688" indent="0">
              <a:buNone/>
              <a:defRPr sz="900"/>
            </a:lvl6pPr>
            <a:lvl7pPr marL="2795626" indent="0">
              <a:buNone/>
              <a:defRPr sz="900"/>
            </a:lvl7pPr>
            <a:lvl8pPr marL="3261561" indent="0">
              <a:buNone/>
              <a:defRPr sz="900"/>
            </a:lvl8pPr>
            <a:lvl9pPr marL="37275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0095B0D4-4084-436F-B623-C55171B0B3D2}"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19018932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6" y="4800938"/>
            <a:ext cx="5486400" cy="31402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6" y="612277"/>
            <a:ext cx="5486400" cy="507831"/>
          </a:xfrm>
        </p:spPr>
        <p:txBody>
          <a:bodyPr/>
          <a:lstStyle>
            <a:lvl1pPr marL="0" indent="0">
              <a:buNone/>
              <a:defRPr sz="3300"/>
            </a:lvl1pPr>
            <a:lvl2pPr marL="465931" indent="0">
              <a:buNone/>
              <a:defRPr sz="2900"/>
            </a:lvl2pPr>
            <a:lvl3pPr marL="931878" indent="0">
              <a:buNone/>
              <a:defRPr sz="2400"/>
            </a:lvl3pPr>
            <a:lvl4pPr marL="1397815" indent="0">
              <a:buNone/>
              <a:defRPr sz="2000"/>
            </a:lvl4pPr>
            <a:lvl5pPr marL="1863748" indent="0">
              <a:buNone/>
              <a:defRPr sz="2000"/>
            </a:lvl5pPr>
            <a:lvl6pPr marL="2329688" indent="0">
              <a:buNone/>
              <a:defRPr sz="2000"/>
            </a:lvl6pPr>
            <a:lvl7pPr marL="2795626" indent="0">
              <a:buNone/>
              <a:defRPr sz="2000"/>
            </a:lvl7pPr>
            <a:lvl8pPr marL="3261561" indent="0">
              <a:buNone/>
              <a:defRPr sz="2000"/>
            </a:lvl8pPr>
            <a:lvl9pPr marL="3727500" indent="0">
              <a:buNone/>
              <a:defRPr sz="2000"/>
            </a:lvl9pPr>
          </a:lstStyle>
          <a:p>
            <a:pPr lvl="0"/>
            <a:endParaRPr lang="en-ZA" noProof="0" dirty="0" smtClean="0"/>
          </a:p>
        </p:txBody>
      </p:sp>
      <p:sp>
        <p:nvSpPr>
          <p:cNvPr id="4" name="Text Placeholder 3"/>
          <p:cNvSpPr>
            <a:spLocks noGrp="1"/>
          </p:cNvSpPr>
          <p:nvPr>
            <p:ph type="body" sz="half" idx="2"/>
          </p:nvPr>
        </p:nvSpPr>
        <p:spPr>
          <a:xfrm>
            <a:off x="1791546" y="5367834"/>
            <a:ext cx="5486400" cy="219820"/>
          </a:xfrm>
        </p:spPr>
        <p:txBody>
          <a:bodyPr/>
          <a:lstStyle>
            <a:lvl1pPr marL="0" indent="0">
              <a:buNone/>
              <a:defRPr sz="1400"/>
            </a:lvl1pPr>
            <a:lvl2pPr marL="465931" indent="0">
              <a:buNone/>
              <a:defRPr sz="1200"/>
            </a:lvl2pPr>
            <a:lvl3pPr marL="931878" indent="0">
              <a:buNone/>
              <a:defRPr sz="1000"/>
            </a:lvl3pPr>
            <a:lvl4pPr marL="1397815" indent="0">
              <a:buNone/>
              <a:defRPr sz="900"/>
            </a:lvl4pPr>
            <a:lvl5pPr marL="1863748" indent="0">
              <a:buNone/>
              <a:defRPr sz="900"/>
            </a:lvl5pPr>
            <a:lvl6pPr marL="2329688" indent="0">
              <a:buNone/>
              <a:defRPr sz="900"/>
            </a:lvl6pPr>
            <a:lvl7pPr marL="2795626" indent="0">
              <a:buNone/>
              <a:defRPr sz="900"/>
            </a:lvl7pPr>
            <a:lvl8pPr marL="3261561" indent="0">
              <a:buNone/>
              <a:defRPr sz="900"/>
            </a:lvl8pPr>
            <a:lvl9pPr marL="37275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53503C6A-BBC3-464B-BC61-99FD76953FEF}"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15618401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5160724" y="1324952"/>
            <a:ext cx="3939540" cy="9421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AAF40062-0740-4FC1-810A-C3B5FA9BCCFB}"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3450016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09546" y="208959"/>
            <a:ext cx="584775" cy="2363207"/>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223968" y="208959"/>
            <a:ext cx="1477328" cy="23632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F04D352D-0B5F-4EB3-BD26-FCCF2001A22F}"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37943284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1180"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a:xfrm>
            <a:off x="323850" y="547750"/>
            <a:ext cx="7704534" cy="298327"/>
          </a:xfrm>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9" name="Rectangle 6"/>
          <p:cNvSpPr>
            <a:spLocks noGrp="1" noChangeArrowheads="1"/>
          </p:cNvSpPr>
          <p:nvPr>
            <p:ph type="sldNum" sz="quarter" idx="10"/>
          </p:nvPr>
        </p:nvSpPr>
        <p:spPr>
          <a:xfrm>
            <a:off x="8243376" y="116632"/>
            <a:ext cx="900631" cy="188417"/>
          </a:xfrm>
        </p:spPr>
        <p:txBody>
          <a:bodyPr/>
          <a:lstStyle>
            <a:lvl1pPr>
              <a:defRPr>
                <a:cs typeface="Arial" pitchFamily="34" charset="0"/>
              </a:defRPr>
            </a:lvl1pPr>
          </a:lstStyle>
          <a:p>
            <a:pPr>
              <a:defRPr/>
            </a:pPr>
            <a:fld id="{43626B7D-1AB5-4DA5-837F-D19D5798708C}" type="slidenum">
              <a:rPr lang="en-ZA">
                <a:solidFill>
                  <a:srgbClr val="FFFFFF"/>
                </a:solidFill>
              </a:rPr>
              <a:pPr>
                <a:defRPr/>
              </a:pPr>
              <a:t>‹#›</a:t>
            </a:fld>
            <a:endParaRPr lang="en-ZA" dirty="0">
              <a:solidFill>
                <a:srgbClr val="FFFFFF"/>
              </a:solidFill>
            </a:endParaRPr>
          </a:p>
        </p:txBody>
      </p:sp>
      <p:sp>
        <p:nvSpPr>
          <p:cNvPr id="10" name="Footer Placeholder 7"/>
          <p:cNvSpPr>
            <a:spLocks noGrp="1"/>
          </p:cNvSpPr>
          <p:nvPr>
            <p:ph type="ftr" sz="quarter" idx="11"/>
          </p:nvPr>
        </p:nvSpPr>
        <p:spPr>
          <a:xfrm>
            <a:off x="4284490" y="6427160"/>
            <a:ext cx="3600905" cy="366062"/>
          </a:xfrm>
          <a:prstGeom prst="rect">
            <a:avLst/>
          </a:prstGeom>
        </p:spPr>
        <p:txBody>
          <a:bodyPr lIns="93186" tIns="46594" rIns="93186" bIns="46594"/>
          <a:lstStyle>
            <a:lvl1pPr>
              <a:spcBef>
                <a:spcPct val="0"/>
              </a:spcBef>
              <a:defRPr sz="1000">
                <a:cs typeface="Arial" pitchFamily="34" charset="0"/>
              </a:defRPr>
            </a:lvl1pPr>
          </a:lstStyle>
          <a:p>
            <a:pPr defTabSz="913335">
              <a:defRPr/>
            </a:pPr>
            <a:endParaRPr lang="en-ZA" dirty="0">
              <a:solidFill>
                <a:srgbClr val="000000"/>
              </a:solidFill>
              <a:latin typeface="Arial"/>
            </a:endParaRPr>
          </a:p>
        </p:txBody>
      </p:sp>
    </p:spTree>
    <p:extLst>
      <p:ext uri="{BB962C8B-B14F-4D97-AF65-F5344CB8AC3E}">
        <p14:creationId xmlns:p14="http://schemas.microsoft.com/office/powerpoint/2010/main" val="38423111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pic>
        <p:nvPicPr>
          <p:cNvPr id="3" name="Picture 9"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2204"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itle 4"/>
          <p:cNvSpPr>
            <a:spLocks noGrp="1"/>
          </p:cNvSpPr>
          <p:nvPr>
            <p:ph type="title"/>
          </p:nvPr>
        </p:nvSpPr>
        <p:spPr/>
        <p:txBody>
          <a:bodyPr/>
          <a:lstStyle/>
          <a:p>
            <a:r>
              <a:rPr lang="en-US" smtClean="0"/>
              <a:t>Click to edit Master title style</a:t>
            </a:r>
            <a:endParaRPr lang="en-ZA"/>
          </a:p>
        </p:txBody>
      </p:sp>
      <p:sp>
        <p:nvSpPr>
          <p:cNvPr id="9" name="Rectangle 6"/>
          <p:cNvSpPr>
            <a:spLocks noGrp="1" noChangeArrowheads="1"/>
          </p:cNvSpPr>
          <p:nvPr>
            <p:ph type="sldNum" sz="quarter" idx="10"/>
          </p:nvPr>
        </p:nvSpPr>
        <p:spPr/>
        <p:txBody>
          <a:bodyPr/>
          <a:lstStyle>
            <a:lvl1pPr>
              <a:defRPr>
                <a:cs typeface="Arial" pitchFamily="34" charset="0"/>
              </a:defRPr>
            </a:lvl1pPr>
          </a:lstStyle>
          <a:p>
            <a:pPr>
              <a:defRPr/>
            </a:pPr>
            <a:fld id="{DFACFDCB-9CC4-498F-B357-197682DA7E61}" type="slidenum">
              <a:rPr lang="en-ZA">
                <a:solidFill>
                  <a:srgbClr val="FFFFFF"/>
                </a:solidFill>
              </a:rPr>
              <a:pPr>
                <a:defRPr/>
              </a:pPr>
              <a:t>‹#›</a:t>
            </a:fld>
            <a:endParaRPr lang="en-ZA" dirty="0">
              <a:solidFill>
                <a:srgbClr val="FFFFFF"/>
              </a:solidFill>
            </a:endParaRPr>
          </a:p>
        </p:txBody>
      </p:sp>
      <p:sp>
        <p:nvSpPr>
          <p:cNvPr id="10" name="Footer Placeholder 1"/>
          <p:cNvSpPr>
            <a:spLocks noGrp="1"/>
          </p:cNvSpPr>
          <p:nvPr>
            <p:ph type="ftr" sz="quarter" idx="11"/>
          </p:nvPr>
        </p:nvSpPr>
        <p:spPr>
          <a:xfrm>
            <a:off x="4284490" y="6427160"/>
            <a:ext cx="3600905" cy="366062"/>
          </a:xfrm>
          <a:prstGeom prst="rect">
            <a:avLst/>
          </a:prstGeom>
        </p:spPr>
        <p:txBody>
          <a:bodyPr lIns="93186" tIns="46594" rIns="93186" bIns="46594"/>
          <a:lstStyle>
            <a:lvl1pPr>
              <a:spcBef>
                <a:spcPct val="0"/>
              </a:spcBef>
              <a:defRPr>
                <a:cs typeface="Arial" pitchFamily="34" charset="0"/>
              </a:defRPr>
            </a:lvl1pPr>
          </a:lstStyle>
          <a:p>
            <a:pPr defTabSz="913335">
              <a:defRPr/>
            </a:pPr>
            <a:endParaRPr lang="en-ZA" sz="2400" dirty="0">
              <a:solidFill>
                <a:srgbClr val="000000"/>
              </a:solidFill>
              <a:latin typeface="Arial"/>
            </a:endParaRPr>
          </a:p>
        </p:txBody>
      </p:sp>
    </p:spTree>
    <p:extLst>
      <p:ext uri="{BB962C8B-B14F-4D97-AF65-F5344CB8AC3E}">
        <p14:creationId xmlns:p14="http://schemas.microsoft.com/office/powerpoint/2010/main" val="19586127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3228"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a:xfrm>
            <a:off x="323850" y="547750"/>
            <a:ext cx="7704534" cy="298327"/>
          </a:xfrm>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9" name="Rectangle 6"/>
          <p:cNvSpPr>
            <a:spLocks noGrp="1" noChangeArrowheads="1"/>
          </p:cNvSpPr>
          <p:nvPr>
            <p:ph type="sldNum" sz="quarter" idx="10"/>
          </p:nvPr>
        </p:nvSpPr>
        <p:spPr>
          <a:xfrm>
            <a:off x="8243376" y="116632"/>
            <a:ext cx="900631" cy="188417"/>
          </a:xfrm>
        </p:spPr>
        <p:txBody>
          <a:bodyPr/>
          <a:lstStyle>
            <a:lvl1pPr>
              <a:defRPr>
                <a:solidFill>
                  <a:srgbClr val="FFFFFF"/>
                </a:solidFill>
              </a:defRPr>
            </a:lvl1pPr>
          </a:lstStyle>
          <a:p>
            <a:pPr>
              <a:defRPr/>
            </a:pPr>
            <a:fld id="{0A5703DB-34A1-41A6-A5EA-FDD92A55360E}" type="slidenum">
              <a:rPr lang="en-ZA"/>
              <a:pPr>
                <a:defRPr/>
              </a:pPr>
              <a:t>‹#›</a:t>
            </a:fld>
            <a:endParaRPr lang="en-ZA" dirty="0"/>
          </a:p>
        </p:txBody>
      </p:sp>
      <p:sp>
        <p:nvSpPr>
          <p:cNvPr id="10" name="Footer Placeholder 7"/>
          <p:cNvSpPr>
            <a:spLocks noGrp="1"/>
          </p:cNvSpPr>
          <p:nvPr>
            <p:ph type="ftr" sz="quarter" idx="11"/>
          </p:nvPr>
        </p:nvSpPr>
        <p:spPr>
          <a:xfrm>
            <a:off x="4284490" y="6427160"/>
            <a:ext cx="3600905" cy="366062"/>
          </a:xfrm>
          <a:prstGeom prst="rect">
            <a:avLst/>
          </a:prstGeom>
        </p:spPr>
        <p:txBody>
          <a:bodyPr lIns="93186" tIns="46594" rIns="93186" bIns="46594"/>
          <a:lstStyle>
            <a:lvl1pPr>
              <a:defRPr sz="1000">
                <a:solidFill>
                  <a:srgbClr val="000000">
                    <a:tint val="75000"/>
                  </a:srgbClr>
                </a:solidFill>
              </a:defRPr>
            </a:lvl1pPr>
          </a:lstStyle>
          <a:p>
            <a:pPr defTabSz="913335">
              <a:defRPr/>
            </a:pPr>
            <a:r>
              <a:rPr lang="en-ZA" dirty="0" smtClean="0">
                <a:latin typeface="Arial"/>
                <a:cs typeface="Arial" pitchFamily="34" charset="0"/>
              </a:rPr>
              <a:t>SARS 21/2013 Network Carrier and Infrastructure Services- Briefing Session</a:t>
            </a:r>
            <a:endParaRPr lang="en-ZA" dirty="0">
              <a:latin typeface="Arial"/>
              <a:cs typeface="Arial" pitchFamily="34" charset="0"/>
            </a:endParaRPr>
          </a:p>
        </p:txBody>
      </p:sp>
    </p:spTree>
    <p:extLst>
      <p:ext uri="{BB962C8B-B14F-4D97-AF65-F5344CB8AC3E}">
        <p14:creationId xmlns:p14="http://schemas.microsoft.com/office/powerpoint/2010/main" val="15867650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5"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6"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7"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4252"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ZA"/>
          </a:p>
        </p:txBody>
      </p:sp>
      <p:sp>
        <p:nvSpPr>
          <p:cNvPr id="8" name="Slide Number Placeholder 2"/>
          <p:cNvSpPr>
            <a:spLocks noGrp="1"/>
          </p:cNvSpPr>
          <p:nvPr>
            <p:ph type="sldNum" sz="quarter" idx="10"/>
          </p:nvPr>
        </p:nvSpPr>
        <p:spPr/>
        <p:txBody>
          <a:bodyPr/>
          <a:lstStyle>
            <a:lvl1pPr>
              <a:defRPr>
                <a:solidFill>
                  <a:srgbClr val="FFFFFF"/>
                </a:solidFill>
              </a:defRPr>
            </a:lvl1pPr>
          </a:lstStyle>
          <a:p>
            <a:pPr>
              <a:defRPr/>
            </a:pPr>
            <a:fld id="{A01DAB76-A024-48A3-8CFE-75232A715A0E}" type="slidenum">
              <a:rPr lang="en-ZA"/>
              <a:pPr>
                <a:defRPr/>
              </a:pPr>
              <a:t>‹#›</a:t>
            </a:fld>
            <a:endParaRPr lang="en-ZA" dirty="0"/>
          </a:p>
        </p:txBody>
      </p:sp>
      <p:sp>
        <p:nvSpPr>
          <p:cNvPr id="9" name="Footer Placeholder 3"/>
          <p:cNvSpPr>
            <a:spLocks noGrp="1"/>
          </p:cNvSpPr>
          <p:nvPr>
            <p:ph type="ftr" sz="quarter" idx="11"/>
          </p:nvPr>
        </p:nvSpPr>
        <p:spPr>
          <a:xfrm>
            <a:off x="4284490" y="6427160"/>
            <a:ext cx="3600905" cy="366062"/>
          </a:xfrm>
          <a:prstGeom prst="rect">
            <a:avLst/>
          </a:prstGeom>
        </p:spPr>
        <p:txBody>
          <a:bodyPr lIns="93186" tIns="46594" rIns="93186" bIns="46594"/>
          <a:lstStyle>
            <a:lvl1pPr>
              <a:defRPr>
                <a:solidFill>
                  <a:srgbClr val="000000">
                    <a:tint val="75000"/>
                  </a:srgbClr>
                </a:solidFill>
              </a:defRPr>
            </a:lvl1pPr>
          </a:lstStyle>
          <a:p>
            <a:pPr defTabSz="913335">
              <a:defRPr/>
            </a:pPr>
            <a:r>
              <a:rPr lang="en-ZA" sz="2400" dirty="0" smtClean="0">
                <a:latin typeface="Arial"/>
                <a:cs typeface="Arial" pitchFamily="34" charset="0"/>
              </a:rPr>
              <a:t>SARS 02/2013 Network Carrier and Infrastructure Services- Briefing Session</a:t>
            </a:r>
            <a:endParaRPr lang="en-ZA" sz="2400" dirty="0">
              <a:latin typeface="Arial"/>
              <a:cs typeface="Arial" pitchFamily="34" charset="0"/>
            </a:endParaRPr>
          </a:p>
        </p:txBody>
      </p:sp>
    </p:spTree>
    <p:extLst>
      <p:ext uri="{BB962C8B-B14F-4D97-AF65-F5344CB8AC3E}">
        <p14:creationId xmlns:p14="http://schemas.microsoft.com/office/powerpoint/2010/main" val="402626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pic>
        <p:nvPicPr>
          <p:cNvPr id="3"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5276"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itle 4"/>
          <p:cNvSpPr>
            <a:spLocks noGrp="1"/>
          </p:cNvSpPr>
          <p:nvPr>
            <p:ph type="title"/>
          </p:nvPr>
        </p:nvSpPr>
        <p:spPr/>
        <p:txBody>
          <a:bodyPr/>
          <a:lstStyle/>
          <a:p>
            <a:r>
              <a:rPr lang="en-US" smtClean="0"/>
              <a:t>Click to edit Master title style</a:t>
            </a:r>
            <a:endParaRPr lang="en-ZA"/>
          </a:p>
        </p:txBody>
      </p:sp>
      <p:sp>
        <p:nvSpPr>
          <p:cNvPr id="9" name="Rectangle 6"/>
          <p:cNvSpPr>
            <a:spLocks noGrp="1" noChangeArrowheads="1"/>
          </p:cNvSpPr>
          <p:nvPr>
            <p:ph type="sldNum" sz="quarter" idx="10"/>
          </p:nvPr>
        </p:nvSpPr>
        <p:spPr/>
        <p:txBody>
          <a:bodyPr/>
          <a:lstStyle>
            <a:lvl1pPr>
              <a:defRPr>
                <a:solidFill>
                  <a:srgbClr val="FFFFFF"/>
                </a:solidFill>
              </a:defRPr>
            </a:lvl1pPr>
          </a:lstStyle>
          <a:p>
            <a:pPr>
              <a:defRPr/>
            </a:pPr>
            <a:fld id="{56CE93EE-2F23-4A95-8FC8-74624CB2E562}" type="slidenum">
              <a:rPr lang="en-ZA"/>
              <a:pPr>
                <a:defRPr/>
              </a:pPr>
              <a:t>‹#›</a:t>
            </a:fld>
            <a:endParaRPr lang="en-ZA" dirty="0"/>
          </a:p>
        </p:txBody>
      </p:sp>
      <p:sp>
        <p:nvSpPr>
          <p:cNvPr id="10" name="Footer Placeholder 1"/>
          <p:cNvSpPr>
            <a:spLocks noGrp="1"/>
          </p:cNvSpPr>
          <p:nvPr>
            <p:ph type="ftr" sz="quarter" idx="11"/>
          </p:nvPr>
        </p:nvSpPr>
        <p:spPr>
          <a:xfrm>
            <a:off x="4284490" y="6427160"/>
            <a:ext cx="3600905" cy="366062"/>
          </a:xfrm>
          <a:prstGeom prst="rect">
            <a:avLst/>
          </a:prstGeom>
        </p:spPr>
        <p:txBody>
          <a:bodyPr lIns="93186" tIns="46594" rIns="93186" bIns="46594"/>
          <a:lstStyle>
            <a:lvl1pPr>
              <a:defRPr>
                <a:solidFill>
                  <a:srgbClr val="000000">
                    <a:tint val="75000"/>
                  </a:srgbClr>
                </a:solidFill>
              </a:defRPr>
            </a:lvl1pPr>
          </a:lstStyle>
          <a:p>
            <a:pPr defTabSz="913335">
              <a:defRPr/>
            </a:pPr>
            <a:r>
              <a:rPr lang="en-ZA" sz="2400" dirty="0" smtClean="0">
                <a:latin typeface="Arial"/>
                <a:cs typeface="Arial" pitchFamily="34" charset="0"/>
              </a:rPr>
              <a:t>SARS 02/2013 Network Carrier and Infrastructure Services- Briefing Session</a:t>
            </a:r>
            <a:endParaRPr lang="en-ZA" sz="2400" dirty="0">
              <a:latin typeface="Arial"/>
              <a:cs typeface="Arial" pitchFamily="34" charset="0"/>
            </a:endParaRPr>
          </a:p>
        </p:txBody>
      </p:sp>
    </p:spTree>
    <p:extLst>
      <p:ext uri="{BB962C8B-B14F-4D97-AF65-F5344CB8AC3E}">
        <p14:creationId xmlns:p14="http://schemas.microsoft.com/office/powerpoint/2010/main" val="14775213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10600" r:id="rId5" imgW="0" imgH="0" progId="">
                  <p:embed/>
                </p:oleObj>
              </mc:Choice>
              <mc:Fallback>
                <p:oleObj r:id="rId5" imgW="0" imgH="0" progId="">
                  <p:embed/>
                  <p:pic>
                    <p:nvPicPr>
                      <p:cNvPr id="5"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14400">
                <a:defRPr/>
              </a:pPr>
              <a:r>
                <a:rPr lang="en-GB" sz="1400" dirty="0">
                  <a:solidFill>
                    <a:srgbClr val="000000"/>
                  </a:solidFill>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defTabSz="914400">
                <a:defRPr/>
              </a:pPr>
              <a:r>
                <a:rPr lang="en-GB" sz="1400" dirty="0">
                  <a:solidFill>
                    <a:srgbClr val="000000"/>
                  </a:solidFill>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14400">
                <a:defRPr/>
              </a:pPr>
              <a:r>
                <a:rPr lang="en-GB" sz="1400" dirty="0">
                  <a:solidFill>
                    <a:srgbClr val="000000"/>
                  </a:solidFill>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hangingPunct="0">
                <a:defRPr/>
              </a:pPr>
              <a:r>
                <a:rPr lang="en-GB" sz="900" dirty="0">
                  <a:solidFill>
                    <a:srgbClr val="000000"/>
                  </a:solidFil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a:defRPr/>
            </a:pPr>
            <a:r>
              <a:rPr lang="en-US" sz="1400" dirty="0">
                <a:solidFill>
                  <a:srgbClr val="FFFFFF"/>
                </a:solidFill>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defTabSz="914400">
              <a:defRPr/>
            </a:pPr>
            <a:r>
              <a:rPr lang="en-ZA" sz="1200" dirty="0">
                <a:solidFill>
                  <a:srgbClr val="FFFFFF"/>
                </a:solidFill>
              </a:rPr>
              <a:t>Last Modified 2008/08/03 23:52:45 South Africa Standard Time</a:t>
            </a:r>
            <a:endParaRPr lang="en-US" sz="1200" dirty="0">
              <a:solidFill>
                <a:srgbClr val="FFFFFF"/>
              </a:solidFill>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defTabSz="914400">
              <a:defRPr/>
            </a:pPr>
            <a:r>
              <a:rPr lang="en-ZA" sz="1200" dirty="0">
                <a:solidFill>
                  <a:srgbClr val="FFFFFF"/>
                </a:solidFill>
              </a:rPr>
              <a:t>Printed 2008/07/21 10:16:55 South Africa Standard Time</a:t>
            </a:r>
            <a:endParaRPr lang="en-US" sz="1200" dirty="0">
              <a:solidFill>
                <a:srgbClr val="FFFFFF"/>
              </a:solidFill>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solidFill>
                <a:srgbClr val="6AAED8"/>
              </a:solidFill>
            </a:endParaRPr>
          </a:p>
        </p:txBody>
      </p:sp>
    </p:spTree>
    <p:extLst>
      <p:ext uri="{BB962C8B-B14F-4D97-AF65-F5344CB8AC3E}">
        <p14:creationId xmlns:p14="http://schemas.microsoft.com/office/powerpoint/2010/main" val="337679159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0296581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07597331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80211280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48554824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72397257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79306803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9778782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136046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5771431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79964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vmlDrawing" Target="../drawings/vmlDrawing4.vml"/><Relationship Id="rId18" Type="http://schemas.openxmlformats.org/officeDocument/2006/relationships/oleObject" Target="../embeddings/oleObject4.bin"/><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17" Type="http://schemas.openxmlformats.org/officeDocument/2006/relationships/image" Target="../media/image4.jpeg"/><Relationship Id="rId2" Type="http://schemas.openxmlformats.org/officeDocument/2006/relationships/slideLayout" Target="../slideLayouts/slideLayout14.xml"/><Relationship Id="rId16" Type="http://schemas.openxmlformats.org/officeDocument/2006/relationships/tags" Target="../tags/tag7.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ags" Target="../tags/tag6.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ags" Target="../tags/tag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vmlDrawing" Target="../drawings/vmlDrawing5.v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17" Type="http://schemas.openxmlformats.org/officeDocument/2006/relationships/oleObject" Target="../embeddings/oleObject5.bin"/><Relationship Id="rId2" Type="http://schemas.openxmlformats.org/officeDocument/2006/relationships/slideLayout" Target="../slideLayouts/slideLayout25.xml"/><Relationship Id="rId16" Type="http://schemas.openxmlformats.org/officeDocument/2006/relationships/image" Target="../media/image1.jpeg"/><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ags" Target="../tags/tag9.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ags" Target="../tags/tag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vmlDrawing" Target="../drawings/vmlDrawing7.vml"/><Relationship Id="rId3" Type="http://schemas.openxmlformats.org/officeDocument/2006/relationships/slideLayout" Target="../slideLayouts/slideLayout37.xml"/><Relationship Id="rId21" Type="http://schemas.openxmlformats.org/officeDocument/2006/relationships/tags" Target="../tags/tag13.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theme" Target="../theme/theme4.xml"/><Relationship Id="rId25" Type="http://schemas.openxmlformats.org/officeDocument/2006/relationships/oleObject" Target="../embeddings/oleObject7.bin"/><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tags" Target="../tags/tag12.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image" Target="../media/image3.jpeg"/><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tags" Target="../tags/tag15.xml"/><Relationship Id="rId10" Type="http://schemas.openxmlformats.org/officeDocument/2006/relationships/slideLayout" Target="../slideLayouts/slideLayout44.xml"/><Relationship Id="rId19" Type="http://schemas.openxmlformats.org/officeDocument/2006/relationships/tags" Target="../tags/tag11.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tags" Target="../tags/tag1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vmlDrawing" Target="../drawings/vmlDrawing14.v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17" Type="http://schemas.openxmlformats.org/officeDocument/2006/relationships/oleObject" Target="../embeddings/oleObject14.bin"/><Relationship Id="rId2" Type="http://schemas.openxmlformats.org/officeDocument/2006/relationships/slideLayout" Target="../slideLayouts/slideLayout52.xml"/><Relationship Id="rId16" Type="http://schemas.openxmlformats.org/officeDocument/2006/relationships/image" Target="../media/image1.jpeg"/><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tags" Target="../tags/tag39.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tags" Target="../tags/tag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5"/>
            </p:custDataLst>
          </p:nvPr>
        </p:nvPicPr>
        <p:blipFill>
          <a:blip r:embed="rId17"/>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6"/>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607" r:id="rId18" imgW="0" imgH="0" progId="">
                  <p:embed/>
                </p:oleObj>
              </mc:Choice>
              <mc:Fallback>
                <p:oleObj r:id="rId18"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824" r:id="rId12"/>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capa-1 copy"/>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graphicFrame>
        <p:nvGraphicFramePr>
          <p:cNvPr id="1026" name="Rectangle 3" hidden="1"/>
          <p:cNvGraphicFramePr>
            <a:graphicFrameLocks/>
          </p:cNvGraphicFramePr>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72905"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29" name="McK Title Elements"/>
          <p:cNvGrpSpPr>
            <a:grpSpLocks/>
          </p:cNvGrpSpPr>
          <p:nvPr/>
        </p:nvGrpSpPr>
        <p:grpSpPr bwMode="auto">
          <a:xfrm>
            <a:off x="2693377" y="2182813"/>
            <a:ext cx="5130312" cy="4602162"/>
            <a:chOff x="1663" y="1348"/>
            <a:chExt cx="3167" cy="2841"/>
          </a:xfrm>
        </p:grpSpPr>
        <p:sp>
          <p:nvSpPr>
            <p:cNvPr id="13"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CONFIDENTIAL</a:t>
              </a:r>
            </a:p>
          </p:txBody>
        </p:sp>
        <p:sp>
          <p:nvSpPr>
            <p:cNvPr id="14" name="McK Document" hidden="1"/>
            <p:cNvSpPr txBox="1">
              <a:spLocks noChangeArrowheads="1"/>
            </p:cNvSpPr>
            <p:nvPr/>
          </p:nvSpPr>
          <p:spPr bwMode="gray">
            <a:xfrm>
              <a:off x="1663" y="3038"/>
              <a:ext cx="3167" cy="133"/>
            </a:xfrm>
            <a:prstGeom prst="rect">
              <a:avLst/>
            </a:prstGeom>
            <a:noFill/>
            <a:ln w="9525">
              <a:noFill/>
              <a:miter lim="800000"/>
              <a:headEnd/>
              <a:tailEnd/>
            </a:ln>
            <a:effectLst/>
          </p:spPr>
          <p:txBody>
            <a:bodyPr lIns="0" tIns="0" rIns="0" bIns="0" anchor="b">
              <a:spAutoFit/>
            </a:bodyPr>
            <a:lstStyle/>
            <a:p>
              <a:pPr defTabSz="933450">
                <a:defRPr/>
              </a:pPr>
              <a:r>
                <a:rPr lang="en-GB" sz="1400" dirty="0">
                  <a:solidFill>
                    <a:srgbClr val="000000"/>
                  </a:solidFill>
                  <a:latin typeface="Arial"/>
                </a:rPr>
                <a:t>Document</a:t>
              </a:r>
            </a:p>
          </p:txBody>
        </p:sp>
        <p:sp>
          <p:nvSpPr>
            <p:cNvPr id="15"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Date</a:t>
              </a:r>
            </a:p>
          </p:txBody>
        </p:sp>
        <p:sp>
          <p:nvSpPr>
            <p:cNvPr id="16" name="McK Disclaimer" hidden="1"/>
            <p:cNvSpPr>
              <a:spLocks noChangeArrowheads="1"/>
            </p:cNvSpPr>
            <p:nvPr>
              <p:custDataLst>
                <p:tags r:id="rId16"/>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0738" eaLnBrk="0" hangingPunct="0">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7" name="Working Draft Text" hidden="1"/>
          <p:cNvSpPr>
            <a:spLocks noChangeArrowheads="1"/>
          </p:cNvSpPr>
          <p:nvPr/>
        </p:nvSpPr>
        <p:spPr bwMode="gray">
          <a:xfrm>
            <a:off x="414705" y="504825"/>
            <a:ext cx="3109546" cy="276999"/>
          </a:xfrm>
          <a:prstGeom prst="rect">
            <a:avLst/>
          </a:prstGeom>
          <a:noFill/>
          <a:ln w="9525">
            <a:noFill/>
            <a:miter lim="800000"/>
            <a:headEnd/>
            <a:tailEnd/>
          </a:ln>
          <a:effectLst/>
        </p:spPr>
        <p:txBody>
          <a:bodyPr lIns="0" tIns="0" rIns="0" bIns="0">
            <a:spAutoFit/>
          </a:bodyPr>
          <a:lstStyle/>
          <a:p>
            <a:pPr defTabSz="912813">
              <a:defRPr/>
            </a:pPr>
            <a:r>
              <a:rPr lang="en-US" dirty="0">
                <a:solidFill>
                  <a:srgbClr val="000000"/>
                </a:solidFill>
                <a:latin typeface="Arial"/>
              </a:rPr>
              <a:t>Working Draft    </a:t>
            </a:r>
          </a:p>
        </p:txBody>
      </p:sp>
      <p:sp>
        <p:nvSpPr>
          <p:cNvPr id="18" name="Working Draft" hidden="1"/>
          <p:cNvSpPr txBox="1">
            <a:spLocks noChangeArrowheads="1"/>
          </p:cNvSpPr>
          <p:nvPr/>
        </p:nvSpPr>
        <p:spPr bwMode="gray">
          <a:xfrm>
            <a:off x="414704" y="749301"/>
            <a:ext cx="4043479" cy="184666"/>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Last Modified 09/20/2007 10:49:20 AM India Standard Time</a:t>
            </a:r>
          </a:p>
        </p:txBody>
      </p:sp>
      <p:sp>
        <p:nvSpPr>
          <p:cNvPr id="19" name="Printed" hidden="1"/>
          <p:cNvSpPr txBox="1">
            <a:spLocks noChangeArrowheads="1"/>
          </p:cNvSpPr>
          <p:nvPr/>
        </p:nvSpPr>
        <p:spPr bwMode="gray">
          <a:xfrm>
            <a:off x="414705" y="971551"/>
            <a:ext cx="3905250" cy="187325"/>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Printed 06/08/2007 18:26:04 South Africa Standard Time</a:t>
            </a:r>
          </a:p>
        </p:txBody>
      </p:sp>
      <p:sp>
        <p:nvSpPr>
          <p:cNvPr id="1033" name="Rectangle 3"/>
          <p:cNvSpPr>
            <a:spLocks noGrp="1" noChangeArrowheads="1"/>
          </p:cNvSpPr>
          <p:nvPr>
            <p:ph type="title"/>
            <p:custDataLst>
              <p:tags r:id="rId14"/>
            </p:custDataLst>
          </p:nvPr>
        </p:nvSpPr>
        <p:spPr bwMode="gray">
          <a:xfrm>
            <a:off x="121628" y="164586"/>
            <a:ext cx="8793773" cy="369332"/>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4" name="Rectangle 4"/>
          <p:cNvSpPr>
            <a:spLocks noGrp="1" noChangeArrowheads="1"/>
          </p:cNvSpPr>
          <p:nvPr>
            <p:ph type="body" idx="1"/>
            <p:custDataLst>
              <p:tags r:id="rId15"/>
            </p:custDataLst>
          </p:nvPr>
        </p:nvSpPr>
        <p:spPr bwMode="gray">
          <a:xfrm>
            <a:off x="126023" y="1298575"/>
            <a:ext cx="8792308" cy="163121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extLst>
      <p:ext uri="{BB962C8B-B14F-4D97-AF65-F5344CB8AC3E}">
        <p14:creationId xmlns:p14="http://schemas.microsoft.com/office/powerpoint/2010/main" val="30808993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iming>
    <p:tnLst>
      <p:par>
        <p:cTn id="1" dur="indefinite" restart="never" nodeType="tmRoot"/>
      </p:par>
    </p:tnLst>
  </p:timing>
  <p:hf hdr="0" ftr="0" dt="0"/>
  <p:txStyles>
    <p:titleStyle>
      <a:lvl1pPr algn="l" defTabSz="912813" rtl="0" eaLnBrk="0" fontAlgn="base" hangingPunct="0">
        <a:spcBef>
          <a:spcPct val="0"/>
        </a:spcBef>
        <a:spcAft>
          <a:spcPct val="0"/>
        </a:spcAft>
        <a:defRPr sz="2400" b="1">
          <a:solidFill>
            <a:schemeClr val="bg1"/>
          </a:solidFill>
          <a:latin typeface="+mj-lt"/>
          <a:ea typeface="+mj-ea"/>
          <a:cs typeface="+mj-cs"/>
        </a:defRPr>
      </a:lvl1pPr>
      <a:lvl2pPr algn="l" defTabSz="912813" rtl="0" eaLnBrk="0" fontAlgn="base" hangingPunct="0">
        <a:spcBef>
          <a:spcPct val="0"/>
        </a:spcBef>
        <a:spcAft>
          <a:spcPct val="0"/>
        </a:spcAft>
        <a:defRPr sz="2400" b="1">
          <a:solidFill>
            <a:schemeClr val="bg1"/>
          </a:solidFill>
          <a:latin typeface="Arial Rounded MT Bold" pitchFamily="34" charset="0"/>
        </a:defRPr>
      </a:lvl2pPr>
      <a:lvl3pPr algn="l" defTabSz="912813" rtl="0" eaLnBrk="0" fontAlgn="base" hangingPunct="0">
        <a:spcBef>
          <a:spcPct val="0"/>
        </a:spcBef>
        <a:spcAft>
          <a:spcPct val="0"/>
        </a:spcAft>
        <a:defRPr sz="2400" b="1">
          <a:solidFill>
            <a:schemeClr val="bg1"/>
          </a:solidFill>
          <a:latin typeface="Arial Rounded MT Bold" pitchFamily="34" charset="0"/>
        </a:defRPr>
      </a:lvl3pPr>
      <a:lvl4pPr algn="l" defTabSz="912813" rtl="0" eaLnBrk="0" fontAlgn="base" hangingPunct="0">
        <a:spcBef>
          <a:spcPct val="0"/>
        </a:spcBef>
        <a:spcAft>
          <a:spcPct val="0"/>
        </a:spcAft>
        <a:defRPr sz="2400" b="1">
          <a:solidFill>
            <a:schemeClr val="bg1"/>
          </a:solidFill>
          <a:latin typeface="Arial Rounded MT Bold" pitchFamily="34" charset="0"/>
        </a:defRPr>
      </a:lvl4pPr>
      <a:lvl5pPr algn="l" defTabSz="912813" rtl="0" eaLnBrk="0" fontAlgn="base" hangingPunct="0">
        <a:spcBef>
          <a:spcPct val="0"/>
        </a:spcBef>
        <a:spcAft>
          <a:spcPct val="0"/>
        </a:spcAft>
        <a:defRPr sz="2400" b="1">
          <a:solidFill>
            <a:schemeClr val="bg1"/>
          </a:solidFill>
          <a:latin typeface="Arial Rounded MT Bold" pitchFamily="34" charset="0"/>
        </a:defRPr>
      </a:lvl5pPr>
      <a:lvl6pPr marL="457200" algn="l" defTabSz="912813" rtl="0" eaLnBrk="0" fontAlgn="base" hangingPunct="0">
        <a:spcBef>
          <a:spcPct val="0"/>
        </a:spcBef>
        <a:spcAft>
          <a:spcPct val="0"/>
        </a:spcAft>
        <a:defRPr sz="2400" b="1">
          <a:solidFill>
            <a:schemeClr val="bg1"/>
          </a:solidFill>
          <a:latin typeface="Arial Rounded MT Bold" pitchFamily="34" charset="0"/>
        </a:defRPr>
      </a:lvl6pPr>
      <a:lvl7pPr marL="914400" algn="l" defTabSz="912813" rtl="0" eaLnBrk="0" fontAlgn="base" hangingPunct="0">
        <a:spcBef>
          <a:spcPct val="0"/>
        </a:spcBef>
        <a:spcAft>
          <a:spcPct val="0"/>
        </a:spcAft>
        <a:defRPr sz="2400" b="1">
          <a:solidFill>
            <a:schemeClr val="bg1"/>
          </a:solidFill>
          <a:latin typeface="Arial Rounded MT Bold" pitchFamily="34" charset="0"/>
        </a:defRPr>
      </a:lvl7pPr>
      <a:lvl8pPr marL="1371600" algn="l" defTabSz="912813" rtl="0" eaLnBrk="0" fontAlgn="base" hangingPunct="0">
        <a:spcBef>
          <a:spcPct val="0"/>
        </a:spcBef>
        <a:spcAft>
          <a:spcPct val="0"/>
        </a:spcAft>
        <a:defRPr sz="2400" b="1">
          <a:solidFill>
            <a:schemeClr val="bg1"/>
          </a:solidFill>
          <a:latin typeface="Arial Rounded MT Bold" pitchFamily="34" charset="0"/>
        </a:defRPr>
      </a:lvl8pPr>
      <a:lvl9pPr marL="1828800" algn="l" defTabSz="912813" rtl="0" eaLnBrk="0" fontAlgn="base" hangingPunct="0">
        <a:spcBef>
          <a:spcPct val="0"/>
        </a:spcBef>
        <a:spcAft>
          <a:spcPct val="0"/>
        </a:spcAft>
        <a:defRPr sz="2400" b="1">
          <a:solidFill>
            <a:schemeClr val="bg1"/>
          </a:solidFill>
          <a:latin typeface="Arial Rounded MT Bold" pitchFamily="34" charset="0"/>
        </a:defRPr>
      </a:lvl9pPr>
    </p:titleStyle>
    <p:bodyStyle>
      <a:lvl1pPr marL="342900" indent="-342900" algn="l" defTabSz="950913" rtl="0" eaLnBrk="0" fontAlgn="base" hangingPunct="0">
        <a:spcBef>
          <a:spcPct val="0"/>
        </a:spcBef>
        <a:spcAft>
          <a:spcPct val="0"/>
        </a:spcAft>
        <a:buSzPct val="120000"/>
        <a:buChar char="•"/>
        <a:defRPr sz="2400">
          <a:solidFill>
            <a:schemeClr val="tx1"/>
          </a:solidFill>
          <a:latin typeface="+mn-lt"/>
          <a:ea typeface="+mn-ea"/>
          <a:cs typeface="+mn-cs"/>
        </a:defRPr>
      </a:lvl1pPr>
      <a:lvl2pPr marL="153988" indent="-152400" algn="l" defTabSz="950913" rtl="0" eaLnBrk="0" fontAlgn="base" hangingPunct="0">
        <a:spcBef>
          <a:spcPct val="0"/>
        </a:spcBef>
        <a:spcAft>
          <a:spcPct val="0"/>
        </a:spcAft>
        <a:buClr>
          <a:schemeClr val="tx2"/>
        </a:buClr>
        <a:buSzPct val="120000"/>
        <a:buChar char="•"/>
        <a:defRPr sz="2200">
          <a:solidFill>
            <a:schemeClr val="tx1"/>
          </a:solidFill>
          <a:latin typeface="+mn-lt"/>
        </a:defRPr>
      </a:lvl2pPr>
      <a:lvl3pPr marL="314325" indent="-158750" algn="l" defTabSz="950913" rtl="0" eaLnBrk="0" fontAlgn="base" hangingPunct="0">
        <a:spcBef>
          <a:spcPct val="0"/>
        </a:spcBef>
        <a:spcAft>
          <a:spcPct val="0"/>
        </a:spcAft>
        <a:buClr>
          <a:schemeClr val="tx2"/>
        </a:buClr>
        <a:buFont typeface="Times New Roman" pitchFamily="18" charset="0"/>
        <a:buChar char="–"/>
        <a:defRPr sz="2000">
          <a:solidFill>
            <a:schemeClr val="tx1"/>
          </a:solidFill>
          <a:latin typeface="+mn-lt"/>
        </a:defRPr>
      </a:lvl3pPr>
      <a:lvl4pPr marL="460375" indent="-144463" algn="l" defTabSz="950913" rtl="0" eaLnBrk="0" fontAlgn="base" hangingPunct="0">
        <a:spcBef>
          <a:spcPct val="0"/>
        </a:spcBef>
        <a:spcAft>
          <a:spcPct val="0"/>
        </a:spcAft>
        <a:buClr>
          <a:schemeClr val="tx2"/>
        </a:buClr>
        <a:buSzPct val="89000"/>
        <a:buChar char="•"/>
        <a:defRPr sz="2000">
          <a:solidFill>
            <a:schemeClr val="tx1"/>
          </a:solidFill>
          <a:latin typeface="+mn-lt"/>
        </a:defRPr>
      </a:lvl4pPr>
      <a:lvl5pPr marL="6191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5pPr>
      <a:lvl6pPr marL="10763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6pPr>
      <a:lvl7pPr marL="15335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7pPr>
      <a:lvl8pPr marL="19907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8pPr>
      <a:lvl9pPr marL="24479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solidFill>
                <a:srgbClr val="6AAED8"/>
              </a:solidFill>
            </a:endParaRPr>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solidFill>
                    <a:srgbClr val="000000"/>
                  </a:solidFill>
                  <a:latin typeface="Arial"/>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Arial"/>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Arial"/>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solidFill>
                  <a:srgbClr val="FFFFFF"/>
                </a:solidFill>
              </a:rPr>
              <a:pPr>
                <a:defRPr/>
              </a:pPr>
              <a:t>‹#›</a:t>
            </a:fld>
            <a:endParaRPr lang="en-ZA" dirty="0">
              <a:solidFill>
                <a:srgbClr val="FFFFFF"/>
              </a:solidFill>
            </a:endParaRPr>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4113" r:id="rId17" imgW="0" imgH="0" progId="">
                  <p:embed/>
                </p:oleObj>
              </mc:Choice>
              <mc:Fallback>
                <p:oleObj r:id="rId17"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4857112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6" name="Picture 2" descr="miolo1 fundo branco"/>
          <p:cNvPicPr>
            <a:picLocks noChangeArrowheads="1"/>
          </p:cNvPicPr>
          <p:nvPr>
            <p:custDataLst>
              <p:tags r:id="rId19"/>
            </p:custDataLst>
          </p:nvPr>
        </p:nvPicPr>
        <p:blipFill>
          <a:blip r:embed="rId24">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
          <p:cNvSpPr>
            <a:spLocks noGrp="1" noChangeArrowheads="1"/>
          </p:cNvSpPr>
          <p:nvPr>
            <p:ph type="title"/>
            <p:custDataLst>
              <p:tags r:id="rId20"/>
            </p:custDataLst>
          </p:nvPr>
        </p:nvSpPr>
        <p:spPr bwMode="gray">
          <a:xfrm>
            <a:off x="124728" y="208959"/>
            <a:ext cx="8972296" cy="298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GB" altLang="en-US" smtClean="0"/>
              <a:t>Click to edit Master title style</a:t>
            </a:r>
          </a:p>
        </p:txBody>
      </p:sp>
      <p:sp>
        <p:nvSpPr>
          <p:cNvPr id="1028" name="Rectangle 5"/>
          <p:cNvSpPr>
            <a:spLocks noGrp="1" noChangeArrowheads="1"/>
          </p:cNvSpPr>
          <p:nvPr>
            <p:ph type="body" idx="1"/>
            <p:custDataLst>
              <p:tags r:id="rId21"/>
            </p:custDataLst>
          </p:nvPr>
        </p:nvSpPr>
        <p:spPr bwMode="gray">
          <a:xfrm>
            <a:off x="127968" y="1324951"/>
            <a:ext cx="8972296" cy="125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grpSp>
        <p:nvGrpSpPr>
          <p:cNvPr id="1029" name="McK Slide Elements"/>
          <p:cNvGrpSpPr>
            <a:grpSpLocks/>
          </p:cNvGrpSpPr>
          <p:nvPr/>
        </p:nvGrpSpPr>
        <p:grpSpPr bwMode="auto">
          <a:xfrm>
            <a:off x="127968" y="553964"/>
            <a:ext cx="8972296" cy="6412571"/>
            <a:chOff x="77" y="335"/>
            <a:chExt cx="5429" cy="3880"/>
          </a:xfrm>
        </p:grpSpPr>
        <p:sp>
          <p:nvSpPr>
            <p:cNvPr id="1032"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1033"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sp>
        <p:nvSpPr>
          <p:cNvPr id="474121" name="pg num"/>
          <p:cNvSpPr>
            <a:spLocks noGrp="1" noChangeArrowheads="1"/>
          </p:cNvSpPr>
          <p:nvPr>
            <p:ph type="sldNum" sz="quarter" idx="4"/>
            <p:custDataLst>
              <p:tags r:id="rId22"/>
            </p:custDataLst>
          </p:nvPr>
        </p:nvSpPr>
        <p:spPr bwMode="gray">
          <a:xfrm>
            <a:off x="6997711" y="6746238"/>
            <a:ext cx="879574" cy="18789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latin typeface="Arial" charset="0"/>
                <a:cs typeface="+mn-cs"/>
              </a:defRPr>
            </a:lvl1pPr>
          </a:lstStyle>
          <a:p>
            <a:pPr defTabSz="913335">
              <a:defRPr/>
            </a:pPr>
            <a:fld id="{C2D9E0C8-34BA-46B5-808B-C40A28B8FC1E}" type="slidenum">
              <a:rPr lang="en-GB" smtClean="0">
                <a:solidFill>
                  <a:srgbClr val="FFFFFF"/>
                </a:solidFill>
              </a:rPr>
              <a:pPr defTabSz="913335">
                <a:defRPr/>
              </a:pPr>
              <a:t>‹#›</a:t>
            </a:fld>
            <a:endParaRPr lang="en-GB" dirty="0">
              <a:solidFill>
                <a:srgbClr val="FFFFFF"/>
              </a:solidFill>
            </a:endParaRPr>
          </a:p>
        </p:txBody>
      </p:sp>
      <p:graphicFrame>
        <p:nvGraphicFramePr>
          <p:cNvPr id="1031" name="Rectangle 10" hidden="1"/>
          <p:cNvGraphicFramePr>
            <a:graphicFrameLocks/>
          </p:cNvGraphicFramePr>
          <p:nvPr>
            <p:custDataLst>
              <p:tags r:id="rId2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88108" r:id="rId25" imgW="0" imgH="0" progId="TCLayout.ActiveDocument.1">
                  <p:embed/>
                </p:oleObj>
              </mc:Choice>
              <mc:Fallback>
                <p:oleObj r:id="rId25"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82209125"/>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9" r:id="rId12"/>
    <p:sldLayoutId id="2147483820" r:id="rId13"/>
    <p:sldLayoutId id="2147483821" r:id="rId14"/>
    <p:sldLayoutId id="2147483822" r:id="rId15"/>
    <p:sldLayoutId id="2147483823" r:id="rId16"/>
  </p:sldLayoutIdLst>
  <p:timing>
    <p:tnLst>
      <p:par>
        <p:cTn id="1" dur="indefinite" restart="never" nodeType="tmRoot"/>
      </p:par>
    </p:tnLst>
  </p:timing>
  <p:hf hdr="0" ftr="0" dt="0"/>
  <p:txStyles>
    <p:titleStyle>
      <a:lvl1pPr algn="l" defTabSz="930254" rtl="0" eaLnBrk="0" fontAlgn="base" hangingPunct="0">
        <a:spcBef>
          <a:spcPct val="0"/>
        </a:spcBef>
        <a:spcAft>
          <a:spcPct val="0"/>
        </a:spcAft>
        <a:defRPr sz="1900" b="1">
          <a:solidFill>
            <a:schemeClr val="bg1"/>
          </a:solidFill>
          <a:latin typeface="+mj-lt"/>
          <a:ea typeface="+mj-ea"/>
          <a:cs typeface="+mj-cs"/>
        </a:defRPr>
      </a:lvl1pPr>
      <a:lvl2pPr algn="l" defTabSz="930254" rtl="0" eaLnBrk="0" fontAlgn="base" hangingPunct="0">
        <a:spcBef>
          <a:spcPct val="0"/>
        </a:spcBef>
        <a:spcAft>
          <a:spcPct val="0"/>
        </a:spcAft>
        <a:defRPr sz="1900" b="1">
          <a:solidFill>
            <a:schemeClr val="bg1"/>
          </a:solidFill>
          <a:latin typeface="Arial" pitchFamily="34" charset="0"/>
        </a:defRPr>
      </a:lvl2pPr>
      <a:lvl3pPr algn="l" defTabSz="930254" rtl="0" eaLnBrk="0" fontAlgn="base" hangingPunct="0">
        <a:spcBef>
          <a:spcPct val="0"/>
        </a:spcBef>
        <a:spcAft>
          <a:spcPct val="0"/>
        </a:spcAft>
        <a:defRPr sz="1900" b="1">
          <a:solidFill>
            <a:schemeClr val="bg1"/>
          </a:solidFill>
          <a:latin typeface="Arial" pitchFamily="34" charset="0"/>
        </a:defRPr>
      </a:lvl3pPr>
      <a:lvl4pPr algn="l" defTabSz="930254" rtl="0" eaLnBrk="0" fontAlgn="base" hangingPunct="0">
        <a:spcBef>
          <a:spcPct val="0"/>
        </a:spcBef>
        <a:spcAft>
          <a:spcPct val="0"/>
        </a:spcAft>
        <a:defRPr sz="1900" b="1">
          <a:solidFill>
            <a:schemeClr val="bg1"/>
          </a:solidFill>
          <a:latin typeface="Arial" pitchFamily="34" charset="0"/>
        </a:defRPr>
      </a:lvl4pPr>
      <a:lvl5pPr algn="l" defTabSz="930254" rtl="0" eaLnBrk="0" fontAlgn="base" hangingPunct="0">
        <a:spcBef>
          <a:spcPct val="0"/>
        </a:spcBef>
        <a:spcAft>
          <a:spcPct val="0"/>
        </a:spcAft>
        <a:defRPr sz="1900" b="1">
          <a:solidFill>
            <a:schemeClr val="bg1"/>
          </a:solidFill>
          <a:latin typeface="Arial" pitchFamily="34" charset="0"/>
        </a:defRPr>
      </a:lvl5pPr>
      <a:lvl6pPr marL="465931" algn="l" defTabSz="930254" rtl="0" fontAlgn="base">
        <a:spcBef>
          <a:spcPct val="0"/>
        </a:spcBef>
        <a:spcAft>
          <a:spcPct val="0"/>
        </a:spcAft>
        <a:defRPr sz="1900" b="1">
          <a:solidFill>
            <a:schemeClr val="bg1"/>
          </a:solidFill>
          <a:latin typeface="Arial" pitchFamily="34" charset="0"/>
        </a:defRPr>
      </a:lvl6pPr>
      <a:lvl7pPr marL="931878" algn="l" defTabSz="930254" rtl="0" fontAlgn="base">
        <a:spcBef>
          <a:spcPct val="0"/>
        </a:spcBef>
        <a:spcAft>
          <a:spcPct val="0"/>
        </a:spcAft>
        <a:defRPr sz="1900" b="1">
          <a:solidFill>
            <a:schemeClr val="bg1"/>
          </a:solidFill>
          <a:latin typeface="Arial" pitchFamily="34" charset="0"/>
        </a:defRPr>
      </a:lvl7pPr>
      <a:lvl8pPr marL="1397815" algn="l" defTabSz="930254" rtl="0" fontAlgn="base">
        <a:spcBef>
          <a:spcPct val="0"/>
        </a:spcBef>
        <a:spcAft>
          <a:spcPct val="0"/>
        </a:spcAft>
        <a:defRPr sz="1900" b="1">
          <a:solidFill>
            <a:schemeClr val="bg1"/>
          </a:solidFill>
          <a:latin typeface="Arial" pitchFamily="34" charset="0"/>
        </a:defRPr>
      </a:lvl8pPr>
      <a:lvl9pPr marL="1863748" algn="l" defTabSz="930254" rtl="0" fontAlgn="base">
        <a:spcBef>
          <a:spcPct val="0"/>
        </a:spcBef>
        <a:spcAft>
          <a:spcPct val="0"/>
        </a:spcAft>
        <a:defRPr sz="1900" b="1">
          <a:solidFill>
            <a:schemeClr val="bg1"/>
          </a:solidFill>
          <a:latin typeface="Arial" pitchFamily="34" charset="0"/>
        </a:defRPr>
      </a:lvl9pPr>
    </p:titleStyle>
    <p:bodyStyle>
      <a:lvl1pPr marL="349452" indent="-349452" algn="l" defTabSz="930254" rtl="0" eaLnBrk="0" fontAlgn="base" hangingPunct="0">
        <a:spcBef>
          <a:spcPct val="0"/>
        </a:spcBef>
        <a:spcAft>
          <a:spcPct val="0"/>
        </a:spcAft>
        <a:buSzPct val="120000"/>
        <a:buChar char="•"/>
        <a:defRPr sz="1600">
          <a:solidFill>
            <a:schemeClr val="tx1"/>
          </a:solidFill>
          <a:latin typeface="+mn-lt"/>
          <a:ea typeface="+mn-ea"/>
          <a:cs typeface="+mn-cs"/>
        </a:defRPr>
      </a:lvl1pPr>
      <a:lvl2pPr marL="150460" indent="-148843" algn="l" defTabSz="930254" rtl="0" eaLnBrk="0" fontAlgn="base" hangingPunct="0">
        <a:spcBef>
          <a:spcPct val="0"/>
        </a:spcBef>
        <a:spcAft>
          <a:spcPct val="0"/>
        </a:spcAft>
        <a:buClr>
          <a:schemeClr val="tx2"/>
        </a:buClr>
        <a:buSzPct val="120000"/>
        <a:buChar char="•"/>
        <a:defRPr sz="1600">
          <a:solidFill>
            <a:schemeClr val="tx1"/>
          </a:solidFill>
          <a:latin typeface="+mn-lt"/>
        </a:defRPr>
      </a:lvl2pPr>
      <a:lvl3pPr marL="307389" indent="-155310" algn="l" defTabSz="930254"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49756" indent="-140753" algn="l" defTabSz="930254" rtl="0" eaLnBrk="0" fontAlgn="base" hangingPunct="0">
        <a:spcBef>
          <a:spcPct val="0"/>
        </a:spcBef>
        <a:spcAft>
          <a:spcPct val="0"/>
        </a:spcAft>
        <a:buClr>
          <a:schemeClr val="tx2"/>
        </a:buClr>
        <a:buSzPct val="89000"/>
        <a:buChar char="•"/>
        <a:defRPr sz="1600">
          <a:solidFill>
            <a:schemeClr val="tx1"/>
          </a:solidFill>
          <a:latin typeface="+mn-lt"/>
        </a:defRPr>
      </a:lvl4pPr>
      <a:lvl5pPr marL="605072" indent="-153696" algn="l" defTabSz="930254"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71009"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36946"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2002886"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8821"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1878" rtl="0" eaLnBrk="1" latinLnBrk="0" hangingPunct="1">
        <a:defRPr sz="1800" kern="1200">
          <a:solidFill>
            <a:schemeClr val="tx1"/>
          </a:solidFill>
          <a:latin typeface="+mn-lt"/>
          <a:ea typeface="+mn-ea"/>
          <a:cs typeface="+mn-cs"/>
        </a:defRPr>
      </a:lvl1pPr>
      <a:lvl2pPr marL="465931" algn="l" defTabSz="931878" rtl="0" eaLnBrk="1" latinLnBrk="0" hangingPunct="1">
        <a:defRPr sz="1800" kern="1200">
          <a:solidFill>
            <a:schemeClr val="tx1"/>
          </a:solidFill>
          <a:latin typeface="+mn-lt"/>
          <a:ea typeface="+mn-ea"/>
          <a:cs typeface="+mn-cs"/>
        </a:defRPr>
      </a:lvl2pPr>
      <a:lvl3pPr marL="931878" algn="l" defTabSz="931878" rtl="0" eaLnBrk="1" latinLnBrk="0" hangingPunct="1">
        <a:defRPr sz="1800" kern="1200">
          <a:solidFill>
            <a:schemeClr val="tx1"/>
          </a:solidFill>
          <a:latin typeface="+mn-lt"/>
          <a:ea typeface="+mn-ea"/>
          <a:cs typeface="+mn-cs"/>
        </a:defRPr>
      </a:lvl3pPr>
      <a:lvl4pPr marL="1397815" algn="l" defTabSz="931878" rtl="0" eaLnBrk="1" latinLnBrk="0" hangingPunct="1">
        <a:defRPr sz="1800" kern="1200">
          <a:solidFill>
            <a:schemeClr val="tx1"/>
          </a:solidFill>
          <a:latin typeface="+mn-lt"/>
          <a:ea typeface="+mn-ea"/>
          <a:cs typeface="+mn-cs"/>
        </a:defRPr>
      </a:lvl4pPr>
      <a:lvl5pPr marL="1863748" algn="l" defTabSz="931878" rtl="0" eaLnBrk="1" latinLnBrk="0" hangingPunct="1">
        <a:defRPr sz="1800" kern="1200">
          <a:solidFill>
            <a:schemeClr val="tx1"/>
          </a:solidFill>
          <a:latin typeface="+mn-lt"/>
          <a:ea typeface="+mn-ea"/>
          <a:cs typeface="+mn-cs"/>
        </a:defRPr>
      </a:lvl5pPr>
      <a:lvl6pPr marL="2329688" algn="l" defTabSz="931878" rtl="0" eaLnBrk="1" latinLnBrk="0" hangingPunct="1">
        <a:defRPr sz="1800" kern="1200">
          <a:solidFill>
            <a:schemeClr val="tx1"/>
          </a:solidFill>
          <a:latin typeface="+mn-lt"/>
          <a:ea typeface="+mn-ea"/>
          <a:cs typeface="+mn-cs"/>
        </a:defRPr>
      </a:lvl6pPr>
      <a:lvl7pPr marL="2795626" algn="l" defTabSz="931878" rtl="0" eaLnBrk="1" latinLnBrk="0" hangingPunct="1">
        <a:defRPr sz="1800" kern="1200">
          <a:solidFill>
            <a:schemeClr val="tx1"/>
          </a:solidFill>
          <a:latin typeface="+mn-lt"/>
          <a:ea typeface="+mn-ea"/>
          <a:cs typeface="+mn-cs"/>
        </a:defRPr>
      </a:lvl7pPr>
      <a:lvl8pPr marL="3261561" algn="l" defTabSz="931878" rtl="0" eaLnBrk="1" latinLnBrk="0" hangingPunct="1">
        <a:defRPr sz="1800" kern="1200">
          <a:solidFill>
            <a:schemeClr val="tx1"/>
          </a:solidFill>
          <a:latin typeface="+mn-lt"/>
          <a:ea typeface="+mn-ea"/>
          <a:cs typeface="+mn-cs"/>
        </a:defRPr>
      </a:lvl8pPr>
      <a:lvl9pPr marL="3727500" algn="l" defTabSz="93187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defTabSz="914400" fontAlgn="base">
              <a:spcBef>
                <a:spcPct val="0"/>
              </a:spcBef>
              <a:spcAft>
                <a:spcPct val="0"/>
              </a:spcAft>
              <a:defRPr/>
            </a:pPr>
            <a:endParaRPr lang="en-ZA" dirty="0">
              <a:solidFill>
                <a:srgbClr val="6AAED8"/>
              </a:solidFill>
            </a:endParaRPr>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a:defRPr/>
              </a:pPr>
              <a:r>
                <a:rPr lang="en-GB" dirty="0">
                  <a:solidFill>
                    <a:srgbClr val="000000"/>
                  </a:solidFill>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a:tabLst>
                  <a:tab pos="544228" algn="r"/>
                </a:tabLst>
                <a:defRPr/>
              </a:pPr>
              <a:r>
                <a:rPr lang="en-GB" sz="1200" dirty="0">
                  <a:solidFill>
                    <a:srgbClr val="000000"/>
                  </a:solidFill>
                </a:rPr>
                <a:t>	*	Footnote</a:t>
              </a:r>
            </a:p>
            <a:p>
              <a:pPr marL="586341" indent="-586341" defTabSz="913526">
                <a:spcBef>
                  <a:spcPct val="20000"/>
                </a:spcBef>
                <a:tabLst>
                  <a:tab pos="544228" algn="r"/>
                </a:tabLst>
                <a:defRPr/>
              </a:pPr>
              <a:r>
                <a:rPr lang="en-GB" sz="1200" dirty="0">
                  <a:solidFill>
                    <a:srgbClr val="000000"/>
                  </a:solidFill>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defTabSz="914400" fontAlgn="base">
              <a:spcBef>
                <a:spcPct val="0"/>
              </a:spcBef>
              <a:spcAft>
                <a:spcPct val="0"/>
              </a:spcAft>
              <a:defRPr/>
            </a:pPr>
            <a:fld id="{B3DE87F4-0109-4B0E-B87E-7451EC998711}" type="slidenum">
              <a:rPr lang="en-ZA">
                <a:solidFill>
                  <a:srgbClr val="FFFFFF"/>
                </a:solidFill>
              </a:rPr>
              <a:pPr defTabSz="914400" fontAlgn="base">
                <a:spcBef>
                  <a:spcPct val="0"/>
                </a:spcBef>
                <a:spcAft>
                  <a:spcPct val="0"/>
                </a:spcAft>
                <a:defRPr/>
              </a:pPr>
              <a:t>‹#›</a:t>
            </a:fld>
            <a:endParaRPr lang="en-ZA" dirty="0">
              <a:solidFill>
                <a:srgbClr val="FFFFFF"/>
              </a:solidFill>
            </a:endParaRPr>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09576" r:id="rId17" imgW="0" imgH="0" progId="">
                  <p:embed/>
                </p:oleObj>
              </mc:Choice>
              <mc:Fallback>
                <p:oleObj r:id="rId17" imgW="0" imgH="0" progId="">
                  <p:embed/>
                  <p:pic>
                    <p:nvPicPr>
                      <p:cNvPr id="1026"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430088395"/>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iming>
    <p:tnLst>
      <p:par>
        <p:cTn id="1" dur="indefinite" restart="never" nodeType="tmRoot"/>
      </p:par>
    </p:tnLst>
  </p:timing>
  <p:hf hd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vmlDrawing" Target="../drawings/vmlDrawing17.vml"/><Relationship Id="rId5" Type="http://schemas.openxmlformats.org/officeDocument/2006/relationships/image" Target="../media/image7.emf"/><Relationship Id="rId4" Type="http://schemas.openxmlformats.org/officeDocument/2006/relationships/package" Target="../embeddings/Microsoft_Word_Document.docx"/></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vmlDrawing" Target="../drawings/vmlDrawing18.vml"/><Relationship Id="rId5" Type="http://schemas.openxmlformats.org/officeDocument/2006/relationships/image" Target="../media/image8.emf"/><Relationship Id="rId4" Type="http://schemas.openxmlformats.org/officeDocument/2006/relationships/package" Target="../embeddings/Microsoft_Word_Document1.docx"/></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tenderoffice@sars.gov.za"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jpeg"/></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575" y="620159"/>
            <a:ext cx="8240485" cy="923330"/>
          </a:xfrm>
        </p:spPr>
        <p:txBody>
          <a:bodyPr/>
          <a:lstStyle/>
          <a:p>
            <a:pPr marL="0" indent="0" algn="ctr">
              <a:buNone/>
            </a:pPr>
            <a:r>
              <a:rPr lang="en-ZA" sz="2000" b="1" dirty="0"/>
              <a:t>PROVISION OF INTEGRATED PEST MANAGEMENT PROGRAM FOR ALL SARS OFFICES, COUNTRYWIDE </a:t>
            </a:r>
            <a:endParaRPr lang="en-ZA" sz="2000" dirty="0"/>
          </a:p>
          <a:p>
            <a:pPr marL="0" indent="0" algn="ctr">
              <a:buNone/>
            </a:pPr>
            <a:endParaRPr lang="en-ZA" sz="2000" dirty="0"/>
          </a:p>
        </p:txBody>
      </p:sp>
      <p:sp>
        <p:nvSpPr>
          <p:cNvPr id="8" name="Subtitle 3"/>
          <p:cNvSpPr txBox="1">
            <a:spLocks/>
          </p:cNvSpPr>
          <p:nvPr/>
        </p:nvSpPr>
        <p:spPr bwMode="auto">
          <a:xfrm>
            <a:off x="315310" y="3200096"/>
            <a:ext cx="7236373" cy="14773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24 March</a:t>
            </a:r>
            <a:r>
              <a:rPr kumimoji="0" lang="en-ZA" sz="2000" b="1" i="0" u="none" strike="noStrike" kern="0" cap="none" spc="0" normalizeH="0" noProof="0" dirty="0" smtClean="0">
                <a:ln>
                  <a:noFill/>
                </a:ln>
                <a:solidFill>
                  <a:schemeClr val="bg1"/>
                </a:solidFill>
                <a:effectLst/>
                <a:uLnTx/>
                <a:uFillTx/>
                <a:cs typeface="Arial" charset="0"/>
              </a:rPr>
              <a:t> 2019</a:t>
            </a:r>
            <a:r>
              <a:rPr lang="en-ZA" sz="2000" b="1" kern="0" dirty="0" smtClean="0">
                <a:solidFill>
                  <a:schemeClr val="bg1"/>
                </a:solidFill>
                <a:cs typeface="Arial" charset="0"/>
              </a:rPr>
              <a:t> </a:t>
            </a:r>
            <a:r>
              <a:rPr lang="en-ZA" sz="2000" b="1" kern="0" dirty="0">
                <a:solidFill>
                  <a:schemeClr val="bg1"/>
                </a:solidFill>
                <a:cs typeface="Arial" charset="0"/>
              </a:rPr>
              <a:t>at </a:t>
            </a:r>
            <a:r>
              <a:rPr lang="en-ZA" sz="2000" b="1" kern="0" dirty="0" smtClean="0">
                <a:solidFill>
                  <a:schemeClr val="bg1"/>
                </a:solidFill>
                <a:cs typeface="Arial" charset="0"/>
              </a:rPr>
              <a:t>10H00</a:t>
            </a:r>
          </a:p>
          <a:p>
            <a:pPr lvl="0" defTabSz="912813" eaLnBrk="0" hangingPunct="0">
              <a:lnSpc>
                <a:spcPct val="150000"/>
              </a:lnSpc>
              <a:buSzPct val="120000"/>
              <a:tabLst>
                <a:tab pos="2774950" algn="l"/>
              </a:tabLst>
              <a:defRPr/>
            </a:pPr>
            <a:r>
              <a:rPr kumimoji="0" lang="en-ZA" sz="2000" b="1" i="0" u="none" strike="noStrike" kern="0" cap="none" spc="0" normalizeH="0" baseline="0" noProof="0" dirty="0" smtClean="0">
                <a:ln>
                  <a:noFill/>
                </a:ln>
                <a:solidFill>
                  <a:schemeClr val="bg1"/>
                </a:solidFill>
                <a:effectLst/>
                <a:uLnTx/>
                <a:uFillTx/>
                <a:cs typeface="Arial" charset="0"/>
              </a:rPr>
              <a:t>RFP No</a:t>
            </a:r>
            <a:r>
              <a:rPr lang="en-ZA" sz="2000" b="1" kern="0" noProof="0" dirty="0" smtClean="0">
                <a:solidFill>
                  <a:schemeClr val="bg1"/>
                </a:solidFill>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RFP </a:t>
            </a:r>
            <a:r>
              <a:rPr lang="en-ZA" sz="2000" b="1" kern="0" dirty="0" smtClean="0">
                <a:solidFill>
                  <a:schemeClr val="bg1"/>
                </a:solidFill>
                <a:cs typeface="Arial" charset="0"/>
              </a:rPr>
              <a:t>42</a:t>
            </a:r>
            <a:r>
              <a:rPr kumimoji="0" lang="en-ZA" sz="2000" b="1" i="0" u="none" strike="noStrike" kern="0" cap="none" spc="0" normalizeH="0" baseline="0" noProof="0" dirty="0" smtClean="0">
                <a:ln>
                  <a:noFill/>
                </a:ln>
                <a:solidFill>
                  <a:schemeClr val="bg1"/>
                </a:solidFill>
                <a:effectLst/>
                <a:uLnTx/>
                <a:uFillTx/>
                <a:cs typeface="Arial" charset="0"/>
              </a:rPr>
              <a:t>/2019</a:t>
            </a:r>
          </a:p>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Closing Date      	16 April </a:t>
            </a:r>
            <a:r>
              <a:rPr lang="en-ZA" sz="2000" b="1" kern="0" dirty="0" smtClean="0">
                <a:solidFill>
                  <a:schemeClr val="bg1"/>
                </a:solidFill>
                <a:cs typeface="Arial" charset="0"/>
              </a:rPr>
              <a:t>at </a:t>
            </a:r>
            <a:r>
              <a:rPr kumimoji="0" lang="en-ZA" sz="2000" b="1" i="0" u="none" strike="noStrike" kern="0" cap="none" spc="0" normalizeH="0" baseline="0" noProof="0" dirty="0" smtClean="0">
                <a:ln>
                  <a:noFill/>
                </a:ln>
                <a:solidFill>
                  <a:schemeClr val="bg1"/>
                </a:solidFill>
                <a:effectLst/>
                <a:uLnTx/>
                <a:uFillTx/>
                <a:cs typeface="Arial" charset="0"/>
              </a:rPr>
              <a:t>11h00</a:t>
            </a:r>
          </a:p>
        </p:txBody>
      </p:sp>
      <p:sp>
        <p:nvSpPr>
          <p:cNvPr id="2" name="TextBox 1"/>
          <p:cNvSpPr txBox="1"/>
          <p:nvPr/>
        </p:nvSpPr>
        <p:spPr>
          <a:xfrm>
            <a:off x="157655" y="6138041"/>
            <a:ext cx="3184635" cy="369332"/>
          </a:xfrm>
          <a:prstGeom prst="rect">
            <a:avLst/>
          </a:prstGeom>
          <a:noFill/>
        </p:spPr>
        <p:txBody>
          <a:bodyPr wrap="square" rtlCol="0">
            <a:spAutoFit/>
          </a:bodyPr>
          <a:lstStyle/>
          <a:p>
            <a:r>
              <a:rPr lang="en-ZA" dirty="0" smtClean="0">
                <a:solidFill>
                  <a:schemeClr val="tx2"/>
                </a:solidFill>
              </a:rPr>
              <a:t>Presenter: Seboya Leburu </a:t>
            </a:r>
            <a:endParaRPr lang="en-ZA"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71705" y="97976"/>
            <a:ext cx="8972297" cy="492443"/>
          </a:xfrm>
        </p:spPr>
        <p:txBody>
          <a:bodyPr/>
          <a:lstStyle/>
          <a:p>
            <a:r>
              <a:rPr lang="en-ZA" altLang="en-US" sz="3200" dirty="0" smtClean="0">
                <a:latin typeface="Arial Narrow" panose="020B0606020202030204" pitchFamily="34" charset="0"/>
              </a:rPr>
              <a:t>Price Evaluation</a:t>
            </a:r>
            <a:endParaRPr lang="en-ZA" altLang="en-US" sz="3200" dirty="0">
              <a:latin typeface="Arial Narrow" panose="020B0606020202030204" pitchFamily="34" charset="0"/>
            </a:endParaRPr>
          </a:p>
        </p:txBody>
      </p:sp>
      <p:sp>
        <p:nvSpPr>
          <p:cNvPr id="3" name="Content Placeholder 2"/>
          <p:cNvSpPr>
            <a:spLocks noGrp="1"/>
          </p:cNvSpPr>
          <p:nvPr>
            <p:ph idx="1"/>
          </p:nvPr>
        </p:nvSpPr>
        <p:spPr>
          <a:xfrm>
            <a:off x="127968" y="779098"/>
            <a:ext cx="9016032" cy="6044732"/>
          </a:xfrm>
        </p:spPr>
        <p:txBody>
          <a:bodyPr/>
          <a:lstStyle/>
          <a:p>
            <a:pPr defTabSz="932863">
              <a:spcBef>
                <a:spcPct val="20000"/>
              </a:spcBef>
              <a:buSzTx/>
              <a:buFont typeface="Arial" panose="020B0604020202020204" pitchFamily="34" charset="0"/>
              <a:buChar char="•"/>
              <a:tabLst>
                <a:tab pos="278563" algn="l"/>
              </a:tabLst>
              <a:defRPr/>
            </a:pPr>
            <a:r>
              <a:rPr lang="en-ZA" sz="2000" dirty="0">
                <a:solidFill>
                  <a:schemeClr val="tx2"/>
                </a:solidFill>
                <a:latin typeface="Arial Narrow" panose="020B0606020202030204" pitchFamily="34" charset="0"/>
              </a:rPr>
              <a:t>Only Bidders that  have achieved the minimum  technical threshold </a:t>
            </a:r>
            <a:r>
              <a:rPr lang="en-ZA" sz="2000" dirty="0" smtClean="0">
                <a:solidFill>
                  <a:schemeClr val="tx2"/>
                </a:solidFill>
                <a:latin typeface="Arial Narrow" panose="020B0606020202030204" pitchFamily="34" charset="0"/>
              </a:rPr>
              <a:t>of </a:t>
            </a:r>
            <a:r>
              <a:rPr lang="en-ZA" sz="2000" b="1" dirty="0" smtClean="0">
                <a:solidFill>
                  <a:schemeClr val="tx2"/>
                </a:solidFill>
                <a:latin typeface="Arial Narrow" panose="020B0606020202030204" pitchFamily="34" charset="0"/>
              </a:rPr>
              <a:t>65</a:t>
            </a:r>
            <a:r>
              <a:rPr lang="en-ZA" sz="2000" dirty="0" smtClean="0">
                <a:solidFill>
                  <a:schemeClr val="tx2"/>
                </a:solidFill>
                <a:latin typeface="Arial Narrow" panose="020B0606020202030204" pitchFamily="34" charset="0"/>
              </a:rPr>
              <a:t> will </a:t>
            </a:r>
            <a:r>
              <a:rPr lang="en-ZA" sz="2000" dirty="0">
                <a:solidFill>
                  <a:schemeClr val="tx2"/>
                </a:solidFill>
                <a:latin typeface="Arial Narrow" panose="020B0606020202030204" pitchFamily="34" charset="0"/>
              </a:rPr>
              <a:t>be considered  for price evaluation </a:t>
            </a:r>
            <a:endParaRPr lang="en-ZA" sz="2000" dirty="0" smtClean="0">
              <a:solidFill>
                <a:schemeClr val="tx2"/>
              </a:solidFill>
              <a:latin typeface="Arial Narrow" panose="020B0606020202030204" pitchFamily="34" charset="0"/>
            </a:endParaRPr>
          </a:p>
          <a:p>
            <a:pPr defTabSz="932863">
              <a:spcBef>
                <a:spcPct val="20000"/>
              </a:spcBef>
              <a:buSzTx/>
              <a:buFont typeface="Arial" panose="020B0604020202020204" pitchFamily="34" charset="0"/>
              <a:buChar char="•"/>
              <a:tabLst>
                <a:tab pos="278563" algn="l"/>
              </a:tabLst>
              <a:defRPr/>
            </a:pPr>
            <a:endParaRPr lang="en-ZA" sz="2000" dirty="0">
              <a:solidFill>
                <a:schemeClr val="tx2"/>
              </a:solidFill>
              <a:latin typeface="Arial Narrow" panose="020B0606020202030204" pitchFamily="34" charset="0"/>
            </a:endParaRPr>
          </a:p>
          <a:p>
            <a:pPr defTabSz="932863">
              <a:spcBef>
                <a:spcPct val="20000"/>
              </a:spcBef>
              <a:buSzTx/>
              <a:buFont typeface="Arial" panose="020B0604020202020204" pitchFamily="34" charset="0"/>
              <a:buChar char="•"/>
              <a:defRPr/>
            </a:pPr>
            <a:r>
              <a:rPr lang="en-ZA" sz="2000" dirty="0" smtClean="0">
                <a:solidFill>
                  <a:schemeClr val="tx2"/>
                </a:solidFill>
                <a:latin typeface="Arial Narrow" panose="020B0606020202030204" pitchFamily="34" charset="0"/>
              </a:rPr>
              <a:t>Evaluation </a:t>
            </a:r>
            <a:r>
              <a:rPr lang="en-ZA" sz="2000" dirty="0">
                <a:solidFill>
                  <a:schemeClr val="tx2"/>
                </a:solidFill>
                <a:latin typeface="Arial Narrow" panose="020B0606020202030204" pitchFamily="34" charset="0"/>
              </a:rPr>
              <a:t>criteria</a:t>
            </a:r>
            <a:r>
              <a:rPr lang="en-ZA" sz="2000" dirty="0" smtClean="0">
                <a:solidFill>
                  <a:schemeClr val="tx2"/>
                </a:solidFill>
                <a:latin typeface="Arial Narrow" panose="020B0606020202030204" pitchFamily="34" charset="0"/>
              </a:rPr>
              <a:t>:</a:t>
            </a: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smtClean="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smtClean="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smtClean="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endParaRPr lang="en-ZA" sz="2000" b="1" dirty="0">
              <a:solidFill>
                <a:schemeClr val="tx2"/>
              </a:solidFill>
              <a:latin typeface="Arial Narrow" panose="020B0606020202030204" pitchFamily="34" charset="0"/>
            </a:endParaRPr>
          </a:p>
          <a:p>
            <a:pPr marL="0" indent="0" defTabSz="932863">
              <a:spcBef>
                <a:spcPct val="20000"/>
              </a:spcBef>
              <a:buSzTx/>
              <a:buNone/>
              <a:defRPr/>
            </a:pPr>
            <a:r>
              <a:rPr lang="en-ZA" sz="2000" dirty="0">
                <a:solidFill>
                  <a:schemeClr val="tx2"/>
                </a:solidFill>
                <a:latin typeface="Arial Narrow" panose="020B0606020202030204" pitchFamily="34" charset="0"/>
              </a:rPr>
              <a:t>Where </a:t>
            </a:r>
          </a:p>
          <a:p>
            <a:pPr defTabSz="932863">
              <a:spcBef>
                <a:spcPct val="20000"/>
              </a:spcBef>
              <a:buSzTx/>
              <a:buFont typeface="Arial" panose="020B0604020202020204" pitchFamily="34" charset="0"/>
              <a:buChar char="•"/>
              <a:defRPr/>
            </a:pPr>
            <a:r>
              <a:rPr lang="en-ZA" sz="2000" dirty="0">
                <a:solidFill>
                  <a:schemeClr val="tx2"/>
                </a:solidFill>
                <a:latin typeface="Arial Narrow" panose="020B0606020202030204" pitchFamily="34" charset="0"/>
              </a:rPr>
              <a:t>Ps	=	Points scored for price of bid under consideration</a:t>
            </a:r>
          </a:p>
          <a:p>
            <a:pPr defTabSz="932863">
              <a:spcBef>
                <a:spcPct val="20000"/>
              </a:spcBef>
              <a:buSzTx/>
              <a:buFont typeface="Arial" panose="020B0604020202020204" pitchFamily="34" charset="0"/>
              <a:buChar char="•"/>
              <a:defRPr/>
            </a:pPr>
            <a:r>
              <a:rPr lang="en-ZA" sz="2000" dirty="0">
                <a:solidFill>
                  <a:schemeClr val="tx2"/>
                </a:solidFill>
                <a:latin typeface="Arial Narrow" panose="020B0606020202030204" pitchFamily="34" charset="0"/>
              </a:rPr>
              <a:t>Pt	=	Rand value of bid under consideration</a:t>
            </a:r>
          </a:p>
          <a:p>
            <a:pPr defTabSz="932863">
              <a:spcBef>
                <a:spcPct val="20000"/>
              </a:spcBef>
              <a:buSzTx/>
              <a:buFont typeface="Arial" panose="020B0604020202020204" pitchFamily="34" charset="0"/>
              <a:buChar char="•"/>
              <a:defRPr/>
            </a:pPr>
            <a:r>
              <a:rPr lang="en-ZA" sz="2000" dirty="0">
                <a:solidFill>
                  <a:schemeClr val="tx2"/>
                </a:solidFill>
                <a:latin typeface="Arial Narrow" panose="020B0606020202030204" pitchFamily="34" charset="0"/>
              </a:rPr>
              <a:t>Pmin=	Rand value of lowest acceptable bid</a:t>
            </a:r>
          </a:p>
          <a:p>
            <a:pPr defTabSz="932863">
              <a:spcBef>
                <a:spcPct val="20000"/>
              </a:spcBef>
              <a:buSzTx/>
              <a:defRPr/>
            </a:pPr>
            <a:endParaRPr lang="en-ZA" sz="1400" dirty="0">
              <a:solidFill>
                <a:srgbClr val="000000"/>
              </a:solidFill>
            </a:endParaRPr>
          </a:p>
        </p:txBody>
      </p:sp>
      <p:sp>
        <p:nvSpPr>
          <p:cNvPr id="4" name="Slide Number Placeholder 3"/>
          <p:cNvSpPr>
            <a:spLocks noGrp="1"/>
          </p:cNvSpPr>
          <p:nvPr>
            <p:ph type="sldNum" sz="quarter" idx="10"/>
          </p:nvPr>
        </p:nvSpPr>
        <p:spPr/>
        <p:txBody>
          <a:bodyPr/>
          <a:lstStyle/>
          <a:p>
            <a:pPr>
              <a:defRPr/>
            </a:pPr>
            <a:fld id="{BB3EED24-ACCE-481B-87F7-32FB8B609997}" type="slidenum">
              <a:rPr lang="en-GB" smtClean="0">
                <a:solidFill>
                  <a:srgbClr val="FFFFFF"/>
                </a:solidFill>
              </a:rPr>
              <a:pPr>
                <a:defRPr/>
              </a:pPr>
              <a:t>10</a:t>
            </a:fld>
            <a:endParaRPr lang="en-GB" dirty="0">
              <a:solidFill>
                <a:srgbClr val="FFFFFF"/>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455209003"/>
              </p:ext>
            </p:extLst>
          </p:nvPr>
        </p:nvGraphicFramePr>
        <p:xfrm>
          <a:off x="1342848" y="2636913"/>
          <a:ext cx="5870302" cy="1605020"/>
        </p:xfrm>
        <a:graphic>
          <a:graphicData uri="http://schemas.openxmlformats.org/drawingml/2006/table">
            <a:tbl>
              <a:tblPr firstRow="1" bandRow="1">
                <a:tableStyleId>{5C22544A-7EE6-4342-B048-85BDC9FD1C3A}</a:tableStyleId>
              </a:tblPr>
              <a:tblGrid>
                <a:gridCol w="2941120">
                  <a:extLst>
                    <a:ext uri="{9D8B030D-6E8A-4147-A177-3AD203B41FA5}">
                      <a16:colId xmlns:a16="http://schemas.microsoft.com/office/drawing/2014/main" val="20000"/>
                    </a:ext>
                  </a:extLst>
                </a:gridCol>
                <a:gridCol w="2929182">
                  <a:extLst>
                    <a:ext uri="{9D8B030D-6E8A-4147-A177-3AD203B41FA5}">
                      <a16:colId xmlns:a16="http://schemas.microsoft.com/office/drawing/2014/main" val="20001"/>
                    </a:ext>
                  </a:extLst>
                </a:gridCol>
              </a:tblGrid>
              <a:tr h="8661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effectLst/>
                        </a:rPr>
                        <a:t>Adjudication Criteria</a:t>
                      </a:r>
                      <a:endParaRPr lang="en-ZA" sz="2400" dirty="0" smtClean="0">
                        <a:effectLst/>
                        <a:latin typeface="+mn-lt"/>
                        <a:ea typeface="Times New Roman"/>
                        <a:cs typeface="Times New Roman"/>
                      </a:endParaRPr>
                    </a:p>
                    <a:p>
                      <a:endParaRPr lang="en-ZA" sz="1800" dirty="0"/>
                    </a:p>
                  </a:txBody>
                  <a:tcPr marL="93299" marR="93299" marT="46608" marB="46608">
                    <a:solidFill>
                      <a:schemeClr val="accent1">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effectLst/>
                        </a:rPr>
                        <a:t>                                               Points</a:t>
                      </a:r>
                      <a:endParaRPr lang="en-ZA" sz="2400" dirty="0" smtClean="0">
                        <a:effectLst/>
                        <a:latin typeface="+mn-lt"/>
                        <a:ea typeface="Times New Roman"/>
                        <a:cs typeface="Times New Roman"/>
                      </a:endParaRPr>
                    </a:p>
                    <a:p>
                      <a:endParaRPr lang="en-ZA" sz="1800" dirty="0"/>
                    </a:p>
                  </a:txBody>
                  <a:tcPr marL="93299" marR="93299" marT="46608" marB="46608">
                    <a:solidFill>
                      <a:schemeClr val="accent1">
                        <a:lumMod val="50000"/>
                      </a:schemeClr>
                    </a:solidFill>
                  </a:tcPr>
                </a:tc>
                <a:extLst>
                  <a:ext uri="{0D108BD9-81ED-4DB2-BD59-A6C34878D82A}">
                    <a16:rowId xmlns:a16="http://schemas.microsoft.com/office/drawing/2014/main" val="10000"/>
                  </a:ext>
                </a:extLst>
              </a:tr>
              <a:tr h="688844">
                <a:tc>
                  <a:txBody>
                    <a:bodyPr/>
                    <a:lstStyle/>
                    <a:p>
                      <a:endParaRPr lang="en-ZA" sz="1800" dirty="0"/>
                    </a:p>
                  </a:txBody>
                  <a:tcPr marL="93299" marR="93299" marT="46608" marB="46608">
                    <a:solidFill>
                      <a:schemeClr val="tx2">
                        <a:lumMod val="40000"/>
                        <a:lumOff val="60000"/>
                      </a:schemeClr>
                    </a:solidFill>
                  </a:tcPr>
                </a:tc>
                <a:tc>
                  <a:txBody>
                    <a:bodyPr/>
                    <a:lstStyle/>
                    <a:p>
                      <a:pPr algn="ctr"/>
                      <a:r>
                        <a:rPr lang="en-ZA" sz="1800" dirty="0" smtClean="0"/>
                        <a:t>                                                      80</a:t>
                      </a:r>
                      <a:endParaRPr lang="en-ZA" sz="1800" dirty="0"/>
                    </a:p>
                  </a:txBody>
                  <a:tcPr marL="93299" marR="93299" marT="46608" marB="46608">
                    <a:solidFill>
                      <a:schemeClr val="tx2">
                        <a:lumMod val="40000"/>
                        <a:lumOff val="60000"/>
                      </a:schemeClr>
                    </a:solidFill>
                  </a:tcPr>
                </a:tc>
                <a:extLst>
                  <a:ext uri="{0D108BD9-81ED-4DB2-BD59-A6C34878D82A}">
                    <a16:rowId xmlns:a16="http://schemas.microsoft.com/office/drawing/2014/main" val="10001"/>
                  </a:ext>
                </a:extLst>
              </a:tr>
            </a:tbl>
          </a:graphicData>
        </a:graphic>
      </p:graphicFrame>
      <p:pic>
        <p:nvPicPr>
          <p:cNvPr id="573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589338"/>
            <a:ext cx="2736305" cy="63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653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732240" y="6558374"/>
            <a:ext cx="862012" cy="184666"/>
          </a:xfrm>
        </p:spPr>
        <p:txBody>
          <a:bodyPr/>
          <a:lstStyle/>
          <a:p>
            <a:pPr marL="0" marR="0" lvl="0" indent="0" algn="r" defTabSz="912753" rtl="0" eaLnBrk="1" fontAlgn="auto" latinLnBrk="0" hangingPunct="1">
              <a:lnSpc>
                <a:spcPct val="100000"/>
              </a:lnSpc>
              <a:spcBef>
                <a:spcPts val="0"/>
              </a:spcBef>
              <a:spcAft>
                <a:spcPts val="0"/>
              </a:spcAft>
              <a:buClrTx/>
              <a:buSzTx/>
              <a:buFontTx/>
              <a:buNone/>
              <a:tabLst/>
              <a:defRPr/>
            </a:pPr>
            <a:fld id="{25B0C65C-ACB3-41B3-B9D6-603EB25AD180}" type="slidenum">
              <a:rPr kumimoji="0" lang="en-ZA"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2753" rtl="0" eaLnBrk="1" fontAlgn="auto" latinLnBrk="0" hangingPunct="1">
                <a:lnSpc>
                  <a:spcPct val="100000"/>
                </a:lnSpc>
                <a:spcBef>
                  <a:spcPts val="0"/>
                </a:spcBef>
                <a:spcAft>
                  <a:spcPts val="0"/>
                </a:spcAft>
                <a:buClrTx/>
                <a:buSzTx/>
                <a:buFontTx/>
                <a:buNone/>
                <a:tabLst/>
                <a:defRPr/>
              </a:pPr>
              <a:t>11</a:t>
            </a:fld>
            <a:endParaRPr kumimoji="0" lang="en-ZA" sz="12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 name="Title 1"/>
          <p:cNvSpPr txBox="1">
            <a:spLocks/>
          </p:cNvSpPr>
          <p:nvPr/>
        </p:nvSpPr>
        <p:spPr>
          <a:xfrm>
            <a:off x="0" y="116632"/>
            <a:ext cx="9144000" cy="431056"/>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800" b="0" i="0" u="none" strike="noStrike" kern="1200" cap="none" spc="0" normalizeH="0" baseline="0" noProof="0" dirty="0">
                <a:ln>
                  <a:noFill/>
                </a:ln>
                <a:solidFill>
                  <a:srgbClr val="FFFFFF"/>
                </a:solidFill>
                <a:effectLst/>
                <a:uLnTx/>
                <a:uFillTx/>
                <a:latin typeface="Arial"/>
                <a:ea typeface="+mn-ea"/>
                <a:cs typeface="+mn-cs"/>
              </a:rPr>
              <a:t>Notes to Price Submission</a:t>
            </a:r>
            <a:endParaRPr kumimoji="0" lang="en-ZA" sz="28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a:ea typeface="+mn-ea"/>
              <a:cs typeface="+mn-cs"/>
            </a:endParaRPr>
          </a:p>
        </p:txBody>
      </p:sp>
      <p:sp>
        <p:nvSpPr>
          <p:cNvPr id="5" name="Rectangle 4"/>
          <p:cNvSpPr/>
          <p:nvPr/>
        </p:nvSpPr>
        <p:spPr>
          <a:xfrm>
            <a:off x="112871" y="1422166"/>
            <a:ext cx="8844915" cy="415498"/>
          </a:xfrm>
          <a:prstGeom prst="rect">
            <a:avLst/>
          </a:prstGeom>
        </p:spPr>
        <p:txBody>
          <a:bodyPr wrap="square">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en-ZA" sz="1400" b="1" i="0" u="sng"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Stage </a:t>
            </a:r>
            <a:r>
              <a:rPr kumimoji="0" lang="en-ZA" sz="1400" b="1" i="0" u="sng"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1</a:t>
            </a:r>
            <a:r>
              <a:rPr kumimoji="0" lang="en-ZA" sz="1400" b="1" i="0" u="sng"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 Price </a:t>
            </a:r>
            <a:r>
              <a:rPr kumimoji="0" lang="en-ZA" sz="1400" b="1" i="0" u="sng"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Evaluation </a:t>
            </a:r>
            <a:r>
              <a:rPr kumimoji="0" lang="en-ZA" sz="1400" b="1" i="0" u="sng"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(80 </a:t>
            </a:r>
            <a:r>
              <a:rPr kumimoji="0" lang="en-ZA" sz="1400" b="1" i="0" u="sng"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points) </a:t>
            </a:r>
            <a:endParaRPr kumimoji="0" lang="en-ZA" sz="1400" b="1" i="0" u="sng"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endParaRPr>
          </a:p>
        </p:txBody>
      </p:sp>
      <p:sp>
        <p:nvSpPr>
          <p:cNvPr id="9" name="Rectangle 8"/>
          <p:cNvSpPr/>
          <p:nvPr/>
        </p:nvSpPr>
        <p:spPr>
          <a:xfrm>
            <a:off x="112871" y="723449"/>
            <a:ext cx="8594408" cy="646331"/>
          </a:xfrm>
          <a:prstGeom prst="rect">
            <a:avLst/>
          </a:prstGeom>
        </p:spPr>
        <p:txBody>
          <a:bodyPr wrap="square">
            <a:spAutoFit/>
          </a:bodyPr>
          <a:lstStyle/>
          <a:p>
            <a:pPr marL="0" marR="0" lvl="0" indent="0" algn="l" defTabSz="932863" rtl="0" eaLnBrk="1" fontAlgn="auto" latinLnBrk="0" hangingPunct="1">
              <a:lnSpc>
                <a:spcPct val="100000"/>
              </a:lnSpc>
              <a:spcBef>
                <a:spcPct val="20000"/>
              </a:spcBef>
              <a:spcAft>
                <a:spcPts val="0"/>
              </a:spcAft>
              <a:buClrTx/>
              <a:buSzTx/>
              <a:buFontTx/>
              <a:buNone/>
              <a:tabLst>
                <a:tab pos="278563" algn="l"/>
              </a:tabLst>
              <a:defRPr/>
            </a:pPr>
            <a:r>
              <a:rPr kumimoji="0" lang="en-ZA" sz="1800" b="0" i="0" u="none" strike="noStrike" kern="1200" cap="none" spc="0" normalizeH="0" baseline="0" noProof="0" dirty="0">
                <a:ln>
                  <a:noFill/>
                </a:ln>
                <a:solidFill>
                  <a:srgbClr val="004F87"/>
                </a:solidFill>
                <a:effectLst/>
                <a:uLnTx/>
                <a:uFillTx/>
                <a:latin typeface="Arial Narrow" panose="020B0606020202030204" pitchFamily="34" charset="0"/>
                <a:ea typeface="+mn-ea"/>
                <a:cs typeface="+mn-cs"/>
              </a:rPr>
              <a:t>Only Bidders that  have achieved the minimum  technical threshold of </a:t>
            </a:r>
            <a:r>
              <a:rPr kumimoji="0" lang="en-ZA" sz="1800" b="1" i="0" u="none" strike="noStrike" kern="1200" cap="none" spc="0" normalizeH="0" baseline="0" noProof="0" dirty="0">
                <a:ln>
                  <a:noFill/>
                </a:ln>
                <a:solidFill>
                  <a:srgbClr val="004F87"/>
                </a:solidFill>
                <a:effectLst/>
                <a:uLnTx/>
                <a:uFillTx/>
                <a:latin typeface="Arial Narrow" panose="020B0606020202030204" pitchFamily="34" charset="0"/>
                <a:ea typeface="+mn-ea"/>
                <a:cs typeface="+mn-cs"/>
              </a:rPr>
              <a:t>65</a:t>
            </a:r>
            <a:r>
              <a:rPr kumimoji="0" lang="en-ZA" sz="1800" b="0" i="0" u="none" strike="noStrike" kern="1200" cap="none" spc="0" normalizeH="0" baseline="0" noProof="0" dirty="0">
                <a:ln>
                  <a:noFill/>
                </a:ln>
                <a:solidFill>
                  <a:srgbClr val="004F87"/>
                </a:solidFill>
                <a:effectLst/>
                <a:uLnTx/>
                <a:uFillTx/>
                <a:latin typeface="Arial Narrow" panose="020B0606020202030204" pitchFamily="34" charset="0"/>
                <a:ea typeface="+mn-ea"/>
                <a:cs typeface="+mn-cs"/>
              </a:rPr>
              <a:t> will be considered  for price evaluation </a:t>
            </a:r>
          </a:p>
        </p:txBody>
      </p:sp>
      <p:sp>
        <p:nvSpPr>
          <p:cNvPr id="10" name="Rectangle 9"/>
          <p:cNvSpPr/>
          <p:nvPr/>
        </p:nvSpPr>
        <p:spPr>
          <a:xfrm>
            <a:off x="85797" y="1899077"/>
            <a:ext cx="8972406" cy="4462760"/>
          </a:xfrm>
          <a:prstGeom prst="rect">
            <a:avLst/>
          </a:prstGeom>
        </p:spPr>
        <p:txBody>
          <a:bodyPr wrap="square">
            <a:spAutoFit/>
          </a:bodyPr>
          <a:lstStyle/>
          <a:p>
            <a:pPr marL="285750" marR="0" lvl="0" indent="-285750" algn="l" defTabSz="91275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Bidders should input their company name on each page of the Bill Of Quantities (BOQ</a:t>
            </a:r>
            <a:r>
              <a:rPr kumimoji="0" lang="en-ZA" sz="1400" b="0" i="0" u="none"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a:t>
            </a:r>
          </a:p>
          <a:p>
            <a:pPr marL="0" marR="0" lvl="0" indent="0" algn="l" defTabSz="912753" rtl="0" eaLnBrk="1" fontAlgn="auto" latinLnBrk="0" hangingPunct="1">
              <a:lnSpc>
                <a:spcPct val="100000"/>
              </a:lnSpc>
              <a:spcBef>
                <a:spcPts val="0"/>
              </a:spcBef>
              <a:spcAft>
                <a:spcPts val="0"/>
              </a:spcAft>
              <a:buClrTx/>
              <a:buSzTx/>
              <a:buFontTx/>
              <a:buNone/>
              <a:tabLst/>
              <a:defRPr/>
            </a:pPr>
            <a:endPar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endParaRPr>
          </a:p>
          <a:p>
            <a:pPr marL="285750" marR="0" lvl="0" indent="-285750" algn="l" defTabSz="91275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The price validity for this bid is for a maximum period of 180 days from the closing date</a:t>
            </a:r>
            <a:r>
              <a:rPr kumimoji="0" lang="en-ZA" sz="1400" b="0" i="0" u="none"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a:t>
            </a:r>
          </a:p>
          <a:p>
            <a:pPr marL="0" marR="0" lvl="0" indent="0" algn="l" defTabSz="912753" rtl="0" eaLnBrk="1" fontAlgn="auto" latinLnBrk="0" hangingPunct="1">
              <a:lnSpc>
                <a:spcPct val="100000"/>
              </a:lnSpc>
              <a:spcBef>
                <a:spcPts val="0"/>
              </a:spcBef>
              <a:spcAft>
                <a:spcPts val="0"/>
              </a:spcAft>
              <a:buClrTx/>
              <a:buSzTx/>
              <a:buFontTx/>
              <a:buNone/>
              <a:tabLst/>
              <a:defRPr/>
            </a:pPr>
            <a:endPar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endParaRPr>
          </a:p>
          <a:p>
            <a:pPr marL="285750" marR="0" lvl="0" indent="-285750" algn="l" defTabSz="91275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Bidders are required to complete all </a:t>
            </a:r>
            <a:r>
              <a:rPr kumimoji="0" lang="en-ZA" sz="1400" b="0" i="0" u="none"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relevant fields ONLY.</a:t>
            </a:r>
          </a:p>
          <a:p>
            <a:pPr marL="0" marR="0" lvl="0" indent="0" algn="l" defTabSz="912753" rtl="0" eaLnBrk="1" fontAlgn="auto" latinLnBrk="0" hangingPunct="1">
              <a:lnSpc>
                <a:spcPct val="100000"/>
              </a:lnSpc>
              <a:spcBef>
                <a:spcPts val="0"/>
              </a:spcBef>
              <a:spcAft>
                <a:spcPts val="0"/>
              </a:spcAft>
              <a:buClrTx/>
              <a:buSzTx/>
              <a:buFontTx/>
              <a:buNone/>
              <a:tabLst/>
              <a:defRPr/>
            </a:pPr>
            <a:endPar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endParaRPr>
          </a:p>
          <a:p>
            <a:pPr marL="285750" marR="0" lvl="0" indent="-285750" algn="l" defTabSz="91275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Bidders must provide the </a:t>
            </a:r>
            <a:r>
              <a:rPr kumimoji="0" lang="en-ZA" sz="1400" b="0" i="0" u="none"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Price </a:t>
            </a:r>
            <a:r>
              <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(Excluding VAT) for ALL sections of the BOQ</a:t>
            </a:r>
            <a:r>
              <a:rPr kumimoji="0" lang="en-ZA" sz="1400" b="0" i="0" u="none"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a:t>
            </a:r>
          </a:p>
          <a:p>
            <a:pPr marL="0" marR="0" lvl="0" indent="0" algn="l" defTabSz="912753" rtl="0" eaLnBrk="1" fontAlgn="auto" latinLnBrk="0" hangingPunct="1">
              <a:lnSpc>
                <a:spcPct val="100000"/>
              </a:lnSpc>
              <a:spcBef>
                <a:spcPts val="0"/>
              </a:spcBef>
              <a:spcAft>
                <a:spcPts val="0"/>
              </a:spcAft>
              <a:buClrTx/>
              <a:buSzTx/>
              <a:buFontTx/>
              <a:buNone/>
              <a:tabLst/>
              <a:defRPr/>
            </a:pPr>
            <a:endPar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endParaRPr>
          </a:p>
          <a:p>
            <a:pPr marL="285750" marR="0" lvl="0" indent="-285750" algn="l" defTabSz="91275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Bidders MUST NOT change the Bill Of Quantities (BOQ). SARS may at its sole discretion disqualify your bid in the event that the BOQ has been changed</a:t>
            </a:r>
            <a:r>
              <a:rPr kumimoji="0" lang="en-ZA" sz="1400" b="0" i="0" u="none"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a:t>
            </a:r>
          </a:p>
          <a:p>
            <a:pPr marL="0" marR="0" lvl="0" indent="0" algn="l" defTabSz="912753" rtl="0" eaLnBrk="1" fontAlgn="auto" latinLnBrk="0" hangingPunct="1">
              <a:lnSpc>
                <a:spcPct val="100000"/>
              </a:lnSpc>
              <a:spcBef>
                <a:spcPts val="0"/>
              </a:spcBef>
              <a:spcAft>
                <a:spcPts val="0"/>
              </a:spcAft>
              <a:buClrTx/>
              <a:buSzTx/>
              <a:buFontTx/>
              <a:buNone/>
              <a:tabLst/>
              <a:defRPr/>
            </a:pPr>
            <a:endPar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endParaRPr>
          </a:p>
          <a:p>
            <a:pPr marL="285750" lvl="0" indent="-285750" defTabSz="912753" fontAlgn="auto">
              <a:spcBef>
                <a:spcPts val="0"/>
              </a:spcBef>
              <a:spcAft>
                <a:spcPts val="0"/>
              </a:spcAft>
              <a:buFont typeface="Arial" panose="020B0604020202020204" pitchFamily="34" charset="0"/>
              <a:buChar char="•"/>
            </a:pPr>
            <a:r>
              <a:rPr lang="en-ZA" sz="1400" dirty="0">
                <a:solidFill>
                  <a:srgbClr val="003366"/>
                </a:solidFill>
                <a:latin typeface="Arial" panose="020B0604020202020204" pitchFamily="34" charset="0"/>
                <a:ea typeface="Times New Roman" pitchFamily="18" charset="0"/>
                <a:cs typeface="Arial" panose="020B0604020202020204" pitchFamily="34" charset="0"/>
              </a:rPr>
              <a:t>Bidders must print the PDF </a:t>
            </a:r>
            <a:r>
              <a:rPr lang="en-ZA" sz="1400" dirty="0" smtClean="0">
                <a:solidFill>
                  <a:srgbClr val="003366"/>
                </a:solidFill>
                <a:latin typeface="Arial" panose="020B0604020202020204" pitchFamily="34" charset="0"/>
                <a:ea typeface="Times New Roman" pitchFamily="18" charset="0"/>
                <a:cs typeface="Arial" panose="020B0604020202020204" pitchFamily="34" charset="0"/>
              </a:rPr>
              <a:t>BOQ</a:t>
            </a:r>
            <a:r>
              <a:rPr lang="en-ZA" sz="1400" dirty="0">
                <a:solidFill>
                  <a:srgbClr val="003366"/>
                </a:solidFill>
                <a:latin typeface="Arial" panose="020B0604020202020204" pitchFamily="34" charset="0"/>
                <a:ea typeface="Times New Roman" pitchFamily="18" charset="0"/>
                <a:cs typeface="Arial" panose="020B0604020202020204" pitchFamily="34" charset="0"/>
              </a:rPr>
              <a:t>, initial each page, sign and submit TWO copies of their </a:t>
            </a:r>
            <a:r>
              <a:rPr lang="en-ZA" sz="1400" dirty="0" smtClean="0">
                <a:solidFill>
                  <a:srgbClr val="003366"/>
                </a:solidFill>
                <a:latin typeface="Arial" panose="020B0604020202020204" pitchFamily="34" charset="0"/>
                <a:ea typeface="Times New Roman" pitchFamily="18" charset="0"/>
                <a:cs typeface="Arial" panose="020B0604020202020204" pitchFamily="34" charset="0"/>
              </a:rPr>
              <a:t>price proposal</a:t>
            </a:r>
            <a:r>
              <a:rPr lang="en-ZA" sz="1400" dirty="0">
                <a:solidFill>
                  <a:srgbClr val="003366"/>
                </a:solidFill>
                <a:latin typeface="Arial" panose="020B0604020202020204" pitchFamily="34" charset="0"/>
                <a:ea typeface="Times New Roman" pitchFamily="18" charset="0"/>
                <a:cs typeface="Arial" panose="020B0604020202020204" pitchFamily="34" charset="0"/>
              </a:rPr>
              <a:t>. The two (2) documents - the original &amp; the copy - MUST be identical</a:t>
            </a:r>
            <a:r>
              <a:rPr lang="en-ZA" sz="1400" dirty="0" smtClean="0">
                <a:solidFill>
                  <a:srgbClr val="003366"/>
                </a:solidFill>
                <a:latin typeface="Arial" panose="020B0604020202020204" pitchFamily="34" charset="0"/>
                <a:ea typeface="Times New Roman" pitchFamily="18" charset="0"/>
                <a:cs typeface="Arial" panose="020B0604020202020204" pitchFamily="34" charset="0"/>
              </a:rPr>
              <a:t>.</a:t>
            </a:r>
            <a:endParaRPr kumimoji="0" lang="en-ZA" sz="1400" b="0" i="0" u="none"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endParaRPr>
          </a:p>
          <a:p>
            <a:pPr marL="0" marR="0" lvl="0" indent="0" algn="l" defTabSz="912753" rtl="0" eaLnBrk="1" fontAlgn="auto" latinLnBrk="0" hangingPunct="1">
              <a:lnSpc>
                <a:spcPct val="100000"/>
              </a:lnSpc>
              <a:spcBef>
                <a:spcPts val="0"/>
              </a:spcBef>
              <a:spcAft>
                <a:spcPts val="0"/>
              </a:spcAft>
              <a:buClrTx/>
              <a:buSzTx/>
              <a:buFontTx/>
              <a:buNone/>
              <a:tabLst/>
              <a:defRPr/>
            </a:pPr>
            <a:endPar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endParaRPr>
          </a:p>
          <a:p>
            <a:pPr marL="285750" marR="0" lvl="0" indent="-285750" algn="l" defTabSz="91275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The quoted </a:t>
            </a:r>
            <a:r>
              <a:rPr kumimoji="0" lang="en-ZA" sz="1400" b="0" i="0" u="none"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Prices </a:t>
            </a:r>
            <a:r>
              <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MUST be  inclusive of all SARS' requirements as per the Specifications document. No additional costs will be considered post award</a:t>
            </a:r>
            <a:r>
              <a:rPr kumimoji="0" lang="en-ZA" sz="1400" b="0" i="0" u="none"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a:t>
            </a:r>
          </a:p>
          <a:p>
            <a:pPr marL="0" marR="0" lvl="0" indent="0" algn="l" defTabSz="912753" rtl="0" eaLnBrk="1" fontAlgn="auto" latinLnBrk="0" hangingPunct="1">
              <a:lnSpc>
                <a:spcPct val="100000"/>
              </a:lnSpc>
              <a:spcBef>
                <a:spcPts val="0"/>
              </a:spcBef>
              <a:spcAft>
                <a:spcPts val="0"/>
              </a:spcAft>
              <a:buClrTx/>
              <a:buSzTx/>
              <a:buFontTx/>
              <a:buNone/>
              <a:tabLst/>
              <a:defRPr/>
            </a:pPr>
            <a:endPar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endParaRPr>
          </a:p>
          <a:p>
            <a:pPr marL="285750" marR="0" lvl="0" indent="-285750" algn="l" defTabSz="91275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ZA" sz="1400" b="0" i="0" u="none" strike="noStrike" kern="1200" cap="none" spc="0" normalizeH="0" baseline="0" noProof="0" dirty="0" smtClean="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All relevant fields must </a:t>
            </a:r>
            <a:r>
              <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be populated and if no rate is inserted it will be regarded as Zero.</a:t>
            </a:r>
          </a:p>
          <a:p>
            <a:pPr marL="0" marR="0" lvl="0" indent="0" algn="l" defTabSz="914400" rtl="0" eaLnBrk="1" fontAlgn="base" latinLnBrk="0" hangingPunct="1">
              <a:lnSpc>
                <a:spcPct val="150000"/>
              </a:lnSpc>
              <a:spcBef>
                <a:spcPct val="0"/>
              </a:spcBef>
              <a:spcAft>
                <a:spcPct val="0"/>
              </a:spcAft>
              <a:buClrTx/>
              <a:buSzTx/>
              <a:buFontTx/>
              <a:buNone/>
              <a:tabLst/>
              <a:defRPr/>
            </a:pPr>
            <a:r>
              <a:rPr kumimoji="0" lang="en-ZA" sz="1400" b="0" i="0" u="none" strike="noStrike" kern="1200" cap="none" spc="0" normalizeH="0" baseline="0" noProof="0" dirty="0">
                <a:ln>
                  <a:noFill/>
                </a:ln>
                <a:solidFill>
                  <a:srgbClr val="003366"/>
                </a:solidFill>
                <a:effectLst/>
                <a:uLnTx/>
                <a:uFillTx/>
                <a:latin typeface="Arial" panose="020B0604020202020204" pitchFamily="34" charset="0"/>
                <a:ea typeface="Times New Roman" pitchFamily="18" charset="0"/>
                <a:cs typeface="Arial" panose="020B060402020202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ZA" sz="1100" b="0" i="0" u="none" strike="noStrike" kern="1200" cap="none" spc="0" normalizeH="0" baseline="0" noProof="0" dirty="0">
              <a:ln>
                <a:noFill/>
              </a:ln>
              <a:solidFill>
                <a:srgbClr val="003366"/>
              </a:solidFill>
              <a:effectLst/>
              <a:uLnTx/>
              <a:uFillTx/>
              <a:latin typeface="Arial Narrow" panose="020B0606020202030204" pitchFamily="34" charset="0"/>
              <a:ea typeface="Times New Roman" pitchFamily="18" charset="0"/>
              <a:cs typeface="Tahoma" pitchFamily="34" charset="0"/>
            </a:endParaRPr>
          </a:p>
        </p:txBody>
      </p:sp>
      <p:sp>
        <p:nvSpPr>
          <p:cNvPr id="2" name="Footer Placeholder 1"/>
          <p:cNvSpPr>
            <a:spLocks noGrp="1"/>
          </p:cNvSpPr>
          <p:nvPr>
            <p:ph type="ftr" sz="quarter" idx="10"/>
          </p:nvPr>
        </p:nvSpPr>
        <p:spPr/>
        <p:txBody>
          <a:bodyPr/>
          <a:lstStyle/>
          <a:p>
            <a:pPr marL="0" marR="0" lvl="0" indent="0" algn="r" defTabSz="912753" rtl="0" eaLnBrk="1" fontAlgn="auto" latinLnBrk="0" hangingPunct="1">
              <a:lnSpc>
                <a:spcPct val="100000"/>
              </a:lnSpc>
              <a:spcBef>
                <a:spcPts val="0"/>
              </a:spcBef>
              <a:spcAft>
                <a:spcPts val="0"/>
              </a:spcAft>
              <a:buClrTx/>
              <a:buSzTx/>
              <a:buFontTx/>
              <a:buNone/>
              <a:tabLst/>
              <a:defRPr/>
            </a:pPr>
            <a:endParaRPr kumimoji="0" lang="en-ZA" sz="500" b="0" i="0" u="none" strike="noStrike" kern="1200" cap="none" spc="0" normalizeH="0" baseline="0" noProof="0" dirty="0">
              <a:ln>
                <a:noFill/>
              </a:ln>
              <a:solidFill>
                <a:srgbClr val="6AAED8"/>
              </a:solidFill>
              <a:effectLst/>
              <a:uLnTx/>
              <a:uFillTx/>
              <a:latin typeface="Arial"/>
              <a:ea typeface="+mn-ea"/>
              <a:cs typeface="+mn-cs"/>
            </a:endParaRPr>
          </a:p>
        </p:txBody>
      </p:sp>
    </p:spTree>
    <p:extLst>
      <p:ext uri="{BB962C8B-B14F-4D97-AF65-F5344CB8AC3E}">
        <p14:creationId xmlns:p14="http://schemas.microsoft.com/office/powerpoint/2010/main" val="13272106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2 (Price &amp; BBBEE) </a:t>
            </a:r>
          </a:p>
          <a:p>
            <a:pPr marL="0" indent="0" algn="ctr">
              <a:buNone/>
            </a:pPr>
            <a:r>
              <a:rPr lang="en-ZA" sz="2000" b="1" dirty="0" smtClean="0">
                <a:effectLst>
                  <a:outerShdw blurRad="38100" dist="38100" dir="2700000" algn="tl">
                    <a:srgbClr val="000000">
                      <a:alpha val="43137"/>
                    </a:srgbClr>
                  </a:outerShdw>
                </a:effectLst>
              </a:rPr>
              <a:t> </a:t>
            </a:r>
            <a:endParaRPr lang="en-ZA" sz="2000" b="1" dirty="0" smtClean="0"/>
          </a:p>
          <a:p>
            <a:pPr marL="0" indent="0" algn="ctr">
              <a:buNone/>
            </a:pPr>
            <a:r>
              <a:rPr lang="en-ZA" sz="2000" b="1" dirty="0" smtClean="0"/>
              <a:t>B-BBEE</a:t>
            </a:r>
            <a:endParaRPr lang="en-ZA" sz="2000" b="1" dirty="0"/>
          </a:p>
        </p:txBody>
      </p:sp>
    </p:spTree>
    <p:extLst>
      <p:ext uri="{BB962C8B-B14F-4D97-AF65-F5344CB8AC3E}">
        <p14:creationId xmlns:p14="http://schemas.microsoft.com/office/powerpoint/2010/main" val="2899559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48356" y="249317"/>
            <a:ext cx="8853854" cy="261610"/>
          </a:xfrm>
        </p:spPr>
        <p:txBody>
          <a:bodyPr/>
          <a:lstStyle/>
          <a:p>
            <a:r>
              <a:rPr lang="en-ZA" sz="2000" dirty="0" smtClean="0"/>
              <a:t>BEE = 20 Points</a:t>
            </a:r>
            <a:endParaRPr lang="en-GB" sz="2000" dirty="0" smtClean="0"/>
          </a:p>
        </p:txBody>
      </p:sp>
      <p:sp>
        <p:nvSpPr>
          <p:cNvPr id="19459" name="TextBox 8"/>
          <p:cNvSpPr txBox="1">
            <a:spLocks noChangeArrowheads="1"/>
          </p:cNvSpPr>
          <p:nvPr/>
        </p:nvSpPr>
        <p:spPr bwMode="auto">
          <a:xfrm>
            <a:off x="102659" y="832796"/>
            <a:ext cx="8931082" cy="3785652"/>
          </a:xfrm>
          <a:prstGeom prst="rect">
            <a:avLst/>
          </a:prstGeom>
          <a:noFill/>
          <a:ln w="9525">
            <a:noFill/>
            <a:miter lim="800000"/>
            <a:headEnd/>
            <a:tailEnd/>
          </a:ln>
        </p:spPr>
        <p:txBody>
          <a:bodyPr wrap="square">
            <a:spAutoFit/>
          </a:bodyPr>
          <a:lstStyle/>
          <a:p>
            <a:pPr algn="just" fontAlgn="base">
              <a:lnSpc>
                <a:spcPct val="150000"/>
              </a:lnSpc>
              <a:spcBef>
                <a:spcPct val="0"/>
              </a:spcBef>
              <a:spcAft>
                <a:spcPct val="0"/>
              </a:spcAft>
              <a:buFont typeface="Wingdings" pitchFamily="2" charset="2"/>
              <a:buNone/>
            </a:pPr>
            <a:r>
              <a:rPr lang="en-ZA" sz="2000" b="1" dirty="0">
                <a:solidFill>
                  <a:srgbClr val="004F87">
                    <a:lumMod val="75000"/>
                  </a:srgbClr>
                </a:solidFill>
              </a:rPr>
              <a:t>B-BBEE points may be allocated to Bidders on submission of documentation or evidence as follows:</a:t>
            </a: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US" sz="2000" dirty="0">
              <a:solidFill>
                <a:srgbClr val="003366"/>
              </a:solidFill>
              <a:ea typeface="Times New Roman" pitchFamily="18" charset="0"/>
              <a:cs typeface="Tahoma" pitchFamily="34" charset="0"/>
            </a:endParaRPr>
          </a:p>
          <a:p>
            <a:pPr algn="just" fontAlgn="base">
              <a:lnSpc>
                <a:spcPct val="150000"/>
              </a:lnSpc>
              <a:spcBef>
                <a:spcPct val="0"/>
              </a:spcBef>
              <a:spcAft>
                <a:spcPct val="0"/>
              </a:spcAft>
              <a:buFont typeface="Wingdings" pitchFamily="2" charset="2"/>
              <a:buNone/>
            </a:pPr>
            <a:r>
              <a:rPr lang="en-US" sz="2000" dirty="0">
                <a:solidFill>
                  <a:srgbClr val="003366"/>
                </a:solidFill>
                <a:ea typeface="Times New Roman" pitchFamily="18" charset="0"/>
                <a:cs typeface="Tahoma" pitchFamily="34" charset="0"/>
              </a:rPr>
              <a:t>Bidders </a:t>
            </a:r>
            <a:r>
              <a:rPr lang="en-US" sz="2000" b="1" dirty="0">
                <a:solidFill>
                  <a:srgbClr val="003366"/>
                </a:solidFill>
                <a:ea typeface="Times New Roman" pitchFamily="18" charset="0"/>
                <a:cs typeface="Tahoma" pitchFamily="34" charset="0"/>
              </a:rPr>
              <a:t>MUST</a:t>
            </a:r>
            <a:r>
              <a:rPr lang="en-US" sz="2000" dirty="0">
                <a:solidFill>
                  <a:srgbClr val="003366"/>
                </a:solidFill>
                <a:ea typeface="Times New Roman" pitchFamily="18" charset="0"/>
                <a:cs typeface="Tahoma" pitchFamily="34" charset="0"/>
              </a:rPr>
              <a:t> complete and sign the </a:t>
            </a:r>
            <a:r>
              <a:rPr lang="en-US" sz="2000" b="1" dirty="0">
                <a:solidFill>
                  <a:srgbClr val="003366"/>
                </a:solidFill>
                <a:ea typeface="Times New Roman" pitchFamily="18" charset="0"/>
                <a:cs typeface="Tahoma" pitchFamily="34" charset="0"/>
              </a:rPr>
              <a:t>SBD 6.1 form </a:t>
            </a:r>
            <a:r>
              <a:rPr lang="en-US" sz="2000" dirty="0">
                <a:solidFill>
                  <a:srgbClr val="003366"/>
                </a:solidFill>
                <a:ea typeface="Times New Roman" pitchFamily="18" charset="0"/>
                <a:cs typeface="Tahoma" pitchFamily="34" charset="0"/>
              </a:rPr>
              <a:t>to claim the Bidder’s </a:t>
            </a:r>
            <a:endParaRPr lang="en-US" sz="2000" dirty="0" smtClean="0">
              <a:solidFill>
                <a:srgbClr val="003366"/>
              </a:solidFill>
              <a:ea typeface="Times New Roman" pitchFamily="18" charset="0"/>
              <a:cs typeface="Tahoma" pitchFamily="34" charset="0"/>
            </a:endParaRPr>
          </a:p>
          <a:p>
            <a:pPr algn="just" fontAlgn="base">
              <a:lnSpc>
                <a:spcPct val="150000"/>
              </a:lnSpc>
              <a:spcBef>
                <a:spcPct val="0"/>
              </a:spcBef>
              <a:spcAft>
                <a:spcPct val="0"/>
              </a:spcAft>
              <a:buFont typeface="Wingdings" pitchFamily="2" charset="2"/>
              <a:buNone/>
            </a:pPr>
            <a:r>
              <a:rPr lang="en-US" sz="2000" dirty="0" smtClean="0">
                <a:solidFill>
                  <a:srgbClr val="003366"/>
                </a:solidFill>
                <a:ea typeface="Times New Roman" pitchFamily="18" charset="0"/>
                <a:cs typeface="Tahoma" pitchFamily="34" charset="0"/>
              </a:rPr>
              <a:t>B-BBEE </a:t>
            </a:r>
            <a:r>
              <a:rPr lang="en-US" sz="2000" dirty="0">
                <a:solidFill>
                  <a:srgbClr val="003366"/>
                </a:solidFill>
                <a:ea typeface="Times New Roman" pitchFamily="18" charset="0"/>
                <a:cs typeface="Tahoma" pitchFamily="34" charset="0"/>
              </a:rPr>
              <a:t>preference points, failing which, the Bidder will be </a:t>
            </a:r>
            <a:r>
              <a:rPr lang="en-US" sz="2000" dirty="0" smtClean="0">
                <a:solidFill>
                  <a:srgbClr val="003366"/>
                </a:solidFill>
                <a:ea typeface="Times New Roman" pitchFamily="18" charset="0"/>
                <a:cs typeface="Tahoma" pitchFamily="34" charset="0"/>
              </a:rPr>
              <a:t>scored zero.  </a:t>
            </a:r>
            <a:endParaRPr lang="en-ZA" altLang="zh-TW" sz="2000" dirty="0">
              <a:solidFill>
                <a:srgbClr val="004F87"/>
              </a:solidFill>
              <a:latin typeface="Tahoma" pitchFamily="34" charset="0"/>
              <a:ea typeface="Times New Roman" pitchFamily="18" charset="0"/>
              <a:cs typeface="Tahoma"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709493900"/>
              </p:ext>
            </p:extLst>
          </p:nvPr>
        </p:nvGraphicFramePr>
        <p:xfrm>
          <a:off x="176797" y="1974781"/>
          <a:ext cx="8782803" cy="1465263"/>
        </p:xfrm>
        <a:graphic>
          <a:graphicData uri="http://schemas.openxmlformats.org/drawingml/2006/table">
            <a:tbl>
              <a:tblPr firstRow="1" firstCol="1" bandRow="1">
                <a:tableStyleId>{5C22544A-7EE6-4342-B048-85BDC9FD1C3A}</a:tableStyleId>
              </a:tblPr>
              <a:tblGrid>
                <a:gridCol w="4994293">
                  <a:extLst>
                    <a:ext uri="{9D8B030D-6E8A-4147-A177-3AD203B41FA5}">
                      <a16:colId xmlns:a16="http://schemas.microsoft.com/office/drawing/2014/main" val="20000"/>
                    </a:ext>
                  </a:extLst>
                </a:gridCol>
                <a:gridCol w="3788510">
                  <a:extLst>
                    <a:ext uri="{9D8B030D-6E8A-4147-A177-3AD203B41FA5}">
                      <a16:colId xmlns:a16="http://schemas.microsoft.com/office/drawing/2014/main" val="20001"/>
                    </a:ext>
                  </a:extLst>
                </a:gridCol>
              </a:tblGrid>
              <a:tr h="459500">
                <a:tc>
                  <a:txBody>
                    <a:bodyPr/>
                    <a:lstStyle/>
                    <a:p>
                      <a:pPr algn="l">
                        <a:lnSpc>
                          <a:spcPct val="115000"/>
                        </a:lnSpc>
                        <a:spcBef>
                          <a:spcPts val="1200"/>
                        </a:spcBef>
                        <a:spcAft>
                          <a:spcPts val="0"/>
                        </a:spcAft>
                        <a:tabLst>
                          <a:tab pos="630555" algn="l"/>
                        </a:tabLst>
                      </a:pPr>
                      <a:r>
                        <a:rPr lang="en-ZA" sz="1600" kern="1600" dirty="0" smtClean="0">
                          <a:solidFill>
                            <a:schemeClr val="tx2"/>
                          </a:solidFill>
                          <a:effectLst/>
                        </a:rPr>
                        <a:t>ADJUDICATION CRITERIA</a:t>
                      </a:r>
                      <a:endParaRPr lang="en-ZA" sz="1600" b="1" kern="1600" dirty="0">
                        <a:solidFill>
                          <a:schemeClr val="tx2"/>
                        </a:solidFill>
                        <a:effectLst/>
                        <a:latin typeface="Times New Roman"/>
                        <a:cs typeface="Times New Roman"/>
                      </a:endParaRPr>
                    </a:p>
                  </a:txBody>
                  <a:tcPr marL="63305" marR="63305" marT="0" marB="0" anchor="ctr"/>
                </a:tc>
                <a:tc>
                  <a:txBody>
                    <a:bodyPr/>
                    <a:lstStyle/>
                    <a:p>
                      <a:pPr algn="ctr">
                        <a:lnSpc>
                          <a:spcPct val="115000"/>
                        </a:lnSpc>
                        <a:spcBef>
                          <a:spcPts val="1200"/>
                        </a:spcBef>
                        <a:spcAft>
                          <a:spcPts val="0"/>
                        </a:spcAft>
                        <a:tabLst>
                          <a:tab pos="630555" algn="l"/>
                        </a:tabLst>
                      </a:pPr>
                      <a:r>
                        <a:rPr lang="en-ZA" sz="1600" kern="1600" dirty="0" smtClean="0">
                          <a:solidFill>
                            <a:schemeClr val="tx2"/>
                          </a:solidFill>
                          <a:effectLst/>
                        </a:rPr>
                        <a:t>POINTS</a:t>
                      </a:r>
                      <a:endParaRPr lang="en-ZA" sz="1600" b="1" kern="1600" dirty="0">
                        <a:solidFill>
                          <a:schemeClr val="tx2"/>
                        </a:solidFill>
                        <a:effectLst/>
                        <a:latin typeface="Times New Roman"/>
                        <a:cs typeface="Times New Roman"/>
                      </a:endParaRPr>
                    </a:p>
                  </a:txBody>
                  <a:tcPr marL="63305" marR="63305" marT="0" marB="0" anchor="ctr"/>
                </a:tc>
                <a:extLst>
                  <a:ext uri="{0D108BD9-81ED-4DB2-BD59-A6C34878D82A}">
                    <a16:rowId xmlns:a16="http://schemas.microsoft.com/office/drawing/2014/main" val="10000"/>
                  </a:ext>
                </a:extLst>
              </a:tr>
              <a:tr h="1005763">
                <a:tc>
                  <a:txBody>
                    <a:bodyPr/>
                    <a:lstStyle/>
                    <a:p>
                      <a:pPr algn="just">
                        <a:lnSpc>
                          <a:spcPct val="115000"/>
                        </a:lnSpc>
                        <a:spcBef>
                          <a:spcPts val="1200"/>
                        </a:spcBef>
                        <a:spcAft>
                          <a:spcPts val="0"/>
                        </a:spcAft>
                        <a:tabLst>
                          <a:tab pos="630555" algn="l"/>
                        </a:tabLst>
                      </a:pPr>
                      <a:r>
                        <a:rPr lang="en-ZA" sz="1800" b="0" kern="1600" dirty="0" smtClean="0">
                          <a:solidFill>
                            <a:schemeClr val="tx2"/>
                          </a:solidFill>
                          <a:effectLst/>
                        </a:rPr>
                        <a:t>A </a:t>
                      </a:r>
                      <a:r>
                        <a:rPr lang="en-ZA" sz="1800" b="0" kern="1600" dirty="0">
                          <a:solidFill>
                            <a:schemeClr val="tx2"/>
                          </a:solidFill>
                          <a:effectLst/>
                        </a:rPr>
                        <a:t>duly completed Preference Point Claim Form: SBD 6.1 and a </a:t>
                      </a:r>
                      <a:r>
                        <a:rPr lang="en-ZA" sz="1800" b="0" kern="1600" dirty="0" smtClean="0">
                          <a:solidFill>
                            <a:schemeClr val="tx2"/>
                          </a:solidFill>
                          <a:effectLst/>
                        </a:rPr>
                        <a:t>B-BBEE Certificate</a:t>
                      </a:r>
                      <a:r>
                        <a:rPr lang="en-ZA" sz="1800" b="0" kern="1600" dirty="0">
                          <a:solidFill>
                            <a:schemeClr val="tx2"/>
                          </a:solidFill>
                          <a:effectLst/>
                        </a:rPr>
                        <a:t>.</a:t>
                      </a:r>
                      <a:endParaRPr lang="en-ZA" sz="1800" b="0" kern="1600" dirty="0">
                        <a:solidFill>
                          <a:schemeClr val="tx2"/>
                        </a:solidFill>
                        <a:effectLst/>
                        <a:latin typeface="Times New Roman"/>
                        <a:cs typeface="Times New Roman"/>
                      </a:endParaRPr>
                    </a:p>
                  </a:txBody>
                  <a:tcPr marL="63305" marR="63305" marT="0" marB="0"/>
                </a:tc>
                <a:tc>
                  <a:txBody>
                    <a:bodyPr/>
                    <a:lstStyle/>
                    <a:p>
                      <a:pPr algn="ctr">
                        <a:lnSpc>
                          <a:spcPct val="115000"/>
                        </a:lnSpc>
                        <a:spcBef>
                          <a:spcPts val="1200"/>
                        </a:spcBef>
                        <a:spcAft>
                          <a:spcPts val="0"/>
                        </a:spcAft>
                        <a:tabLst>
                          <a:tab pos="630555" algn="l"/>
                        </a:tabLst>
                      </a:pPr>
                      <a:r>
                        <a:rPr lang="en-ZA" sz="2000" kern="1600" dirty="0">
                          <a:solidFill>
                            <a:schemeClr val="tx2"/>
                          </a:solidFill>
                          <a:effectLst/>
                        </a:rPr>
                        <a:t> </a:t>
                      </a:r>
                      <a:r>
                        <a:rPr lang="en-ZA" sz="2000" b="0" kern="1600" dirty="0" smtClean="0">
                          <a:solidFill>
                            <a:schemeClr val="tx2"/>
                          </a:solidFill>
                          <a:effectLst/>
                          <a:latin typeface="+mn-lt"/>
                          <a:cs typeface="+mn-cs"/>
                        </a:rPr>
                        <a:t>20</a:t>
                      </a:r>
                      <a:endParaRPr lang="en-ZA" sz="2000" b="1" kern="1600" dirty="0">
                        <a:solidFill>
                          <a:schemeClr val="tx2"/>
                        </a:solidFill>
                        <a:effectLst/>
                        <a:latin typeface="Times New Roman"/>
                        <a:cs typeface="Times New Roman"/>
                      </a:endParaRPr>
                    </a:p>
                  </a:txBody>
                  <a:tcPr marL="63305" marR="63305" marT="0" marB="0"/>
                </a:tc>
                <a:extLst>
                  <a:ext uri="{0D108BD9-81ED-4DB2-BD59-A6C34878D82A}">
                    <a16:rowId xmlns:a16="http://schemas.microsoft.com/office/drawing/2014/main" val="10001"/>
                  </a:ext>
                </a:extLst>
              </a:tr>
            </a:tbl>
          </a:graphicData>
        </a:graphic>
      </p:graphicFrame>
      <p:sp>
        <p:nvSpPr>
          <p:cNvPr id="6" name="Slide Number Placeholder 2"/>
          <p:cNvSpPr txBox="1">
            <a:spLocks/>
          </p:cNvSpPr>
          <p:nvPr/>
        </p:nvSpPr>
        <p:spPr>
          <a:xfrm>
            <a:off x="6864668" y="6496239"/>
            <a:ext cx="862012" cy="18466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ZA" sz="1400" dirty="0">
              <a:solidFill>
                <a:srgbClr val="000000"/>
              </a:solidFill>
            </a:endParaRPr>
          </a:p>
        </p:txBody>
      </p:sp>
      <p:sp>
        <p:nvSpPr>
          <p:cNvPr id="2" name="Rectangle 1"/>
          <p:cNvSpPr/>
          <p:nvPr/>
        </p:nvSpPr>
        <p:spPr>
          <a:xfrm>
            <a:off x="7413968" y="6512934"/>
            <a:ext cx="354584" cy="276999"/>
          </a:xfrm>
          <a:prstGeom prst="rect">
            <a:avLst/>
          </a:prstGeom>
        </p:spPr>
        <p:txBody>
          <a:bodyPr wrap="none">
            <a:spAutoFit/>
          </a:bodyPr>
          <a:lstStyle/>
          <a:p>
            <a:pPr lvl="0"/>
            <a:fld id="{25B0C65C-ACB3-41B3-B9D6-603EB25AD180}" type="slidenum">
              <a:rPr lang="en-ZA" sz="1200">
                <a:solidFill>
                  <a:srgbClr val="000000"/>
                </a:solidFill>
              </a:rPr>
              <a:pPr lvl="0"/>
              <a:t>13</a:t>
            </a:fld>
            <a:endParaRPr lang="en-ZA" sz="1400" dirty="0">
              <a:solidFill>
                <a:srgbClr val="000000"/>
              </a:solidFill>
            </a:endParaRPr>
          </a:p>
        </p:txBody>
      </p:sp>
    </p:spTree>
    <p:extLst>
      <p:ext uri="{BB962C8B-B14F-4D97-AF65-F5344CB8AC3E}">
        <p14:creationId xmlns:p14="http://schemas.microsoft.com/office/powerpoint/2010/main" val="281906145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5"/>
          <p:cNvSpPr>
            <a:spLocks noGrp="1"/>
          </p:cNvSpPr>
          <p:nvPr>
            <p:ph type="title"/>
          </p:nvPr>
        </p:nvSpPr>
        <p:spPr>
          <a:xfrm>
            <a:off x="121628" y="220827"/>
            <a:ext cx="8793773" cy="261610"/>
          </a:xfrm>
        </p:spPr>
        <p:txBody>
          <a:bodyPr/>
          <a:lstStyle/>
          <a:p>
            <a:r>
              <a:rPr lang="en-ZA" sz="2000" dirty="0" smtClean="0"/>
              <a:t>Mandatory and Points Awarded for BBBEE Contribution</a:t>
            </a:r>
          </a:p>
        </p:txBody>
      </p:sp>
      <p:sp>
        <p:nvSpPr>
          <p:cNvPr id="34820" name="Slide Number Placeholder 4"/>
          <p:cNvSpPr>
            <a:spLocks noGrp="1"/>
          </p:cNvSpPr>
          <p:nvPr>
            <p:ph type="sldNum" sz="quarter" idx="10"/>
          </p:nvPr>
        </p:nvSpPr>
        <p:spPr>
          <a:noFill/>
        </p:spPr>
        <p:txBody>
          <a:bodyPr/>
          <a:lstStyle/>
          <a:p>
            <a:fld id="{BC691C9E-E97C-43C8-9CEE-7DF2F4708F1D}" type="slidenum">
              <a:rPr lang="en-GB" smtClean="0"/>
              <a:pPr/>
              <a:t>14</a:t>
            </a:fld>
            <a:endParaRPr lang="en-GB" smtClean="0"/>
          </a:p>
        </p:txBody>
      </p:sp>
      <p:sp>
        <p:nvSpPr>
          <p:cNvPr id="5"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14</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235356912"/>
              </p:ext>
            </p:extLst>
          </p:nvPr>
        </p:nvGraphicFramePr>
        <p:xfrm>
          <a:off x="841974" y="1291021"/>
          <a:ext cx="6500386" cy="3626800"/>
        </p:xfrm>
        <a:graphic>
          <a:graphicData uri="http://schemas.openxmlformats.org/drawingml/2006/table">
            <a:tbl>
              <a:tblPr firstRow="1" firstCol="1" bandRow="1">
                <a:tableStyleId>{5C22544A-7EE6-4342-B048-85BDC9FD1C3A}</a:tableStyleId>
              </a:tblPr>
              <a:tblGrid>
                <a:gridCol w="2216041">
                  <a:extLst>
                    <a:ext uri="{9D8B030D-6E8A-4147-A177-3AD203B41FA5}">
                      <a16:colId xmlns:a16="http://schemas.microsoft.com/office/drawing/2014/main" val="90941900"/>
                    </a:ext>
                  </a:extLst>
                </a:gridCol>
                <a:gridCol w="2216041">
                  <a:extLst>
                    <a:ext uri="{9D8B030D-6E8A-4147-A177-3AD203B41FA5}">
                      <a16:colId xmlns:a16="http://schemas.microsoft.com/office/drawing/2014/main" val="3102137228"/>
                    </a:ext>
                  </a:extLst>
                </a:gridCol>
                <a:gridCol w="2068304">
                  <a:extLst>
                    <a:ext uri="{9D8B030D-6E8A-4147-A177-3AD203B41FA5}">
                      <a16:colId xmlns:a16="http://schemas.microsoft.com/office/drawing/2014/main" val="3475600966"/>
                    </a:ext>
                  </a:extLst>
                </a:gridCol>
              </a:tblGrid>
              <a:tr h="767447">
                <a:tc>
                  <a:txBody>
                    <a:bodyPr/>
                    <a:lstStyle/>
                    <a:p>
                      <a:pPr algn="ctr" eaLnBrk="0" fontAlgn="base" hangingPunct="0">
                        <a:spcBef>
                          <a:spcPts val="480"/>
                        </a:spcBef>
                        <a:spcAft>
                          <a:spcPts val="0"/>
                        </a:spcAft>
                      </a:pPr>
                      <a:r>
                        <a:rPr lang="en-US" sz="1800" kern="1200">
                          <a:effectLst/>
                        </a:rPr>
                        <a:t>B-BBEE Status Level of Contributor</a:t>
                      </a:r>
                      <a:endParaRPr lang="en-ZA" sz="1800">
                        <a:effectLst/>
                        <a:latin typeface="Times New Roman" panose="02020603050405020304" pitchFamily="18" charset="0"/>
                        <a:ea typeface="Times New Roman" panose="02020603050405020304" pitchFamily="18" charset="0"/>
                      </a:endParaRPr>
                    </a:p>
                  </a:txBody>
                  <a:tcPr marL="34316" marR="34316" marT="0" marB="0" anchor="ctr"/>
                </a:tc>
                <a:tc>
                  <a:txBody>
                    <a:bodyPr/>
                    <a:lstStyle/>
                    <a:p>
                      <a:pPr algn="ctr" eaLnBrk="0" fontAlgn="base" hangingPunct="0">
                        <a:spcBef>
                          <a:spcPts val="480"/>
                        </a:spcBef>
                        <a:spcAft>
                          <a:spcPts val="0"/>
                        </a:spcAft>
                      </a:pPr>
                      <a:r>
                        <a:rPr lang="en-US" sz="1800" kern="1200">
                          <a:effectLst/>
                        </a:rPr>
                        <a:t>Number of points</a:t>
                      </a:r>
                      <a:endParaRPr lang="en-ZA" sz="1800">
                        <a:effectLst/>
                      </a:endParaRPr>
                    </a:p>
                    <a:p>
                      <a:pPr algn="ctr" eaLnBrk="0" fontAlgn="base" hangingPunct="0">
                        <a:spcBef>
                          <a:spcPts val="480"/>
                        </a:spcBef>
                        <a:spcAft>
                          <a:spcPts val="0"/>
                        </a:spcAft>
                      </a:pPr>
                      <a:r>
                        <a:rPr lang="en-US" sz="1800" kern="1200">
                          <a:effectLst/>
                        </a:rPr>
                        <a:t>(90/10 system)</a:t>
                      </a:r>
                      <a:endParaRPr lang="en-ZA" sz="1800">
                        <a:effectLst/>
                        <a:latin typeface="Times New Roman" panose="02020603050405020304" pitchFamily="18" charset="0"/>
                        <a:ea typeface="Times New Roman" panose="02020603050405020304" pitchFamily="18" charset="0"/>
                      </a:endParaRPr>
                    </a:p>
                  </a:txBody>
                  <a:tcPr marL="34316" marR="34316" marT="0" marB="0" anchor="ctr"/>
                </a:tc>
                <a:tc>
                  <a:txBody>
                    <a:bodyPr/>
                    <a:lstStyle/>
                    <a:p>
                      <a:pPr algn="ctr" eaLnBrk="0" fontAlgn="base" hangingPunct="0">
                        <a:spcBef>
                          <a:spcPts val="480"/>
                        </a:spcBef>
                        <a:spcAft>
                          <a:spcPts val="0"/>
                        </a:spcAft>
                      </a:pPr>
                      <a:r>
                        <a:rPr lang="en-US" sz="1800" kern="1200">
                          <a:effectLst/>
                        </a:rPr>
                        <a:t>Number of points</a:t>
                      </a:r>
                      <a:endParaRPr lang="en-ZA" sz="1800">
                        <a:effectLst/>
                      </a:endParaRPr>
                    </a:p>
                    <a:p>
                      <a:pPr algn="ctr" eaLnBrk="0" fontAlgn="base" hangingPunct="0">
                        <a:spcBef>
                          <a:spcPts val="480"/>
                        </a:spcBef>
                        <a:spcAft>
                          <a:spcPts val="0"/>
                        </a:spcAft>
                      </a:pPr>
                      <a:r>
                        <a:rPr lang="en-US" sz="1800" kern="1200">
                          <a:effectLst/>
                        </a:rPr>
                        <a:t>(80/20 system)</a:t>
                      </a:r>
                      <a:endParaRPr lang="en-ZA" sz="1800">
                        <a:effectLst/>
                        <a:latin typeface="Times New Roman" panose="02020603050405020304" pitchFamily="18" charset="0"/>
                        <a:ea typeface="Times New Roman" panose="02020603050405020304" pitchFamily="18" charset="0"/>
                      </a:endParaRPr>
                    </a:p>
                  </a:txBody>
                  <a:tcPr marL="34316" marR="34316" marT="0" marB="0" anchor="ctr"/>
                </a:tc>
                <a:extLst>
                  <a:ext uri="{0D108BD9-81ED-4DB2-BD59-A6C34878D82A}">
                    <a16:rowId xmlns:a16="http://schemas.microsoft.com/office/drawing/2014/main" val="925173328"/>
                  </a:ext>
                </a:extLst>
              </a:tr>
              <a:tr h="281900">
                <a:tc>
                  <a:txBody>
                    <a:bodyPr/>
                    <a:lstStyle/>
                    <a:p>
                      <a:pPr algn="ctr" eaLnBrk="0" fontAlgn="base" hangingPunct="0">
                        <a:spcBef>
                          <a:spcPts val="575"/>
                        </a:spcBef>
                        <a:spcAft>
                          <a:spcPts val="0"/>
                        </a:spcAft>
                      </a:pPr>
                      <a:r>
                        <a:rPr lang="en-US" sz="1800" kern="1200">
                          <a:effectLst/>
                        </a:rPr>
                        <a:t>1</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10</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20</a:t>
                      </a:r>
                      <a:endParaRPr lang="en-ZA" sz="1800">
                        <a:effectLst/>
                        <a:latin typeface="Times New Roman" panose="02020603050405020304" pitchFamily="18" charset="0"/>
                        <a:ea typeface="Times New Roman" panose="02020603050405020304" pitchFamily="18" charset="0"/>
                      </a:endParaRPr>
                    </a:p>
                  </a:txBody>
                  <a:tcPr marL="34316" marR="34316" marT="0" marB="0"/>
                </a:tc>
                <a:extLst>
                  <a:ext uri="{0D108BD9-81ED-4DB2-BD59-A6C34878D82A}">
                    <a16:rowId xmlns:a16="http://schemas.microsoft.com/office/drawing/2014/main" val="3989742893"/>
                  </a:ext>
                </a:extLst>
              </a:tr>
              <a:tr h="281900">
                <a:tc>
                  <a:txBody>
                    <a:bodyPr/>
                    <a:lstStyle/>
                    <a:p>
                      <a:pPr algn="ctr" eaLnBrk="0" fontAlgn="base" hangingPunct="0">
                        <a:spcBef>
                          <a:spcPts val="575"/>
                        </a:spcBef>
                        <a:spcAft>
                          <a:spcPts val="0"/>
                        </a:spcAft>
                      </a:pPr>
                      <a:r>
                        <a:rPr lang="en-US" sz="1800" kern="1200">
                          <a:effectLst/>
                        </a:rPr>
                        <a:t>2</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9</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18</a:t>
                      </a:r>
                      <a:endParaRPr lang="en-ZA" sz="1800">
                        <a:effectLst/>
                        <a:latin typeface="Times New Roman" panose="02020603050405020304" pitchFamily="18" charset="0"/>
                        <a:ea typeface="Times New Roman" panose="02020603050405020304" pitchFamily="18" charset="0"/>
                      </a:endParaRPr>
                    </a:p>
                  </a:txBody>
                  <a:tcPr marL="34316" marR="34316" marT="0" marB="0"/>
                </a:tc>
                <a:extLst>
                  <a:ext uri="{0D108BD9-81ED-4DB2-BD59-A6C34878D82A}">
                    <a16:rowId xmlns:a16="http://schemas.microsoft.com/office/drawing/2014/main" val="2731863766"/>
                  </a:ext>
                </a:extLst>
              </a:tr>
              <a:tr h="281900">
                <a:tc>
                  <a:txBody>
                    <a:bodyPr/>
                    <a:lstStyle/>
                    <a:p>
                      <a:pPr algn="ctr" eaLnBrk="0" fontAlgn="base" hangingPunct="0">
                        <a:spcBef>
                          <a:spcPts val="575"/>
                        </a:spcBef>
                        <a:spcAft>
                          <a:spcPts val="0"/>
                        </a:spcAft>
                      </a:pPr>
                      <a:r>
                        <a:rPr lang="en-US" sz="1800" kern="1200">
                          <a:effectLst/>
                        </a:rPr>
                        <a:t>3</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6</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14</a:t>
                      </a:r>
                      <a:endParaRPr lang="en-ZA" sz="1800">
                        <a:effectLst/>
                        <a:latin typeface="Times New Roman" panose="02020603050405020304" pitchFamily="18" charset="0"/>
                        <a:ea typeface="Times New Roman" panose="02020603050405020304" pitchFamily="18" charset="0"/>
                      </a:endParaRPr>
                    </a:p>
                  </a:txBody>
                  <a:tcPr marL="34316" marR="34316" marT="0" marB="0"/>
                </a:tc>
                <a:extLst>
                  <a:ext uri="{0D108BD9-81ED-4DB2-BD59-A6C34878D82A}">
                    <a16:rowId xmlns:a16="http://schemas.microsoft.com/office/drawing/2014/main" val="3395095506"/>
                  </a:ext>
                </a:extLst>
              </a:tr>
              <a:tr h="281900">
                <a:tc>
                  <a:txBody>
                    <a:bodyPr/>
                    <a:lstStyle/>
                    <a:p>
                      <a:pPr algn="ctr" eaLnBrk="0" fontAlgn="base" hangingPunct="0">
                        <a:spcBef>
                          <a:spcPts val="575"/>
                        </a:spcBef>
                        <a:spcAft>
                          <a:spcPts val="0"/>
                        </a:spcAft>
                      </a:pPr>
                      <a:r>
                        <a:rPr lang="en-US" sz="1800" kern="1200">
                          <a:effectLst/>
                        </a:rPr>
                        <a:t>4</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eaLnBrk="0" fontAlgn="base" hangingPunct="0">
                        <a:spcBef>
                          <a:spcPts val="575"/>
                        </a:spcBef>
                        <a:spcAft>
                          <a:spcPts val="0"/>
                        </a:spcAft>
                        <a:tabLst>
                          <a:tab pos="409575" algn="l"/>
                          <a:tab pos="788670" algn="ctr"/>
                        </a:tabLst>
                      </a:pPr>
                      <a:r>
                        <a:rPr lang="en-US" sz="1800" kern="1200" dirty="0" smtClean="0">
                          <a:effectLst/>
                        </a:rPr>
                        <a:t>                5</a:t>
                      </a:r>
                      <a:endParaRPr lang="en-ZA" sz="1800" dirty="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dirty="0">
                          <a:effectLst/>
                        </a:rPr>
                        <a:t>12</a:t>
                      </a:r>
                      <a:endParaRPr lang="en-ZA" sz="1800" dirty="0">
                        <a:effectLst/>
                        <a:latin typeface="Times New Roman" panose="02020603050405020304" pitchFamily="18" charset="0"/>
                        <a:ea typeface="Times New Roman" panose="02020603050405020304" pitchFamily="18" charset="0"/>
                      </a:endParaRPr>
                    </a:p>
                  </a:txBody>
                  <a:tcPr marL="34316" marR="34316" marT="0" marB="0"/>
                </a:tc>
                <a:extLst>
                  <a:ext uri="{0D108BD9-81ED-4DB2-BD59-A6C34878D82A}">
                    <a16:rowId xmlns:a16="http://schemas.microsoft.com/office/drawing/2014/main" val="1472420980"/>
                  </a:ext>
                </a:extLst>
              </a:tr>
              <a:tr h="281900">
                <a:tc>
                  <a:txBody>
                    <a:bodyPr/>
                    <a:lstStyle/>
                    <a:p>
                      <a:pPr algn="ctr" eaLnBrk="0" fontAlgn="base" hangingPunct="0">
                        <a:spcBef>
                          <a:spcPts val="575"/>
                        </a:spcBef>
                        <a:spcAft>
                          <a:spcPts val="0"/>
                        </a:spcAft>
                      </a:pPr>
                      <a:r>
                        <a:rPr lang="en-US" sz="1800" kern="1200" dirty="0">
                          <a:effectLst/>
                        </a:rPr>
                        <a:t>5</a:t>
                      </a:r>
                      <a:endParaRPr lang="en-ZA" sz="1800" dirty="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dirty="0">
                          <a:effectLst/>
                        </a:rPr>
                        <a:t>4</a:t>
                      </a:r>
                      <a:endParaRPr lang="en-ZA" sz="1800" dirty="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8</a:t>
                      </a:r>
                      <a:endParaRPr lang="en-ZA" sz="1800">
                        <a:effectLst/>
                        <a:latin typeface="Times New Roman" panose="02020603050405020304" pitchFamily="18" charset="0"/>
                        <a:ea typeface="Times New Roman" panose="02020603050405020304" pitchFamily="18" charset="0"/>
                      </a:endParaRPr>
                    </a:p>
                  </a:txBody>
                  <a:tcPr marL="34316" marR="34316" marT="0" marB="0"/>
                </a:tc>
                <a:extLst>
                  <a:ext uri="{0D108BD9-81ED-4DB2-BD59-A6C34878D82A}">
                    <a16:rowId xmlns:a16="http://schemas.microsoft.com/office/drawing/2014/main" val="1598425332"/>
                  </a:ext>
                </a:extLst>
              </a:tr>
              <a:tr h="281900">
                <a:tc>
                  <a:txBody>
                    <a:bodyPr/>
                    <a:lstStyle/>
                    <a:p>
                      <a:pPr algn="ctr" eaLnBrk="0" fontAlgn="base" hangingPunct="0">
                        <a:spcBef>
                          <a:spcPts val="575"/>
                        </a:spcBef>
                        <a:spcAft>
                          <a:spcPts val="0"/>
                        </a:spcAft>
                      </a:pPr>
                      <a:r>
                        <a:rPr lang="en-US" sz="1800" kern="1200">
                          <a:effectLst/>
                        </a:rPr>
                        <a:t>6</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3</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6</a:t>
                      </a:r>
                      <a:endParaRPr lang="en-ZA" sz="1800">
                        <a:effectLst/>
                        <a:latin typeface="Times New Roman" panose="02020603050405020304" pitchFamily="18" charset="0"/>
                        <a:ea typeface="Times New Roman" panose="02020603050405020304" pitchFamily="18" charset="0"/>
                      </a:endParaRPr>
                    </a:p>
                  </a:txBody>
                  <a:tcPr marL="34316" marR="34316" marT="0" marB="0"/>
                </a:tc>
                <a:extLst>
                  <a:ext uri="{0D108BD9-81ED-4DB2-BD59-A6C34878D82A}">
                    <a16:rowId xmlns:a16="http://schemas.microsoft.com/office/drawing/2014/main" val="3603335570"/>
                  </a:ext>
                </a:extLst>
              </a:tr>
              <a:tr h="281900">
                <a:tc>
                  <a:txBody>
                    <a:bodyPr/>
                    <a:lstStyle/>
                    <a:p>
                      <a:pPr algn="ctr" eaLnBrk="0" fontAlgn="base" hangingPunct="0">
                        <a:spcBef>
                          <a:spcPts val="575"/>
                        </a:spcBef>
                        <a:spcAft>
                          <a:spcPts val="0"/>
                        </a:spcAft>
                      </a:pPr>
                      <a:r>
                        <a:rPr lang="en-US" sz="1800" kern="1200">
                          <a:effectLst/>
                        </a:rPr>
                        <a:t>7</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2</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4</a:t>
                      </a:r>
                      <a:endParaRPr lang="en-ZA" sz="1800">
                        <a:effectLst/>
                        <a:latin typeface="Times New Roman" panose="02020603050405020304" pitchFamily="18" charset="0"/>
                        <a:ea typeface="Times New Roman" panose="02020603050405020304" pitchFamily="18" charset="0"/>
                      </a:endParaRPr>
                    </a:p>
                  </a:txBody>
                  <a:tcPr marL="34316" marR="34316" marT="0" marB="0"/>
                </a:tc>
                <a:extLst>
                  <a:ext uri="{0D108BD9-81ED-4DB2-BD59-A6C34878D82A}">
                    <a16:rowId xmlns:a16="http://schemas.microsoft.com/office/drawing/2014/main" val="4121688086"/>
                  </a:ext>
                </a:extLst>
              </a:tr>
              <a:tr h="281900">
                <a:tc>
                  <a:txBody>
                    <a:bodyPr/>
                    <a:lstStyle/>
                    <a:p>
                      <a:pPr algn="ctr" eaLnBrk="0" fontAlgn="base" hangingPunct="0">
                        <a:spcBef>
                          <a:spcPts val="575"/>
                        </a:spcBef>
                        <a:spcAft>
                          <a:spcPts val="0"/>
                        </a:spcAft>
                      </a:pPr>
                      <a:r>
                        <a:rPr lang="en-US" sz="1800" kern="1200">
                          <a:effectLst/>
                        </a:rPr>
                        <a:t>8</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1</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2</a:t>
                      </a:r>
                      <a:endParaRPr lang="en-ZA" sz="1800">
                        <a:effectLst/>
                        <a:latin typeface="Times New Roman" panose="02020603050405020304" pitchFamily="18" charset="0"/>
                        <a:ea typeface="Times New Roman" panose="02020603050405020304" pitchFamily="18" charset="0"/>
                      </a:endParaRPr>
                    </a:p>
                  </a:txBody>
                  <a:tcPr marL="34316" marR="34316" marT="0" marB="0"/>
                </a:tc>
                <a:extLst>
                  <a:ext uri="{0D108BD9-81ED-4DB2-BD59-A6C34878D82A}">
                    <a16:rowId xmlns:a16="http://schemas.microsoft.com/office/drawing/2014/main" val="3091798925"/>
                  </a:ext>
                </a:extLst>
              </a:tr>
              <a:tr h="511832">
                <a:tc>
                  <a:txBody>
                    <a:bodyPr/>
                    <a:lstStyle/>
                    <a:p>
                      <a:pPr algn="ctr" eaLnBrk="0" fontAlgn="base" hangingPunct="0">
                        <a:spcBef>
                          <a:spcPts val="575"/>
                        </a:spcBef>
                        <a:spcAft>
                          <a:spcPts val="0"/>
                        </a:spcAft>
                      </a:pPr>
                      <a:r>
                        <a:rPr lang="en-US" sz="1800" kern="1200">
                          <a:effectLst/>
                        </a:rPr>
                        <a:t>Non-compliant contributor</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a:effectLst/>
                        </a:rPr>
                        <a:t>0</a:t>
                      </a:r>
                      <a:endParaRPr lang="en-ZA" sz="1800">
                        <a:effectLst/>
                        <a:latin typeface="Times New Roman" panose="02020603050405020304" pitchFamily="18" charset="0"/>
                        <a:ea typeface="Times New Roman" panose="02020603050405020304" pitchFamily="18" charset="0"/>
                      </a:endParaRPr>
                    </a:p>
                  </a:txBody>
                  <a:tcPr marL="34316" marR="34316" marT="0" marB="0"/>
                </a:tc>
                <a:tc>
                  <a:txBody>
                    <a:bodyPr/>
                    <a:lstStyle/>
                    <a:p>
                      <a:pPr algn="ctr" eaLnBrk="0" fontAlgn="base" hangingPunct="0">
                        <a:spcBef>
                          <a:spcPts val="575"/>
                        </a:spcBef>
                        <a:spcAft>
                          <a:spcPts val="0"/>
                        </a:spcAft>
                      </a:pPr>
                      <a:r>
                        <a:rPr lang="en-US" sz="1800" kern="1200" dirty="0">
                          <a:effectLst/>
                        </a:rPr>
                        <a:t>0</a:t>
                      </a:r>
                      <a:endParaRPr lang="en-ZA" sz="1800" dirty="0">
                        <a:effectLst/>
                        <a:latin typeface="Times New Roman" panose="02020603050405020304" pitchFamily="18" charset="0"/>
                        <a:ea typeface="Times New Roman" panose="02020603050405020304" pitchFamily="18" charset="0"/>
                      </a:endParaRPr>
                    </a:p>
                  </a:txBody>
                  <a:tcPr marL="34316" marR="34316" marT="0" marB="0"/>
                </a:tc>
                <a:extLst>
                  <a:ext uri="{0D108BD9-81ED-4DB2-BD59-A6C34878D82A}">
                    <a16:rowId xmlns:a16="http://schemas.microsoft.com/office/drawing/2014/main" val="2134992948"/>
                  </a:ext>
                </a:extLst>
              </a:tr>
            </a:tbl>
          </a:graphicData>
        </a:graphic>
      </p:graphicFrame>
    </p:spTree>
    <p:extLst>
      <p:ext uri="{BB962C8B-B14F-4D97-AF65-F5344CB8AC3E}">
        <p14:creationId xmlns:p14="http://schemas.microsoft.com/office/powerpoint/2010/main" val="2304050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6403" y="108399"/>
            <a:ext cx="8853854" cy="575542"/>
          </a:xfrm>
        </p:spPr>
        <p:txBody>
          <a:bodyPr/>
          <a:lstStyle/>
          <a:p>
            <a:r>
              <a:rPr lang="en-ZA" sz="2000" dirty="0" smtClean="0"/>
              <a:t>BEE  Certificate -Amended Codes</a:t>
            </a:r>
            <a:r>
              <a:rPr lang="en-ZA" sz="2400" kern="1200" dirty="0">
                <a:solidFill>
                  <a:schemeClr val="folHlink"/>
                </a:solidFill>
                <a:latin typeface="Arial" charset="0"/>
                <a:ea typeface="Times New Roman" pitchFamily="18" charset="0"/>
                <a:cs typeface="Tahoma" pitchFamily="34" charset="0"/>
              </a:rPr>
              <a:t/>
            </a:r>
            <a:br>
              <a:rPr lang="en-ZA" sz="2400" kern="1200" dirty="0">
                <a:solidFill>
                  <a:schemeClr val="folHlink"/>
                </a:solidFill>
                <a:latin typeface="Arial" charset="0"/>
                <a:ea typeface="Times New Roman" pitchFamily="18" charset="0"/>
                <a:cs typeface="Tahoma" pitchFamily="34" charset="0"/>
              </a:rPr>
            </a:br>
            <a:endParaRPr lang="en-GB" sz="2400" dirty="0" smtClean="0"/>
          </a:p>
        </p:txBody>
      </p:sp>
      <p:sp>
        <p:nvSpPr>
          <p:cNvPr id="20483" name="TextBox 8"/>
          <p:cNvSpPr txBox="1">
            <a:spLocks noChangeArrowheads="1"/>
          </p:cNvSpPr>
          <p:nvPr/>
        </p:nvSpPr>
        <p:spPr bwMode="auto">
          <a:xfrm>
            <a:off x="107504" y="890484"/>
            <a:ext cx="8890296" cy="5432256"/>
          </a:xfrm>
          <a:prstGeom prst="rect">
            <a:avLst/>
          </a:prstGeom>
          <a:noFill/>
          <a:ln w="9525">
            <a:noFill/>
            <a:miter lim="800000"/>
            <a:headEnd/>
            <a:tailEnd/>
          </a:ln>
        </p:spPr>
        <p:txBody>
          <a:bodyPr wrap="square">
            <a:spAutoFit/>
          </a:bodyPr>
          <a:lstStyle/>
          <a:p>
            <a:pPr algn="just" fontAlgn="base">
              <a:spcBef>
                <a:spcPct val="0"/>
              </a:spcBef>
              <a:spcAft>
                <a:spcPct val="0"/>
              </a:spcAft>
            </a:pPr>
            <a:r>
              <a:rPr lang="x-none" sz="2000">
                <a:solidFill>
                  <a:srgbClr val="003366"/>
                </a:solidFill>
                <a:ea typeface="Times New Roman" pitchFamily="18" charset="0"/>
                <a:cs typeface="Tahoma" pitchFamily="34" charset="0"/>
              </a:rPr>
              <a:t>The t</a:t>
            </a:r>
            <a:r>
              <a:rPr lang="en-ZA" sz="2000" dirty="0">
                <a:solidFill>
                  <a:srgbClr val="003366"/>
                </a:solidFill>
                <a:ea typeface="Times New Roman" pitchFamily="18" charset="0"/>
                <a:cs typeface="Tahoma" pitchFamily="34" charset="0"/>
              </a:rPr>
              <a:t>able</a:t>
            </a:r>
            <a:r>
              <a:rPr lang="x-none" sz="2000">
                <a:solidFill>
                  <a:srgbClr val="003366"/>
                </a:solidFill>
                <a:ea typeface="Times New Roman" pitchFamily="18" charset="0"/>
                <a:cs typeface="Tahoma" pitchFamily="34" charset="0"/>
              </a:rPr>
              <a:t> below indicates the specific B-BBEE certification documents that must be submitted for this tender. Failure to submit the required certification documents will also result in Bidders scoring zero for B-BBEE</a:t>
            </a:r>
            <a:r>
              <a:rPr lang="x-none" sz="2000" smtClean="0">
                <a:solidFill>
                  <a:srgbClr val="003366"/>
                </a:solidFill>
                <a:ea typeface="Times New Roman" pitchFamily="18" charset="0"/>
                <a:cs typeface="Tahoma" pitchFamily="34" charset="0"/>
              </a:rPr>
              <a:t>.</a:t>
            </a: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11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r>
              <a:rPr lang="en-ZA" sz="1400" dirty="0" smtClean="0">
                <a:solidFill>
                  <a:srgbClr val="003366"/>
                </a:solidFill>
                <a:ea typeface="Times New Roman" pitchFamily="18" charset="0"/>
                <a:cs typeface="Tahoma" pitchFamily="34" charset="0"/>
              </a:rPr>
              <a:t>SARS will accept B-BBEE Certificate issued on the revised B-BBEE Codes</a:t>
            </a:r>
            <a:r>
              <a:rPr lang="en-ZA" sz="2000" dirty="0" smtClean="0">
                <a:solidFill>
                  <a:srgbClr val="003366"/>
                </a:solidFill>
                <a:ea typeface="Times New Roman" pitchFamily="18" charset="0"/>
                <a:cs typeface="Tahoma" pitchFamily="34" charset="0"/>
              </a:rPr>
              <a:t>.</a:t>
            </a:r>
            <a:endParaRPr lang="en-ZA" sz="2000" dirty="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840073710"/>
              </p:ext>
            </p:extLst>
          </p:nvPr>
        </p:nvGraphicFramePr>
        <p:xfrm>
          <a:off x="155955" y="2060848"/>
          <a:ext cx="8793393" cy="3924381"/>
        </p:xfrm>
        <a:graphic>
          <a:graphicData uri="http://schemas.openxmlformats.org/drawingml/2006/table">
            <a:tbl>
              <a:tblPr firstRow="1" firstCol="1" bandRow="1">
                <a:tableStyleId>{5C22544A-7EE6-4342-B048-85BDC9FD1C3A}</a:tableStyleId>
              </a:tblPr>
              <a:tblGrid>
                <a:gridCol w="1664601">
                  <a:extLst>
                    <a:ext uri="{9D8B030D-6E8A-4147-A177-3AD203B41FA5}">
                      <a16:colId xmlns:a16="http://schemas.microsoft.com/office/drawing/2014/main" val="20000"/>
                    </a:ext>
                  </a:extLst>
                </a:gridCol>
                <a:gridCol w="2570963">
                  <a:extLst>
                    <a:ext uri="{9D8B030D-6E8A-4147-A177-3AD203B41FA5}">
                      <a16:colId xmlns:a16="http://schemas.microsoft.com/office/drawing/2014/main" val="20001"/>
                    </a:ext>
                  </a:extLst>
                </a:gridCol>
                <a:gridCol w="4557829">
                  <a:extLst>
                    <a:ext uri="{9D8B030D-6E8A-4147-A177-3AD203B41FA5}">
                      <a16:colId xmlns:a16="http://schemas.microsoft.com/office/drawing/2014/main" val="20002"/>
                    </a:ext>
                  </a:extLst>
                </a:gridCol>
              </a:tblGrid>
              <a:tr h="482655">
                <a:tc>
                  <a:txBody>
                    <a:bodyPr/>
                    <a:lstStyle/>
                    <a:p>
                      <a:pPr marL="0" indent="0"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Classification</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Turnover</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Submission Requirement</a:t>
                      </a:r>
                    </a:p>
                  </a:txBody>
                  <a:tcPr marL="22089" marR="22089" marT="0" marB="0" anchor="ctr"/>
                </a:tc>
                <a:extLst>
                  <a:ext uri="{0D108BD9-81ED-4DB2-BD59-A6C34878D82A}">
                    <a16:rowId xmlns:a16="http://schemas.microsoft.com/office/drawing/2014/main" val="10000"/>
                  </a:ext>
                </a:extLst>
              </a:tr>
              <a:tr h="784815">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Exempted Micro Enterprise ( EME)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Below R10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algn="just">
                        <a:lnSpc>
                          <a:spcPct val="115000"/>
                        </a:lnSpc>
                        <a:spcAft>
                          <a:spcPts val="0"/>
                        </a:spcAft>
                      </a:pP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extLst>
                  <a:ext uri="{0D108BD9-81ED-4DB2-BD59-A6C34878D82A}">
                    <a16:rowId xmlns:a16="http://schemas.microsoft.com/office/drawing/2014/main" val="10001"/>
                  </a:ext>
                </a:extLst>
              </a:tr>
              <a:tr h="748038">
                <a:tc>
                  <a:txBody>
                    <a:bodyPr/>
                    <a:lstStyle/>
                    <a:p>
                      <a:pPr algn="l">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Qualifying</a:t>
                      </a:r>
                      <a:r>
                        <a:rPr lang="en-ZA" sz="1200" kern="1200" baseline="0" dirty="0" smtClean="0">
                          <a:solidFill>
                            <a:schemeClr val="folHlink"/>
                          </a:solidFill>
                          <a:latin typeface="Arial" charset="0"/>
                          <a:ea typeface="Times New Roman" pitchFamily="18" charset="0"/>
                          <a:cs typeface="Tahoma" pitchFamily="34" charset="0"/>
                        </a:rPr>
                        <a:t> </a:t>
                      </a:r>
                      <a:r>
                        <a:rPr lang="en-ZA" sz="1200" kern="1200" dirty="0" smtClean="0">
                          <a:solidFill>
                            <a:schemeClr val="folHlink"/>
                          </a:solidFill>
                          <a:latin typeface="Arial" charset="0"/>
                          <a:ea typeface="Times New Roman" pitchFamily="18" charset="0"/>
                          <a:cs typeface="Tahoma" pitchFamily="34" charset="0"/>
                        </a:rPr>
                        <a:t>Small </a:t>
                      </a:r>
                      <a:r>
                        <a:rPr lang="en-ZA" sz="1200" kern="1200" dirty="0">
                          <a:solidFill>
                            <a:schemeClr val="folHlink"/>
                          </a:solidFill>
                          <a:latin typeface="Arial" charset="0"/>
                          <a:ea typeface="Times New Roman" pitchFamily="18" charset="0"/>
                          <a:cs typeface="Tahoma" pitchFamily="34" charset="0"/>
                        </a:rPr>
                        <a:t>Enterprise (QSE)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Between R10 million and R50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Certified copy of B-BBEE Rating Certificate from a SANAS Accredited rating.</a:t>
                      </a: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  – Only from 51% Black Owned and above entities</a:t>
                      </a: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txBody>
                  <a:tcPr marL="22089" marR="22089" marT="0" marB="0"/>
                </a:tc>
                <a:extLst>
                  <a:ext uri="{0D108BD9-81ED-4DB2-BD59-A6C34878D82A}">
                    <a16:rowId xmlns:a16="http://schemas.microsoft.com/office/drawing/2014/main" val="10002"/>
                  </a:ext>
                </a:extLst>
              </a:tr>
              <a:tr h="1184727">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Large Enterprise (LE)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Above R50 million p.a.</a:t>
                      </a:r>
                      <a:r>
                        <a:rPr lang="en-ZA" sz="1200" kern="1200" baseline="0" dirty="0" smtClean="0">
                          <a:solidFill>
                            <a:schemeClr val="folHlink"/>
                          </a:solidFill>
                          <a:latin typeface="Arial" charset="0"/>
                          <a:ea typeface="Times New Roman" pitchFamily="18" charset="0"/>
                          <a:cs typeface="Tahoma" pitchFamily="34" charset="0"/>
                        </a:rPr>
                        <a:t>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Certified copy of B-BBEE Rating Certificate from a SANAS Accredited rating </a:t>
                      </a:r>
                      <a:r>
                        <a:rPr lang="en-ZA" sz="1200" kern="1200" dirty="0" smtClean="0">
                          <a:solidFill>
                            <a:schemeClr val="folHlink"/>
                          </a:solidFill>
                          <a:latin typeface="Arial" charset="0"/>
                          <a:ea typeface="Times New Roman" pitchFamily="18" charset="0"/>
                          <a:cs typeface="Tahoma" pitchFamily="34" charset="0"/>
                        </a:rPr>
                        <a:t>agency.</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extLst>
                  <a:ext uri="{0D108BD9-81ED-4DB2-BD59-A6C34878D82A}">
                    <a16:rowId xmlns:a16="http://schemas.microsoft.com/office/drawing/2014/main" val="10003"/>
                  </a:ext>
                </a:extLst>
              </a:tr>
            </a:tbl>
          </a:graphicData>
        </a:graphic>
      </p:graphicFrame>
      <p:sp>
        <p:nvSpPr>
          <p:cNvPr id="6" name="Slide Number Placeholder 2"/>
          <p:cNvSpPr txBox="1">
            <a:spLocks/>
          </p:cNvSpPr>
          <p:nvPr/>
        </p:nvSpPr>
        <p:spPr>
          <a:xfrm>
            <a:off x="7417915" y="6485103"/>
            <a:ext cx="431006" cy="315200"/>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15</a:t>
            </a:fld>
            <a:endParaRPr lang="en-ZA" sz="1200" dirty="0">
              <a:solidFill>
                <a:srgbClr val="000000"/>
              </a:solidFill>
            </a:endParaRPr>
          </a:p>
        </p:txBody>
      </p:sp>
    </p:spTree>
    <p:extLst>
      <p:ext uri="{BB962C8B-B14F-4D97-AF65-F5344CB8AC3E}">
        <p14:creationId xmlns:p14="http://schemas.microsoft.com/office/powerpoint/2010/main" val="312656857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2916" y="233887"/>
            <a:ext cx="8853854" cy="837152"/>
          </a:xfrm>
        </p:spPr>
        <p:txBody>
          <a:bodyPr/>
          <a:lstStyle/>
          <a:p>
            <a:r>
              <a:rPr lang="en-ZA" sz="2000" dirty="0"/>
              <a:t>Use and acceptance of Affidavits</a:t>
            </a:r>
            <a:r>
              <a:rPr lang="en-ZA" dirty="0"/>
              <a:t/>
            </a:r>
            <a:br>
              <a:rPr lang="en-ZA" dirty="0"/>
            </a:br>
            <a:endParaRPr lang="en-ZA" dirty="0"/>
          </a:p>
        </p:txBody>
      </p:sp>
      <p:sp>
        <p:nvSpPr>
          <p:cNvPr id="4" name="Rectangle 3"/>
          <p:cNvSpPr/>
          <p:nvPr/>
        </p:nvSpPr>
        <p:spPr>
          <a:xfrm>
            <a:off x="539553" y="1196754"/>
            <a:ext cx="7848872" cy="4739759"/>
          </a:xfrm>
          <a:prstGeom prst="rect">
            <a:avLst/>
          </a:prstGeom>
        </p:spPr>
        <p:txBody>
          <a:bodyPr wrap="square">
            <a:spAutoFit/>
          </a:bodyPr>
          <a:lstStyle/>
          <a:p>
            <a:endParaRPr lang="en-ZA" sz="2000" dirty="0">
              <a:solidFill>
                <a:schemeClr val="tx2"/>
              </a:solidFill>
            </a:endParaRPr>
          </a:p>
          <a:p>
            <a:pPr marL="0" lvl="1" algn="just"/>
            <a:r>
              <a:rPr lang="en-ZA" sz="2000" dirty="0" smtClean="0">
                <a:solidFill>
                  <a:schemeClr val="tx2"/>
                </a:solidFill>
              </a:rPr>
              <a:t>Section 1.6 SBD 6.1 states..</a:t>
            </a:r>
            <a:r>
              <a:rPr lang="en-GB" dirty="0"/>
              <a:t> </a:t>
            </a:r>
            <a:r>
              <a:rPr lang="en-GB" sz="2000" dirty="0">
                <a:solidFill>
                  <a:schemeClr val="tx2"/>
                </a:solidFill>
              </a:rPr>
              <a:t>The purchaser reserves the right to require of a bidder, either before a bid is adjudicated or at any time subsequently, to substantiate any claim in regard to preferences, in any manner required by the purchaser.</a:t>
            </a:r>
            <a:endParaRPr lang="en-ZA" sz="2000" dirty="0">
              <a:solidFill>
                <a:schemeClr val="tx2"/>
              </a:solidFill>
            </a:endParaRPr>
          </a:p>
          <a:p>
            <a:pPr algn="just"/>
            <a:endParaRPr lang="en-ZA" sz="2000" dirty="0" smtClean="0">
              <a:solidFill>
                <a:schemeClr val="tx2"/>
              </a:solidFill>
            </a:endParaRPr>
          </a:p>
          <a:p>
            <a:pPr algn="just"/>
            <a:endParaRPr lang="en-ZA" sz="2000" dirty="0">
              <a:solidFill>
                <a:schemeClr val="tx2"/>
              </a:solidFill>
            </a:endParaRPr>
          </a:p>
          <a:p>
            <a:pPr algn="just"/>
            <a:r>
              <a:rPr lang="en-ZA" b="1" dirty="0" smtClean="0">
                <a:solidFill>
                  <a:schemeClr val="tx2"/>
                </a:solidFill>
              </a:rPr>
              <a:t>SARS reserves the right to request that bidders submit their Black ownership and turnover information in support of their Affidavits.</a:t>
            </a:r>
            <a:endParaRPr lang="en-ZA" b="1" dirty="0">
              <a:solidFill>
                <a:schemeClr val="tx2"/>
              </a:solidFill>
            </a:endParaRPr>
          </a:p>
          <a:p>
            <a:pPr algn="just"/>
            <a:endParaRPr lang="en-ZA" dirty="0" smtClean="0">
              <a:solidFill>
                <a:schemeClr val="tx2"/>
              </a:solidFill>
            </a:endParaRPr>
          </a:p>
          <a:p>
            <a:pPr algn="just"/>
            <a:endParaRPr lang="en-ZA" dirty="0"/>
          </a:p>
          <a:p>
            <a:endParaRPr lang="en-ZA" dirty="0" smtClean="0"/>
          </a:p>
          <a:p>
            <a:endParaRPr lang="en-ZA" dirty="0"/>
          </a:p>
          <a:p>
            <a:endParaRPr lang="en-ZA" dirty="0" smtClean="0"/>
          </a:p>
          <a:p>
            <a:endParaRPr lang="en-ZA" dirty="0"/>
          </a:p>
          <a:p>
            <a:endParaRPr lang="en-ZA" dirty="0"/>
          </a:p>
        </p:txBody>
      </p:sp>
      <p:sp>
        <p:nvSpPr>
          <p:cNvPr id="5" name="Slide Number Placeholder 2"/>
          <p:cNvSpPr txBox="1">
            <a:spLocks/>
          </p:cNvSpPr>
          <p:nvPr/>
        </p:nvSpPr>
        <p:spPr>
          <a:xfrm>
            <a:off x="7449528" y="6542800"/>
            <a:ext cx="431006"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16</a:t>
            </a:fld>
            <a:endParaRPr lang="en-ZA" sz="1200" dirty="0">
              <a:solidFill>
                <a:srgbClr val="000000"/>
              </a:solidFill>
            </a:endParaRPr>
          </a:p>
        </p:txBody>
      </p:sp>
    </p:spTree>
    <p:extLst>
      <p:ext uri="{BB962C8B-B14F-4D97-AF65-F5344CB8AC3E}">
        <p14:creationId xmlns:p14="http://schemas.microsoft.com/office/powerpoint/2010/main" val="38365282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184666"/>
          </a:xfrm>
        </p:spPr>
        <p:txBody>
          <a:bodyPr/>
          <a:lstStyle/>
          <a:p>
            <a:pPr>
              <a:defRPr/>
            </a:pPr>
            <a:fld id="{6EBFA4D0-3530-4B6B-9F3B-7DF38293B480}" type="slidenum">
              <a:rPr lang="en-GB" smtClean="0">
                <a:solidFill>
                  <a:srgbClr val="6AAED8"/>
                </a:solidFill>
              </a:rPr>
              <a:pPr>
                <a:defRPr/>
              </a:pPr>
              <a:t>17</a:t>
            </a:fld>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2721221280"/>
              </p:ext>
            </p:extLst>
          </p:nvPr>
        </p:nvGraphicFramePr>
        <p:xfrm>
          <a:off x="219808" y="831851"/>
          <a:ext cx="8944708" cy="10983913"/>
        </p:xfrm>
        <a:graphic>
          <a:graphicData uri="http://schemas.openxmlformats.org/presentationml/2006/ole">
            <mc:AlternateContent xmlns:mc="http://schemas.openxmlformats.org/markup-compatibility/2006">
              <mc:Choice xmlns:v="urn:schemas-microsoft-com:vml" Requires="v">
                <p:oleObj spid="_x0000_s106519" name="Document" r:id="rId4" imgW="6698864" imgH="7593209" progId="Word.Document.12">
                  <p:embed/>
                </p:oleObj>
              </mc:Choice>
              <mc:Fallback>
                <p:oleObj name="Document" r:id="rId4" imgW="6698864" imgH="7593209" progId="Word.Document.12">
                  <p:embed/>
                  <p:pic>
                    <p:nvPicPr>
                      <p:cNvPr id="0" name=""/>
                      <p:cNvPicPr>
                        <a:picLocks noChangeAspect="1" noChangeArrowheads="1"/>
                      </p:cNvPicPr>
                      <p:nvPr/>
                    </p:nvPicPr>
                    <p:blipFill>
                      <a:blip r:embed="rId5"/>
                      <a:srcRect/>
                      <a:stretch>
                        <a:fillRect/>
                      </a:stretch>
                    </p:blipFill>
                    <p:spPr bwMode="auto">
                      <a:xfrm>
                        <a:off x="219808" y="831851"/>
                        <a:ext cx="8944708" cy="1098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fontAlgn="base">
              <a:lnSpc>
                <a:spcPct val="85000"/>
              </a:lnSpc>
              <a:spcBef>
                <a:spcPct val="0"/>
              </a:spcBef>
              <a:spcAft>
                <a:spcPct val="0"/>
              </a:spcAft>
              <a:defRPr/>
            </a:pPr>
            <a:r>
              <a:rPr lang="en-ZA" sz="2000" b="1" dirty="0">
                <a:solidFill>
                  <a:srgbClr val="FFFFFF"/>
                </a:solidFill>
                <a:effectLst>
                  <a:outerShdw blurRad="38100" dist="38100" dir="2700000" algn="tl">
                    <a:srgbClr val="000000">
                      <a:alpha val="43137"/>
                    </a:srgbClr>
                  </a:outerShdw>
                </a:effectLst>
              </a:rPr>
              <a:t>B-BBEE Key Sections to complete in SBD</a:t>
            </a:r>
          </a:p>
        </p:txBody>
      </p:sp>
      <p:sp>
        <p:nvSpPr>
          <p:cNvPr id="6"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17</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41364701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184666"/>
          </a:xfrm>
        </p:spPr>
        <p:txBody>
          <a:bodyPr/>
          <a:lstStyle/>
          <a:p>
            <a:pPr>
              <a:defRPr/>
            </a:pPr>
            <a:fld id="{6EBFA4D0-3530-4B6B-9F3B-7DF38293B480}" type="slidenum">
              <a:rPr lang="en-GB" smtClean="0">
                <a:solidFill>
                  <a:srgbClr val="6AAED8"/>
                </a:solidFill>
              </a:rPr>
              <a:pPr>
                <a:defRPr/>
              </a:pPr>
              <a:t>18</a:t>
            </a:fld>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230404060"/>
              </p:ext>
            </p:extLst>
          </p:nvPr>
        </p:nvGraphicFramePr>
        <p:xfrm>
          <a:off x="219808" y="831851"/>
          <a:ext cx="8944708" cy="10983913"/>
        </p:xfrm>
        <a:graphic>
          <a:graphicData uri="http://schemas.openxmlformats.org/presentationml/2006/ole">
            <mc:AlternateContent xmlns:mc="http://schemas.openxmlformats.org/markup-compatibility/2006">
              <mc:Choice xmlns:v="urn:schemas-microsoft-com:vml" Requires="v">
                <p:oleObj spid="_x0000_s107543" name="Document" r:id="rId4" imgW="6698864" imgH="7593209" progId="Word.Document.12">
                  <p:embed/>
                </p:oleObj>
              </mc:Choice>
              <mc:Fallback>
                <p:oleObj name="Document" r:id="rId4" imgW="6698864" imgH="7593209" progId="Word.Document.12">
                  <p:embed/>
                  <p:pic>
                    <p:nvPicPr>
                      <p:cNvPr id="0" name=""/>
                      <p:cNvPicPr>
                        <a:picLocks noChangeAspect="1" noChangeArrowheads="1"/>
                      </p:cNvPicPr>
                      <p:nvPr/>
                    </p:nvPicPr>
                    <p:blipFill>
                      <a:blip r:embed="rId5"/>
                      <a:srcRect/>
                      <a:stretch>
                        <a:fillRect/>
                      </a:stretch>
                    </p:blipFill>
                    <p:spPr bwMode="auto">
                      <a:xfrm>
                        <a:off x="219808" y="831851"/>
                        <a:ext cx="8944708" cy="1098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fontAlgn="base">
              <a:lnSpc>
                <a:spcPct val="85000"/>
              </a:lnSpc>
              <a:spcBef>
                <a:spcPct val="0"/>
              </a:spcBef>
              <a:spcAft>
                <a:spcPct val="0"/>
              </a:spcAft>
              <a:defRPr/>
            </a:pPr>
            <a:r>
              <a:rPr lang="en-ZA" sz="2000" b="1" dirty="0">
                <a:solidFill>
                  <a:srgbClr val="FFFFFF"/>
                </a:solidFill>
                <a:effectLst>
                  <a:outerShdw blurRad="38100" dist="38100" dir="2700000" algn="tl">
                    <a:srgbClr val="000000">
                      <a:alpha val="43137"/>
                    </a:srgbClr>
                  </a:outerShdw>
                </a:effectLst>
              </a:rPr>
              <a:t>B-BBEE Key Sections to complete in </a:t>
            </a:r>
            <a:r>
              <a:rPr lang="en-ZA" sz="2000" b="1" dirty="0" smtClean="0">
                <a:solidFill>
                  <a:srgbClr val="FFFFFF"/>
                </a:solidFill>
                <a:effectLst>
                  <a:outerShdw blurRad="38100" dist="38100" dir="2700000" algn="tl">
                    <a:srgbClr val="000000">
                      <a:alpha val="43137"/>
                    </a:srgbClr>
                  </a:outerShdw>
                </a:effectLst>
              </a:rPr>
              <a:t>SBD continued…..</a:t>
            </a:r>
            <a:endParaRPr lang="en-ZA" sz="2000" b="1" dirty="0">
              <a:solidFill>
                <a:srgbClr val="FFFFFF"/>
              </a:solidFill>
              <a:effectLst>
                <a:outerShdw blurRad="38100" dist="38100" dir="2700000" algn="tl">
                  <a:srgbClr val="000000">
                    <a:alpha val="43137"/>
                  </a:srgbClr>
                </a:outerShdw>
              </a:effectLst>
            </a:endParaRPr>
          </a:p>
        </p:txBody>
      </p:sp>
      <p:sp>
        <p:nvSpPr>
          <p:cNvPr id="6"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18</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5115811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59519" y="864977"/>
            <a:ext cx="8799635" cy="5062924"/>
          </a:xfrm>
        </p:spPr>
        <p:txBody>
          <a:bodyPr/>
          <a:lstStyle/>
          <a:p>
            <a:pPr marL="0" indent="0">
              <a:buNone/>
            </a:pPr>
            <a:endParaRPr lang="en-ZA" kern="1200" dirty="0" smtClean="0">
              <a:solidFill>
                <a:schemeClr val="folHlink"/>
              </a:solidFill>
              <a:latin typeface="Arial" charset="0"/>
              <a:ea typeface="Times New Roman" pitchFamily="18" charset="0"/>
              <a:cs typeface="Tahoma" pitchFamily="34" charset="0"/>
            </a:endParaRPr>
          </a:p>
          <a:p>
            <a:pPr marL="1588" lvl="1" indent="0" algn="just">
              <a:buNone/>
            </a:pPr>
            <a:r>
              <a:rPr lang="x-none" sz="2000" kern="1200">
                <a:solidFill>
                  <a:schemeClr val="folHlink"/>
                </a:solidFill>
                <a:latin typeface="Arial" charset="0"/>
                <a:ea typeface="Times New Roman" pitchFamily="18" charset="0"/>
                <a:cs typeface="Tahoma" pitchFamily="34" charset="0"/>
              </a:rPr>
              <a:t>Sub-contracting</a:t>
            </a:r>
            <a:endParaRPr lang="en-ZA" sz="2000" kern="1200" dirty="0">
              <a:solidFill>
                <a:schemeClr val="folHlink"/>
              </a:solidFill>
              <a:latin typeface="Arial" charset="0"/>
              <a:ea typeface="Times New Roman" pitchFamily="18" charset="0"/>
              <a:cs typeface="Tahoma" pitchFamily="34" charset="0"/>
            </a:endParaRPr>
          </a:p>
          <a:p>
            <a:pPr marL="0" indent="0" algn="just">
              <a:buNone/>
            </a:pPr>
            <a:endParaRPr lang="en-ZA" dirty="0"/>
          </a:p>
          <a:p>
            <a:pPr algn="just"/>
            <a:r>
              <a:rPr lang="x-none" kern="1200">
                <a:solidFill>
                  <a:schemeClr val="folHlink"/>
                </a:solidFill>
                <a:latin typeface="Arial" charset="0"/>
                <a:ea typeface="Times New Roman" pitchFamily="18" charset="0"/>
                <a:cs typeface="Tahoma" pitchFamily="34" charset="0"/>
              </a:rPr>
              <a:t>Bidders who want to claim preference points will have to comply fully with regulations </a:t>
            </a:r>
            <a:r>
              <a:rPr lang="en-ZA" kern="1200" dirty="0" smtClean="0">
                <a:solidFill>
                  <a:schemeClr val="folHlink"/>
                </a:solidFill>
                <a:latin typeface="Arial" charset="0"/>
                <a:ea typeface="Times New Roman" pitchFamily="18" charset="0"/>
                <a:cs typeface="Tahoma" pitchFamily="34" charset="0"/>
              </a:rPr>
              <a:t>12</a:t>
            </a:r>
            <a:r>
              <a:rPr lang="x-none" kern="1200" smtClean="0">
                <a:solidFill>
                  <a:schemeClr val="folHlink"/>
                </a:solidFill>
                <a:latin typeface="Arial" charset="0"/>
                <a:ea typeface="Times New Roman" pitchFamily="18" charset="0"/>
                <a:cs typeface="Tahoma" pitchFamily="34" charset="0"/>
              </a:rPr>
              <a:t> of </a:t>
            </a:r>
            <a:r>
              <a:rPr lang="x-none" kern="1200">
                <a:solidFill>
                  <a:schemeClr val="folHlink"/>
                </a:solidFill>
                <a:latin typeface="Arial" charset="0"/>
                <a:ea typeface="Times New Roman" pitchFamily="18" charset="0"/>
                <a:cs typeface="Tahoma" pitchFamily="34" charset="0"/>
              </a:rPr>
              <a:t>the </a:t>
            </a:r>
            <a:r>
              <a:rPr lang="en-ZA" kern="1200" dirty="0">
                <a:solidFill>
                  <a:schemeClr val="folHlink"/>
                </a:solidFill>
                <a:latin typeface="Arial" charset="0"/>
                <a:ea typeface="Times New Roman" pitchFamily="18" charset="0"/>
                <a:cs typeface="Tahoma" pitchFamily="34" charset="0"/>
              </a:rPr>
              <a:t>P</a:t>
            </a:r>
            <a:r>
              <a:rPr lang="x-none" kern="1200">
                <a:solidFill>
                  <a:schemeClr val="folHlink"/>
                </a:solidFill>
                <a:latin typeface="Arial" charset="0"/>
                <a:ea typeface="Times New Roman" pitchFamily="18" charset="0"/>
                <a:cs typeface="Tahoma" pitchFamily="34" charset="0"/>
              </a:rPr>
              <a:t>referential </a:t>
            </a:r>
            <a:r>
              <a:rPr lang="en-ZA" kern="1200" dirty="0">
                <a:solidFill>
                  <a:schemeClr val="folHlink"/>
                </a:solidFill>
                <a:latin typeface="Arial" charset="0"/>
                <a:ea typeface="Times New Roman" pitchFamily="18" charset="0"/>
                <a:cs typeface="Tahoma" pitchFamily="34" charset="0"/>
              </a:rPr>
              <a:t>P</a:t>
            </a:r>
            <a:r>
              <a:rPr lang="x-none" kern="1200">
                <a:solidFill>
                  <a:schemeClr val="folHlink"/>
                </a:solidFill>
                <a:latin typeface="Arial" charset="0"/>
                <a:ea typeface="Times New Roman" pitchFamily="18" charset="0"/>
                <a:cs typeface="Tahoma" pitchFamily="34" charset="0"/>
              </a:rPr>
              <a:t>rocurement </a:t>
            </a:r>
            <a:r>
              <a:rPr lang="en-ZA" kern="1200" dirty="0">
                <a:solidFill>
                  <a:schemeClr val="folHlink"/>
                </a:solidFill>
                <a:latin typeface="Arial" charset="0"/>
                <a:ea typeface="Times New Roman" pitchFamily="18" charset="0"/>
                <a:cs typeface="Tahoma" pitchFamily="34" charset="0"/>
              </a:rPr>
              <a:t>R</a:t>
            </a:r>
            <a:r>
              <a:rPr lang="x-none" kern="1200">
                <a:solidFill>
                  <a:schemeClr val="folHlink"/>
                </a:solidFill>
                <a:latin typeface="Arial" charset="0"/>
                <a:ea typeface="Times New Roman" pitchFamily="18" charset="0"/>
                <a:cs typeface="Tahoma" pitchFamily="34" charset="0"/>
              </a:rPr>
              <a:t>egulations, </a:t>
            </a:r>
            <a:r>
              <a:rPr lang="x-none" kern="1200" smtClean="0">
                <a:solidFill>
                  <a:schemeClr val="folHlink"/>
                </a:solidFill>
                <a:latin typeface="Arial" charset="0"/>
                <a:ea typeface="Times New Roman" pitchFamily="18" charset="0"/>
                <a:cs typeface="Tahoma" pitchFamily="34" charset="0"/>
              </a:rPr>
              <a:t>201</a:t>
            </a:r>
            <a:r>
              <a:rPr lang="en-ZA" kern="1200" dirty="0" smtClean="0">
                <a:solidFill>
                  <a:schemeClr val="folHlink"/>
                </a:solidFill>
                <a:latin typeface="Arial" charset="0"/>
                <a:ea typeface="Times New Roman" pitchFamily="18" charset="0"/>
                <a:cs typeface="Tahoma" pitchFamily="34" charset="0"/>
              </a:rPr>
              <a:t>7</a:t>
            </a:r>
            <a:r>
              <a:rPr lang="x-none" kern="1200" smtClean="0">
                <a:solidFill>
                  <a:schemeClr val="folHlink"/>
                </a:solidFill>
                <a:latin typeface="Arial" charset="0"/>
                <a:ea typeface="Times New Roman" pitchFamily="18" charset="0"/>
                <a:cs typeface="Tahoma" pitchFamily="34" charset="0"/>
              </a:rPr>
              <a:t> </a:t>
            </a:r>
            <a:r>
              <a:rPr lang="x-none" kern="1200">
                <a:solidFill>
                  <a:schemeClr val="folHlink"/>
                </a:solidFill>
                <a:latin typeface="Arial" charset="0"/>
                <a:ea typeface="Times New Roman" pitchFamily="18" charset="0"/>
                <a:cs typeface="Tahoma" pitchFamily="34" charset="0"/>
              </a:rPr>
              <a:t>with regard to </a:t>
            </a:r>
            <a:r>
              <a:rPr lang="x-none" kern="1200" smtClean="0">
                <a:solidFill>
                  <a:schemeClr val="folHlink"/>
                </a:solidFill>
                <a:latin typeface="Arial" charset="0"/>
                <a:ea typeface="Times New Roman" pitchFamily="18" charset="0"/>
                <a:cs typeface="Tahoma" pitchFamily="34" charset="0"/>
              </a:rPr>
              <a:t>sub</a:t>
            </a:r>
            <a:r>
              <a:rPr lang="en-ZA" kern="1200" dirty="0" smtClean="0">
                <a:solidFill>
                  <a:schemeClr val="folHlink"/>
                </a:solidFill>
                <a:latin typeface="Arial" charset="0"/>
                <a:ea typeface="Times New Roman" pitchFamily="18" charset="0"/>
                <a:cs typeface="Tahoma" pitchFamily="34" charset="0"/>
              </a:rPr>
              <a:t>-</a:t>
            </a:r>
            <a:r>
              <a:rPr lang="x-none" kern="1200" smtClean="0">
                <a:solidFill>
                  <a:schemeClr val="folHlink"/>
                </a:solidFill>
                <a:latin typeface="Arial" charset="0"/>
                <a:ea typeface="Times New Roman" pitchFamily="18" charset="0"/>
                <a:cs typeface="Tahoma" pitchFamily="34" charset="0"/>
              </a:rPr>
              <a:t>contracting</a:t>
            </a:r>
            <a:r>
              <a:rPr lang="en-ZA" kern="1200" dirty="0">
                <a:solidFill>
                  <a:schemeClr val="folHlink"/>
                </a:solidFill>
                <a:latin typeface="Arial" charset="0"/>
                <a:ea typeface="Times New Roman" pitchFamily="18" charset="0"/>
                <a:cs typeface="Tahoma" pitchFamily="34" charset="0"/>
              </a:rPr>
              <a:t>:</a:t>
            </a:r>
          </a:p>
          <a:p>
            <a:pPr marL="0" indent="0">
              <a:buNone/>
            </a:pPr>
            <a:endParaRPr lang="en-ZA" kern="1200" dirty="0">
              <a:solidFill>
                <a:schemeClr val="folHlink"/>
              </a:solidFill>
              <a:latin typeface="Arial" charset="0"/>
              <a:ea typeface="Times New Roman" pitchFamily="18" charset="0"/>
              <a:cs typeface="Tahoma" pitchFamily="34" charset="0"/>
            </a:endParaRPr>
          </a:p>
          <a:p>
            <a:pPr marL="0" indent="0">
              <a:buNone/>
            </a:pPr>
            <a:r>
              <a:rPr lang="x-none" kern="1200" smtClean="0">
                <a:solidFill>
                  <a:schemeClr val="folHlink"/>
                </a:solidFill>
                <a:latin typeface="Arial" charset="0"/>
                <a:ea typeface="Times New Roman" pitchFamily="18" charset="0"/>
                <a:cs typeface="Tahoma" pitchFamily="34" charset="0"/>
              </a:rPr>
              <a:t>Regulation </a:t>
            </a:r>
            <a:r>
              <a:rPr lang="en-ZA" kern="1200" dirty="0" smtClean="0">
                <a:solidFill>
                  <a:schemeClr val="folHlink"/>
                </a:solidFill>
                <a:latin typeface="Arial" charset="0"/>
                <a:ea typeface="Times New Roman" pitchFamily="18" charset="0"/>
                <a:cs typeface="Tahoma" pitchFamily="34" charset="0"/>
              </a:rPr>
              <a:t>12</a:t>
            </a:r>
            <a:r>
              <a:rPr lang="x-none" kern="1200" smtClean="0">
                <a:solidFill>
                  <a:schemeClr val="folHlink"/>
                </a:solidFill>
                <a:latin typeface="Arial" charset="0"/>
                <a:ea typeface="Times New Roman" pitchFamily="18" charset="0"/>
                <a:cs typeface="Tahoma" pitchFamily="34" charset="0"/>
              </a:rPr>
              <a:t>(</a:t>
            </a:r>
            <a:r>
              <a:rPr lang="en-ZA" kern="1200" dirty="0" smtClean="0">
                <a:solidFill>
                  <a:schemeClr val="folHlink"/>
                </a:solidFill>
                <a:latin typeface="Arial" charset="0"/>
                <a:ea typeface="Times New Roman" pitchFamily="18" charset="0"/>
                <a:cs typeface="Tahoma" pitchFamily="34" charset="0"/>
              </a:rPr>
              <a:t>3</a:t>
            </a:r>
            <a:r>
              <a:rPr lang="x-none" kern="1200" smtClean="0">
                <a:solidFill>
                  <a:schemeClr val="folHlink"/>
                </a:solidFill>
                <a:latin typeface="Arial" charset="0"/>
                <a:ea typeface="Times New Roman" pitchFamily="18" charset="0"/>
                <a:cs typeface="Tahoma" pitchFamily="34" charset="0"/>
              </a:rPr>
              <a:t>) </a:t>
            </a:r>
            <a:endParaRPr lang="en-ZA" kern="1200" dirty="0" smtClean="0">
              <a:solidFill>
                <a:schemeClr val="folHlink"/>
              </a:solidFill>
              <a:latin typeface="Arial" charset="0"/>
              <a:ea typeface="Times New Roman" pitchFamily="18" charset="0"/>
              <a:cs typeface="Tahoma" pitchFamily="34" charset="0"/>
            </a:endParaRPr>
          </a:p>
          <a:p>
            <a:pPr marL="0" indent="0">
              <a:buNone/>
            </a:pPr>
            <a:endParaRPr lang="en-ZA" kern="1200" dirty="0">
              <a:solidFill>
                <a:schemeClr val="folHlink"/>
              </a:solidFill>
              <a:latin typeface="Arial" charset="0"/>
              <a:ea typeface="Times New Roman" pitchFamily="18" charset="0"/>
              <a:cs typeface="Tahoma" pitchFamily="34" charset="0"/>
            </a:endParaRPr>
          </a:p>
          <a:p>
            <a:pPr algn="just"/>
            <a:r>
              <a:rPr lang="x-none" kern="1200">
                <a:solidFill>
                  <a:schemeClr val="folHlink"/>
                </a:solidFill>
                <a:latin typeface="Arial" charset="0"/>
                <a:ea typeface="Times New Roman" pitchFamily="18" charset="0"/>
                <a:cs typeface="Tahoma" pitchFamily="34" charset="0"/>
              </a:rPr>
              <a:t>A person awarded a contract may not sub-contract more than 25% of the value of the contract to any other enterprise that does not have an equal or higher B-BBEE status level than the person concerned, unless the contract is sub-contracted to an Exempted Micro Enterprise that has the capability and ability to execute the sub-contract</a:t>
            </a:r>
            <a:r>
              <a:rPr lang="x-none" kern="1200" smtClean="0">
                <a:solidFill>
                  <a:schemeClr val="folHlink"/>
                </a:solidFill>
                <a:latin typeface="Arial" charset="0"/>
                <a:ea typeface="Times New Roman" pitchFamily="18" charset="0"/>
                <a:cs typeface="Tahoma" pitchFamily="34" charset="0"/>
              </a:rPr>
              <a:t>.</a:t>
            </a:r>
            <a:endParaRPr lang="en-ZA" kern="1200" dirty="0" smtClean="0">
              <a:solidFill>
                <a:schemeClr val="folHlink"/>
              </a:solidFill>
              <a:latin typeface="Arial" charset="0"/>
              <a:ea typeface="Times New Roman" pitchFamily="18" charset="0"/>
              <a:cs typeface="Tahoma" pitchFamily="34" charset="0"/>
            </a:endParaRPr>
          </a:p>
          <a:p>
            <a:pPr marL="0" indent="0" algn="just">
              <a:buNone/>
            </a:pPr>
            <a:endParaRPr lang="en-ZA" kern="1200" dirty="0" smtClean="0">
              <a:solidFill>
                <a:schemeClr val="folHlink"/>
              </a:solidFill>
              <a:latin typeface="Arial" charset="0"/>
              <a:ea typeface="Times New Roman" pitchFamily="18" charset="0"/>
              <a:cs typeface="Tahoma" pitchFamily="34" charset="0"/>
            </a:endParaRPr>
          </a:p>
          <a:p>
            <a:pPr marL="0" indent="0" algn="just">
              <a:buNone/>
            </a:pPr>
            <a:r>
              <a:rPr lang="en-ZA" kern="1200" dirty="0" smtClean="0">
                <a:solidFill>
                  <a:schemeClr val="folHlink"/>
                </a:solidFill>
                <a:latin typeface="Arial" charset="0"/>
                <a:ea typeface="Times New Roman" pitchFamily="18" charset="0"/>
                <a:cs typeface="Tahoma" pitchFamily="34" charset="0"/>
              </a:rPr>
              <a:t>Regulation 9 (1)</a:t>
            </a:r>
          </a:p>
          <a:p>
            <a:pPr algn="just"/>
            <a:endParaRPr lang="en-ZA" kern="1200" dirty="0" smtClean="0">
              <a:solidFill>
                <a:schemeClr val="folHlink"/>
              </a:solidFill>
              <a:latin typeface="Arial" charset="0"/>
              <a:ea typeface="Times New Roman" pitchFamily="18" charset="0"/>
              <a:cs typeface="Tahoma" pitchFamily="34" charset="0"/>
            </a:endParaRPr>
          </a:p>
          <a:p>
            <a:pPr algn="just"/>
            <a:r>
              <a:rPr lang="en-ZA" kern="1200" dirty="0" smtClean="0">
                <a:solidFill>
                  <a:schemeClr val="folHlink"/>
                </a:solidFill>
                <a:latin typeface="Arial" charset="0"/>
                <a:ea typeface="Times New Roman" pitchFamily="18" charset="0"/>
                <a:cs typeface="Tahoma" pitchFamily="34" charset="0"/>
              </a:rPr>
              <a:t>For a contract above R30 million, an organ of state must apply subcontracting to advance designated groups</a:t>
            </a:r>
          </a:p>
          <a:p>
            <a:pPr algn="just"/>
            <a:endParaRPr lang="en-ZA" kern="1200" dirty="0" smtClean="0">
              <a:solidFill>
                <a:schemeClr val="folHlink"/>
              </a:solidFill>
              <a:latin typeface="Arial" charset="0"/>
              <a:ea typeface="Times New Roman" pitchFamily="18" charset="0"/>
              <a:cs typeface="Tahoma" pitchFamily="34" charset="0"/>
            </a:endParaRPr>
          </a:p>
          <a:p>
            <a:pPr marL="0" lvl="1" indent="0" algn="just">
              <a:buClrTx/>
              <a:buNone/>
            </a:pPr>
            <a:r>
              <a:rPr lang="en-ZA" sz="2000" b="1" kern="1200" dirty="0" smtClean="0">
                <a:solidFill>
                  <a:schemeClr val="folHlink"/>
                </a:solidFill>
                <a:latin typeface="Arial" charset="0"/>
                <a:ea typeface="Times New Roman" pitchFamily="18" charset="0"/>
                <a:cs typeface="Tahoma" pitchFamily="34" charset="0"/>
              </a:rPr>
              <a:t>     </a:t>
            </a:r>
            <a:endParaRPr lang="en-ZA" kern="1200" dirty="0">
              <a:solidFill>
                <a:schemeClr val="folHlink"/>
              </a:solidFill>
              <a:latin typeface="Arial" charset="0"/>
              <a:ea typeface="Times New Roman" pitchFamily="18" charset="0"/>
              <a:cs typeface="Tahoma" pitchFamily="34" charset="0"/>
            </a:endParaRPr>
          </a:p>
        </p:txBody>
      </p:sp>
      <p:sp>
        <p:nvSpPr>
          <p:cNvPr id="3" name="Title 2"/>
          <p:cNvSpPr>
            <a:spLocks noGrp="1"/>
          </p:cNvSpPr>
          <p:nvPr>
            <p:ph type="title"/>
          </p:nvPr>
        </p:nvSpPr>
        <p:spPr>
          <a:xfrm>
            <a:off x="172917" y="338752"/>
            <a:ext cx="8853854" cy="261610"/>
          </a:xfrm>
        </p:spPr>
        <p:txBody>
          <a:bodyPr/>
          <a:lstStyle/>
          <a:p>
            <a:r>
              <a:rPr lang="en-ZA" sz="2000" dirty="0" smtClean="0"/>
              <a:t>Sub-contracting</a:t>
            </a:r>
            <a:endParaRPr lang="en-ZA" sz="2000" dirty="0"/>
          </a:p>
        </p:txBody>
      </p:sp>
      <p:sp>
        <p:nvSpPr>
          <p:cNvPr id="5" name="Slide Number Placeholder 2"/>
          <p:cNvSpPr txBox="1">
            <a:spLocks/>
          </p:cNvSpPr>
          <p:nvPr/>
        </p:nvSpPr>
        <p:spPr>
          <a:xfrm flipH="1">
            <a:off x="7430813" y="6521779"/>
            <a:ext cx="504496"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19</a:t>
            </a:fld>
            <a:endParaRPr lang="en-ZA" sz="1200" dirty="0">
              <a:solidFill>
                <a:srgbClr val="000000"/>
              </a:solidFill>
            </a:endParaRPr>
          </a:p>
        </p:txBody>
      </p:sp>
    </p:spTree>
    <p:extLst>
      <p:ext uri="{BB962C8B-B14F-4D97-AF65-F5344CB8AC3E}">
        <p14:creationId xmlns:p14="http://schemas.microsoft.com/office/powerpoint/2010/main" val="19858039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FF0000"/>
                </a:solidFill>
                <a:ea typeface="SimSun" pitchFamily="2" charset="-122"/>
              </a:rPr>
              <a:t>1. Welcome </a:t>
            </a:r>
            <a:r>
              <a:rPr lang="en-US" sz="2000" b="1" dirty="0">
                <a:solidFill>
                  <a:srgbClr val="FF0000"/>
                </a:solidFill>
                <a:ea typeface="SimSun" pitchFamily="2" charset="-122"/>
              </a:rPr>
              <a:t>and </a:t>
            </a:r>
            <a:r>
              <a:rPr lang="en-US" sz="2000" b="1" dirty="0" smtClean="0">
                <a:solidFill>
                  <a:srgbClr val="FF0000"/>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t>
            </a:r>
            <a:r>
              <a:rPr lang="en-ZA" sz="2000" b="1" dirty="0" smtClean="0">
                <a:solidFill>
                  <a:schemeClr val="tx2"/>
                </a:solidFill>
              </a:rPr>
              <a:t>and </a:t>
            </a:r>
            <a:r>
              <a:rPr lang="en-ZA" sz="2000" b="1" dirty="0">
                <a:solidFill>
                  <a:schemeClr val="tx2"/>
                </a:solidFill>
              </a:rPr>
              <a:t>Scope of Work </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 </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2</a:t>
            </a:fld>
            <a:endParaRPr lang="en-ZA" dirty="0">
              <a:solidFill>
                <a:schemeClr val="tx1"/>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27957" y="1087398"/>
            <a:ext cx="8799635" cy="5109091"/>
          </a:xfrm>
        </p:spPr>
        <p:txBody>
          <a:bodyPr/>
          <a:lstStyle/>
          <a:p>
            <a:pPr marL="0" lvl="1" indent="0" algn="just">
              <a:buClrTx/>
              <a:buNone/>
            </a:pPr>
            <a:r>
              <a:rPr lang="en-ZA" sz="2000" b="1" kern="1200" dirty="0">
                <a:solidFill>
                  <a:schemeClr val="folHlink"/>
                </a:solidFill>
                <a:latin typeface="Arial" charset="0"/>
                <a:ea typeface="Times New Roman" pitchFamily="18" charset="0"/>
                <a:cs typeface="Tahoma" pitchFamily="34" charset="0"/>
              </a:rPr>
              <a:t>Proof of Existence:  </a:t>
            </a:r>
            <a:r>
              <a:rPr lang="x-none" sz="2000" b="1" kern="1200">
                <a:solidFill>
                  <a:schemeClr val="folHlink"/>
                </a:solidFill>
                <a:latin typeface="Arial" charset="0"/>
                <a:ea typeface="Times New Roman" pitchFamily="18" charset="0"/>
                <a:cs typeface="Tahoma" pitchFamily="34" charset="0"/>
              </a:rPr>
              <a:t>Joint Ventures and/or Sub-Contracting</a:t>
            </a:r>
            <a:endParaRPr lang="en-ZA" sz="2000" b="1" kern="1200" dirty="0">
              <a:solidFill>
                <a:schemeClr val="folHlink"/>
              </a:solidFill>
              <a:latin typeface="Arial" charset="0"/>
              <a:ea typeface="Times New Roman" pitchFamily="18" charset="0"/>
              <a:cs typeface="Tahoma" pitchFamily="34" charset="0"/>
            </a:endParaRPr>
          </a:p>
          <a:p>
            <a:pPr algn="just"/>
            <a:endParaRPr lang="en-ZA"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r>
              <a:rPr lang="x-none" sz="1800" kern="1200">
                <a:solidFill>
                  <a:schemeClr val="folHlink"/>
                </a:solidFill>
                <a:latin typeface="Arial" charset="0"/>
                <a:ea typeface="Times New Roman" pitchFamily="18" charset="0"/>
                <a:cs typeface="Tahoma" pitchFamily="34" charset="0"/>
              </a:rPr>
              <a:t>Bidders must submit concrete proof of the existence of joint ventures and/or sub-contracting arrangements. SARS will accept signed agreements as acceptable proof of the existence of a joint venture and/or sub-contracting arrangement. </a:t>
            </a:r>
            <a:endParaRPr lang="en-ZA" sz="1800"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endParaRPr lang="en-ZA" sz="1800"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r>
              <a:rPr lang="x-none" sz="1800" kern="1200">
                <a:solidFill>
                  <a:schemeClr val="folHlink"/>
                </a:solidFill>
                <a:latin typeface="Arial" charset="0"/>
                <a:ea typeface="Times New Roman" pitchFamily="18" charset="0"/>
                <a:cs typeface="Tahoma" pitchFamily="34" charset="0"/>
              </a:rPr>
              <a:t>The joint venture and/or sub-contracting agreements must clearly set out the roles and responsibilities of the primary Bidder and the joint venture and/or sub-contracting party. The agreement must also clearly identify the primary Bidder, who shall be given the power of attorney to bind the other party/parties in respect of matters pertaining to the joint venture and/or sub-contracting arrangement</a:t>
            </a:r>
            <a:r>
              <a:rPr lang="x-none" sz="1800"/>
              <a:t>. </a:t>
            </a:r>
            <a:endParaRPr lang="en-ZA" kern="1200" dirty="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smtClean="0">
              <a:solidFill>
                <a:schemeClr val="folHlink"/>
              </a:solidFill>
              <a:latin typeface="Arial" charset="0"/>
              <a:ea typeface="Times New Roman" pitchFamily="18" charset="0"/>
              <a:cs typeface="Tahoma" pitchFamily="34" charset="0"/>
            </a:endParaRPr>
          </a:p>
          <a:p>
            <a:pPr marL="0" lvl="1" indent="0" algn="just">
              <a:buClrTx/>
              <a:buNone/>
            </a:pPr>
            <a:r>
              <a:rPr lang="x-none" sz="2000" b="1" kern="1200" smtClean="0">
                <a:solidFill>
                  <a:schemeClr val="folHlink"/>
                </a:solidFill>
                <a:latin typeface="Arial" charset="0"/>
                <a:ea typeface="Times New Roman" pitchFamily="18" charset="0"/>
                <a:cs typeface="Tahoma" pitchFamily="34" charset="0"/>
              </a:rPr>
              <a:t>Joint </a:t>
            </a:r>
            <a:r>
              <a:rPr lang="x-none" sz="2000" b="1" kern="1200">
                <a:solidFill>
                  <a:schemeClr val="folHlink"/>
                </a:solidFill>
                <a:latin typeface="Arial" charset="0"/>
                <a:ea typeface="Times New Roman" pitchFamily="18" charset="0"/>
                <a:cs typeface="Tahoma" pitchFamily="34" charset="0"/>
              </a:rPr>
              <a:t>Ventures and </a:t>
            </a:r>
            <a:r>
              <a:rPr lang="x-none" sz="2000" b="1" kern="1200" smtClean="0">
                <a:solidFill>
                  <a:schemeClr val="folHlink"/>
                </a:solidFill>
                <a:latin typeface="Arial" charset="0"/>
                <a:ea typeface="Times New Roman" pitchFamily="18" charset="0"/>
                <a:cs typeface="Tahoma" pitchFamily="34" charset="0"/>
              </a:rPr>
              <a:t>Consortiums</a:t>
            </a:r>
            <a:endParaRPr lang="en-ZA" sz="2000" b="1" kern="1200" dirty="0" smtClean="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a:solidFill>
                <a:schemeClr val="folHlink"/>
              </a:solidFill>
              <a:latin typeface="Arial" charset="0"/>
              <a:ea typeface="Times New Roman" pitchFamily="18" charset="0"/>
              <a:cs typeface="Tahoma" pitchFamily="34" charset="0"/>
            </a:endParaRPr>
          </a:p>
          <a:p>
            <a:pPr algn="just"/>
            <a:r>
              <a:rPr lang="x-none" kern="1200">
                <a:solidFill>
                  <a:schemeClr val="folHlink"/>
                </a:solidFill>
                <a:latin typeface="Arial" charset="0"/>
                <a:ea typeface="Times New Roman" pitchFamily="18" charset="0"/>
                <a:cs typeface="Tahoma" pitchFamily="34" charset="0"/>
              </a:rPr>
              <a:t>Incorporated JVs must submit the B-BBEE status of the entity. Unincorporated JVs must submit a consolidated B-BBEE certificate as if they were a group structure for every separate Bid.</a:t>
            </a:r>
            <a:endParaRPr lang="en-ZA" kern="1200" dirty="0">
              <a:solidFill>
                <a:schemeClr val="folHlink"/>
              </a:solidFill>
              <a:latin typeface="Arial" charset="0"/>
              <a:ea typeface="Times New Roman" pitchFamily="18" charset="0"/>
              <a:cs typeface="Tahoma" pitchFamily="34" charset="0"/>
            </a:endParaRPr>
          </a:p>
          <a:p>
            <a:pPr marL="0" indent="0" algn="just">
              <a:buNone/>
            </a:pPr>
            <a:endParaRPr lang="en-ZA" dirty="0"/>
          </a:p>
        </p:txBody>
      </p:sp>
      <p:sp>
        <p:nvSpPr>
          <p:cNvPr id="3" name="Title 2"/>
          <p:cNvSpPr>
            <a:spLocks noGrp="1"/>
          </p:cNvSpPr>
          <p:nvPr>
            <p:ph type="title"/>
          </p:nvPr>
        </p:nvSpPr>
        <p:spPr>
          <a:xfrm>
            <a:off x="172917" y="221364"/>
            <a:ext cx="8853854" cy="261610"/>
          </a:xfrm>
        </p:spPr>
        <p:txBody>
          <a:bodyPr/>
          <a:lstStyle/>
          <a:p>
            <a:r>
              <a:rPr lang="en-ZA" sz="2000" dirty="0" smtClean="0"/>
              <a:t>Joint Ventures</a:t>
            </a:r>
            <a:endParaRPr lang="en-ZA" sz="2000" dirty="0"/>
          </a:p>
        </p:txBody>
      </p:sp>
      <p:sp>
        <p:nvSpPr>
          <p:cNvPr id="5" name="Slide Number Placeholder 2"/>
          <p:cNvSpPr txBox="1">
            <a:spLocks/>
          </p:cNvSpPr>
          <p:nvPr/>
        </p:nvSpPr>
        <p:spPr>
          <a:xfrm>
            <a:off x="7409793" y="6535852"/>
            <a:ext cx="633528"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20</a:t>
            </a:fld>
            <a:endParaRPr lang="en-ZA" sz="1200" dirty="0">
              <a:solidFill>
                <a:srgbClr val="000000"/>
              </a:solidFill>
            </a:endParaRPr>
          </a:p>
        </p:txBody>
      </p:sp>
    </p:spTree>
    <p:extLst>
      <p:ext uri="{BB962C8B-B14F-4D97-AF65-F5344CB8AC3E}">
        <p14:creationId xmlns:p14="http://schemas.microsoft.com/office/powerpoint/2010/main" val="31780025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2770" name="Picture 2" descr="capa-1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3"/>
          <p:cNvSpPr>
            <a:spLocks noGrp="1" noChangeArrowheads="1"/>
          </p:cNvSpPr>
          <p:nvPr>
            <p:ph type="body" sz="quarter" idx="10"/>
          </p:nvPr>
        </p:nvSpPr>
        <p:spPr>
          <a:xfrm>
            <a:off x="126355" y="2126726"/>
            <a:ext cx="9203934" cy="1785104"/>
          </a:xfrm>
        </p:spPr>
        <p:txBody>
          <a:bodyPr/>
          <a:lstStyle/>
          <a:p>
            <a:pPr algn="ctr">
              <a:buFontTx/>
              <a:buNone/>
              <a:defRPr/>
            </a:pPr>
            <a:r>
              <a:rPr lang="en-US" sz="4400" b="1" dirty="0">
                <a:solidFill>
                  <a:srgbClr val="FBFCFA"/>
                </a:solidFill>
                <a:latin typeface="Arial Narrow" panose="020B0606020202030204" pitchFamily="34" charset="0"/>
              </a:rPr>
              <a:t>FINANCIAL ANALYSIS</a:t>
            </a:r>
          </a:p>
          <a:p>
            <a:pPr lvl="3">
              <a:buFont typeface="Wingdings" pitchFamily="2" charset="2"/>
              <a:buChar char="§"/>
              <a:defRPr/>
            </a:pPr>
            <a:endParaRPr lang="en-ZA" b="1" dirty="0" smtClean="0">
              <a:solidFill>
                <a:schemeClr val="bg1"/>
              </a:solidFill>
            </a:endParaRPr>
          </a:p>
          <a:p>
            <a:pPr lvl="3">
              <a:buFont typeface="Wingdings" pitchFamily="2" charset="2"/>
              <a:buChar char="§"/>
              <a:defRPr/>
            </a:pPr>
            <a:endParaRPr lang="en-US" b="1" dirty="0" smtClean="0">
              <a:solidFill>
                <a:schemeClr val="bg1"/>
              </a:solidFill>
            </a:endParaRPr>
          </a:p>
          <a:p>
            <a:pPr algn="ctr">
              <a:buFontTx/>
              <a:buNone/>
              <a:defRPr/>
            </a:pPr>
            <a:endParaRPr lang="en-US" sz="4000" b="1" dirty="0">
              <a:solidFill>
                <a:srgbClr val="FBFCFA"/>
              </a:solidFill>
            </a:endParaRPr>
          </a:p>
        </p:txBody>
      </p:sp>
    </p:spTree>
    <p:extLst>
      <p:ext uri="{BB962C8B-B14F-4D97-AF65-F5344CB8AC3E}">
        <p14:creationId xmlns:p14="http://schemas.microsoft.com/office/powerpoint/2010/main" val="38640223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171719" y="77748"/>
            <a:ext cx="8972297" cy="691632"/>
          </a:xfrm>
        </p:spPr>
        <p:txBody>
          <a:bodyPr/>
          <a:lstStyle/>
          <a:p>
            <a:r>
              <a:rPr lang="en-ZA" altLang="en-US" sz="4400" dirty="0" smtClean="0">
                <a:latin typeface="Arial Narrow" panose="020B0606020202030204" pitchFamily="34" charset="0"/>
              </a:rPr>
              <a:t>Background</a:t>
            </a:r>
            <a:endParaRPr lang="en-ZA" altLang="en-US" sz="4400" dirty="0">
              <a:latin typeface="Arial Narrow" panose="020B0606020202030204" pitchFamily="34" charset="0"/>
            </a:endParaRPr>
          </a:p>
        </p:txBody>
      </p:sp>
      <p:sp>
        <p:nvSpPr>
          <p:cNvPr id="5124" name="Content Placeholder 5"/>
          <p:cNvSpPr>
            <a:spLocks noGrp="1"/>
          </p:cNvSpPr>
          <p:nvPr>
            <p:ph idx="1"/>
          </p:nvPr>
        </p:nvSpPr>
        <p:spPr>
          <a:xfrm>
            <a:off x="16373" y="764704"/>
            <a:ext cx="9139140" cy="5760640"/>
          </a:xfrm>
        </p:spPr>
        <p:txBody>
          <a:bodyPr/>
          <a:lstStyle/>
          <a:p>
            <a:pPr marL="0" indent="0" eaLnBrk="1" fontAlgn="t" hangingPunct="1">
              <a:lnSpc>
                <a:spcPct val="250000"/>
              </a:lnSpc>
              <a:buNone/>
              <a:defRPr/>
            </a:pPr>
            <a:r>
              <a:rPr lang="en-ZA" sz="2400" b="1" dirty="0" smtClean="0">
                <a:solidFill>
                  <a:schemeClr val="tx2"/>
                </a:solidFill>
                <a:latin typeface="Arial Narrow" panose="020B0606020202030204" pitchFamily="34" charset="0"/>
              </a:rPr>
              <a:t>        Public Finance Management  Act (PFMA)  </a:t>
            </a:r>
          </a:p>
          <a:p>
            <a:pPr lvl="4" eaLnBrk="1" fontAlgn="t" hangingPunct="1">
              <a:lnSpc>
                <a:spcPct val="250000"/>
              </a:lnSpc>
              <a:buClrTx/>
              <a:buFont typeface="Arial" panose="020B0604020202020204" pitchFamily="34" charset="0"/>
              <a:buChar char="•"/>
              <a:defRPr/>
            </a:pPr>
            <a:r>
              <a:rPr lang="en-ZA" sz="2400" dirty="0" smtClean="0">
                <a:solidFill>
                  <a:schemeClr val="tx2"/>
                </a:solidFill>
                <a:latin typeface="Arial Narrow" panose="020B0606020202030204" pitchFamily="34" charset="0"/>
              </a:rPr>
              <a:t>Fair</a:t>
            </a:r>
            <a:endParaRPr lang="en-ZA" sz="2400" dirty="0">
              <a:solidFill>
                <a:schemeClr val="tx2"/>
              </a:solidFill>
              <a:latin typeface="Arial Narrow" panose="020B0606020202030204" pitchFamily="34" charset="0"/>
            </a:endParaRPr>
          </a:p>
          <a:p>
            <a:pPr lvl="4" eaLnBrk="1" fontAlgn="t" hangingPunct="1">
              <a:lnSpc>
                <a:spcPct val="250000"/>
              </a:lnSpc>
              <a:buClrTx/>
              <a:buFont typeface="Arial" panose="020B0604020202020204" pitchFamily="34" charset="0"/>
              <a:buChar char="•"/>
              <a:defRPr/>
            </a:pPr>
            <a:r>
              <a:rPr lang="en-ZA" sz="2400" dirty="0">
                <a:solidFill>
                  <a:schemeClr val="tx2"/>
                </a:solidFill>
                <a:latin typeface="Arial Narrow" panose="020B0606020202030204" pitchFamily="34" charset="0"/>
              </a:rPr>
              <a:t>Equitable</a:t>
            </a:r>
          </a:p>
          <a:p>
            <a:pPr lvl="4" eaLnBrk="1" fontAlgn="t" hangingPunct="1">
              <a:lnSpc>
                <a:spcPct val="250000"/>
              </a:lnSpc>
              <a:buClrTx/>
              <a:buFont typeface="Arial" panose="020B0604020202020204" pitchFamily="34" charset="0"/>
              <a:buChar char="•"/>
              <a:defRPr/>
            </a:pPr>
            <a:r>
              <a:rPr lang="en-ZA" sz="2400" dirty="0">
                <a:solidFill>
                  <a:schemeClr val="tx2"/>
                </a:solidFill>
                <a:latin typeface="Arial Narrow" panose="020B0606020202030204" pitchFamily="34" charset="0"/>
              </a:rPr>
              <a:t>Transparent</a:t>
            </a:r>
          </a:p>
          <a:p>
            <a:pPr lvl="4" eaLnBrk="1" fontAlgn="t" hangingPunct="1">
              <a:lnSpc>
                <a:spcPct val="250000"/>
              </a:lnSpc>
              <a:buClrTx/>
              <a:buFont typeface="Arial" panose="020B0604020202020204" pitchFamily="34" charset="0"/>
              <a:buChar char="•"/>
              <a:defRPr/>
            </a:pPr>
            <a:r>
              <a:rPr lang="en-ZA" sz="2400" dirty="0">
                <a:solidFill>
                  <a:schemeClr val="tx2"/>
                </a:solidFill>
                <a:latin typeface="Arial Narrow" panose="020B0606020202030204" pitchFamily="34" charset="0"/>
              </a:rPr>
              <a:t>Competitive</a:t>
            </a:r>
          </a:p>
          <a:p>
            <a:pPr lvl="4" eaLnBrk="1" fontAlgn="t" hangingPunct="1">
              <a:lnSpc>
                <a:spcPct val="250000"/>
              </a:lnSpc>
              <a:buClrTx/>
              <a:buFont typeface="Arial" panose="020B0604020202020204" pitchFamily="34" charset="0"/>
              <a:buChar char="•"/>
              <a:defRPr/>
            </a:pPr>
            <a:r>
              <a:rPr lang="en-ZA" sz="2400" dirty="0">
                <a:solidFill>
                  <a:schemeClr val="tx2"/>
                </a:solidFill>
                <a:latin typeface="Arial Narrow" panose="020B0606020202030204" pitchFamily="34" charset="0"/>
              </a:rPr>
              <a:t>Cost Effective</a:t>
            </a:r>
          </a:p>
          <a:p>
            <a:pPr marL="0" indent="0" eaLnBrk="1" fontAlgn="t" hangingPunct="1">
              <a:buNone/>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marL="0" indent="0" eaLnBrk="1" fontAlgn="t" hangingPunct="1">
              <a:buNone/>
              <a:defRPr/>
            </a:pPr>
            <a:endParaRPr lang="en-ZA" sz="2400" dirty="0"/>
          </a:p>
          <a:p>
            <a:pPr eaLnBrk="1" fontAlgn="t" hangingPunct="1">
              <a:buFontTx/>
              <a:buNone/>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a:buFont typeface="Wingdings" pitchFamily="2" charset="2"/>
              <a:buChar char="1"/>
              <a:defRPr/>
            </a:pPr>
            <a:endParaRPr lang="en-ZA" sz="2400" dirty="0"/>
          </a:p>
        </p:txBody>
      </p:sp>
      <p:sp>
        <p:nvSpPr>
          <p:cNvPr id="22530"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56826" indent="-291089" eaLnBrk="0" hangingPunct="0">
              <a:defRPr sz="2400">
                <a:solidFill>
                  <a:schemeClr val="tx1"/>
                </a:solidFill>
                <a:latin typeface="Arial" charset="0"/>
              </a:defRPr>
            </a:lvl2pPr>
            <a:lvl3pPr marL="1164350" indent="-232873" eaLnBrk="0" hangingPunct="0">
              <a:defRPr sz="2400">
                <a:solidFill>
                  <a:schemeClr val="tx1"/>
                </a:solidFill>
                <a:latin typeface="Arial" charset="0"/>
              </a:defRPr>
            </a:lvl3pPr>
            <a:lvl4pPr marL="1630090" indent="-232873" eaLnBrk="0" hangingPunct="0">
              <a:defRPr sz="2400">
                <a:solidFill>
                  <a:schemeClr val="tx1"/>
                </a:solidFill>
                <a:latin typeface="Arial" charset="0"/>
              </a:defRPr>
            </a:lvl4pPr>
            <a:lvl5pPr marL="2095831" indent="-232873" eaLnBrk="0" hangingPunct="0">
              <a:defRPr sz="2400">
                <a:solidFill>
                  <a:schemeClr val="tx1"/>
                </a:solidFill>
                <a:latin typeface="Arial" charset="0"/>
              </a:defRPr>
            </a:lvl5pPr>
            <a:lvl6pPr marL="2561571" indent="-232873" eaLnBrk="0" fontAlgn="base" hangingPunct="0">
              <a:spcBef>
                <a:spcPct val="0"/>
              </a:spcBef>
              <a:spcAft>
                <a:spcPct val="0"/>
              </a:spcAft>
              <a:defRPr sz="2400">
                <a:solidFill>
                  <a:schemeClr val="tx1"/>
                </a:solidFill>
                <a:latin typeface="Arial" charset="0"/>
              </a:defRPr>
            </a:lvl6pPr>
            <a:lvl7pPr marL="3027310" indent="-232873" eaLnBrk="0" fontAlgn="base" hangingPunct="0">
              <a:spcBef>
                <a:spcPct val="0"/>
              </a:spcBef>
              <a:spcAft>
                <a:spcPct val="0"/>
              </a:spcAft>
              <a:defRPr sz="2400">
                <a:solidFill>
                  <a:schemeClr val="tx1"/>
                </a:solidFill>
                <a:latin typeface="Arial" charset="0"/>
              </a:defRPr>
            </a:lvl7pPr>
            <a:lvl8pPr marL="3493050" indent="-232873" eaLnBrk="0" fontAlgn="base" hangingPunct="0">
              <a:spcBef>
                <a:spcPct val="0"/>
              </a:spcBef>
              <a:spcAft>
                <a:spcPct val="0"/>
              </a:spcAft>
              <a:defRPr sz="2400">
                <a:solidFill>
                  <a:schemeClr val="tx1"/>
                </a:solidFill>
                <a:latin typeface="Arial" charset="0"/>
              </a:defRPr>
            </a:lvl8pPr>
            <a:lvl9pPr marL="3958790" indent="-232873" eaLnBrk="0" fontAlgn="base" hangingPunct="0">
              <a:spcBef>
                <a:spcPct val="0"/>
              </a:spcBef>
              <a:spcAft>
                <a:spcPct val="0"/>
              </a:spcAft>
              <a:defRPr sz="2400">
                <a:solidFill>
                  <a:schemeClr val="tx1"/>
                </a:solidFill>
                <a:latin typeface="Arial" charset="0"/>
              </a:defRPr>
            </a:lvl9pPr>
          </a:lstStyle>
          <a:p>
            <a:pPr eaLnBrk="1" hangingPunct="1">
              <a:defRPr/>
            </a:pPr>
            <a:fld id="{DA16A75F-4808-4A3A-AB06-8DC0D91EE3F1}" type="slidenum">
              <a:rPr lang="en-GB" altLang="en-US" sz="1200">
                <a:solidFill>
                  <a:srgbClr val="FFFFFF"/>
                </a:solidFill>
              </a:rPr>
              <a:pPr eaLnBrk="1" hangingPunct="1">
                <a:defRPr/>
              </a:pPr>
              <a:t>22</a:t>
            </a:fld>
            <a:endParaRPr lang="en-GB" altLang="en-US" sz="1200">
              <a:solidFill>
                <a:srgbClr val="FFFFFF"/>
              </a:solidFill>
            </a:endParaRPr>
          </a:p>
        </p:txBody>
      </p:sp>
    </p:spTree>
    <p:extLst>
      <p:ext uri="{BB962C8B-B14F-4D97-AF65-F5344CB8AC3E}">
        <p14:creationId xmlns:p14="http://schemas.microsoft.com/office/powerpoint/2010/main" val="11299396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171719" y="37254"/>
            <a:ext cx="8972297" cy="691631"/>
          </a:xfrm>
        </p:spPr>
        <p:txBody>
          <a:bodyPr/>
          <a:lstStyle/>
          <a:p>
            <a:r>
              <a:rPr lang="en-ZA" altLang="en-US" sz="4400" dirty="0" smtClean="0">
                <a:latin typeface="Arial Narrow" panose="020B0606020202030204" pitchFamily="34" charset="0"/>
              </a:rPr>
              <a:t>Purpose</a:t>
            </a:r>
            <a:endParaRPr lang="en-ZA" altLang="en-US" sz="4400" dirty="0">
              <a:latin typeface="Arial Narrow" panose="020B0606020202030204" pitchFamily="34" charset="0"/>
            </a:endParaRPr>
          </a:p>
        </p:txBody>
      </p:sp>
      <p:sp>
        <p:nvSpPr>
          <p:cNvPr id="5124" name="Content Placeholder 5"/>
          <p:cNvSpPr>
            <a:spLocks noGrp="1"/>
          </p:cNvSpPr>
          <p:nvPr>
            <p:ph idx="1"/>
          </p:nvPr>
        </p:nvSpPr>
        <p:spPr>
          <a:xfrm>
            <a:off x="171719" y="836712"/>
            <a:ext cx="8972297" cy="4608512"/>
          </a:xfrm>
        </p:spPr>
        <p:txBody>
          <a:bodyPr/>
          <a:lstStyle/>
          <a:p>
            <a:pPr marL="0" indent="0" eaLnBrk="1" fontAlgn="t" hangingPunct="1">
              <a:lnSpc>
                <a:spcPct val="150000"/>
              </a:lnSpc>
              <a:buNone/>
              <a:defRPr/>
            </a:pPr>
            <a:endParaRPr lang="en-ZA" sz="2400" dirty="0" smtClean="0">
              <a:solidFill>
                <a:schemeClr val="tx2"/>
              </a:solidFill>
              <a:latin typeface="Arial Narrow" panose="020B0606020202030204" pitchFamily="34" charset="0"/>
            </a:endParaRPr>
          </a:p>
          <a:p>
            <a:pPr eaLnBrk="1" fontAlgn="t" hangingPunct="1">
              <a:lnSpc>
                <a:spcPct val="150000"/>
              </a:lnSpc>
              <a:buFont typeface="Arial" panose="020B0604020202020204" pitchFamily="34" charset="0"/>
              <a:buChar char="•"/>
              <a:defRPr/>
            </a:pPr>
            <a:r>
              <a:rPr lang="en-ZA" sz="2400" dirty="0" smtClean="0">
                <a:solidFill>
                  <a:schemeClr val="tx2"/>
                </a:solidFill>
                <a:latin typeface="Arial Narrow" panose="020B0606020202030204" pitchFamily="34" charset="0"/>
              </a:rPr>
              <a:t>Part of overall risk management strategy of SARS</a:t>
            </a:r>
          </a:p>
          <a:p>
            <a:pPr eaLnBrk="1" fontAlgn="t" hangingPunct="1">
              <a:lnSpc>
                <a:spcPct val="150000"/>
              </a:lnSpc>
              <a:buFont typeface="Arial" panose="020B0604020202020204" pitchFamily="34" charset="0"/>
              <a:buChar char="•"/>
              <a:defRPr/>
            </a:pPr>
            <a:r>
              <a:rPr lang="en-ZA" sz="2400" dirty="0" smtClean="0">
                <a:solidFill>
                  <a:schemeClr val="tx2"/>
                </a:solidFill>
                <a:latin typeface="Arial Narrow" panose="020B0606020202030204" pitchFamily="34" charset="0"/>
              </a:rPr>
              <a:t>One </a:t>
            </a:r>
            <a:r>
              <a:rPr lang="en-ZA" sz="2400" dirty="0">
                <a:solidFill>
                  <a:schemeClr val="tx2"/>
                </a:solidFill>
                <a:latin typeface="Arial Narrow" panose="020B0606020202030204" pitchFamily="34" charset="0"/>
              </a:rPr>
              <a:t>of multiple governance </a:t>
            </a:r>
            <a:r>
              <a:rPr lang="en-ZA" sz="2400" dirty="0" smtClean="0">
                <a:solidFill>
                  <a:schemeClr val="tx2"/>
                </a:solidFill>
                <a:latin typeface="Arial Narrow" panose="020B0606020202030204" pitchFamily="34" charset="0"/>
              </a:rPr>
              <a:t>steps to assess financial fitness</a:t>
            </a:r>
          </a:p>
          <a:p>
            <a:pPr eaLnBrk="1" fontAlgn="t" hangingPunct="1">
              <a:lnSpc>
                <a:spcPct val="150000"/>
              </a:lnSpc>
              <a:buFont typeface="Arial" panose="020B0604020202020204" pitchFamily="34" charset="0"/>
              <a:buChar char="•"/>
              <a:defRPr/>
            </a:pPr>
            <a:r>
              <a:rPr lang="en-ZA" sz="2400" dirty="0" smtClean="0">
                <a:solidFill>
                  <a:schemeClr val="tx2"/>
                </a:solidFill>
                <a:latin typeface="Arial Narrow" panose="020B0606020202030204" pitchFamily="34" charset="0"/>
              </a:rPr>
              <a:t>Assess financially stability</a:t>
            </a:r>
            <a:endParaRPr lang="en-ZA" sz="2400" dirty="0">
              <a:solidFill>
                <a:schemeClr val="tx2"/>
              </a:solidFill>
              <a:latin typeface="Arial Narrow" panose="020B0606020202030204" pitchFamily="34" charset="0"/>
            </a:endParaRPr>
          </a:p>
          <a:p>
            <a:pPr eaLnBrk="1" fontAlgn="t" hangingPunct="1">
              <a:lnSpc>
                <a:spcPct val="150000"/>
              </a:lnSpc>
              <a:buFont typeface="Arial" panose="020B0604020202020204" pitchFamily="34" charset="0"/>
              <a:buChar char="•"/>
              <a:defRPr/>
            </a:pPr>
            <a:r>
              <a:rPr lang="en-ZA" sz="2400" dirty="0" smtClean="0">
                <a:solidFill>
                  <a:schemeClr val="tx2"/>
                </a:solidFill>
                <a:latin typeface="Arial Narrow" panose="020B0606020202030204" pitchFamily="34" charset="0"/>
              </a:rPr>
              <a:t>Identify financial risks</a:t>
            </a:r>
            <a:endParaRPr lang="en-ZA" sz="2400" dirty="0">
              <a:solidFill>
                <a:schemeClr val="tx2"/>
              </a:solidFill>
              <a:latin typeface="Arial Narrow" panose="020B0606020202030204" pitchFamily="34" charset="0"/>
            </a:endParaRPr>
          </a:p>
          <a:p>
            <a:pPr eaLnBrk="1" fontAlgn="t" hangingPunct="1">
              <a:lnSpc>
                <a:spcPct val="150000"/>
              </a:lnSpc>
              <a:buFont typeface="Arial" panose="020B0604020202020204" pitchFamily="34" charset="0"/>
              <a:buChar char="•"/>
              <a:defRPr/>
            </a:pPr>
            <a:r>
              <a:rPr lang="en-ZA" sz="2400" dirty="0" smtClean="0">
                <a:solidFill>
                  <a:schemeClr val="tx2"/>
                </a:solidFill>
                <a:latin typeface="Arial Narrow" panose="020B0606020202030204" pitchFamily="34" charset="0"/>
              </a:rPr>
              <a:t>Recommend appropriate mitigating strategies</a:t>
            </a:r>
          </a:p>
          <a:p>
            <a:pPr eaLnBrk="1" fontAlgn="t" hangingPunct="1">
              <a:lnSpc>
                <a:spcPct val="150000"/>
              </a:lnSpc>
              <a:buFont typeface="Arial" panose="020B0604020202020204" pitchFamily="34" charset="0"/>
              <a:buChar char="•"/>
              <a:defRPr/>
            </a:pPr>
            <a:endParaRPr lang="en-ZA" sz="2400" dirty="0">
              <a:solidFill>
                <a:schemeClr val="tx2"/>
              </a:solidFill>
              <a:latin typeface="Arial Narrow" panose="020B0606020202030204" pitchFamily="34" charset="0"/>
            </a:endParaRPr>
          </a:p>
          <a:p>
            <a:pPr eaLnBrk="1" fontAlgn="t" hangingPunct="1">
              <a:buFontTx/>
              <a:buNone/>
              <a:defRPr/>
            </a:pPr>
            <a:endParaRPr lang="en-ZA" sz="2400" dirty="0"/>
          </a:p>
          <a:p>
            <a:pPr marL="0" indent="0" eaLnBrk="1" fontAlgn="t" hangingPunct="1">
              <a:buNone/>
              <a:defRPr/>
            </a:pPr>
            <a:endParaRPr lang="en-ZA" sz="2400" dirty="0"/>
          </a:p>
          <a:p>
            <a:pPr eaLnBrk="1" fontAlgn="t" hangingPunct="1">
              <a:buFontTx/>
              <a:buNone/>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eaLnBrk="1" fontAlgn="t" hangingPunct="1">
              <a:buFont typeface="Wingdings" pitchFamily="2" charset="2"/>
              <a:buChar char="1"/>
              <a:defRPr/>
            </a:pPr>
            <a:endParaRPr lang="en-ZA" sz="2400" dirty="0"/>
          </a:p>
          <a:p>
            <a:pPr>
              <a:buFont typeface="Wingdings" pitchFamily="2" charset="2"/>
              <a:buChar char="1"/>
              <a:defRPr/>
            </a:pPr>
            <a:endParaRPr lang="en-ZA" sz="2400" dirty="0"/>
          </a:p>
        </p:txBody>
      </p:sp>
      <p:sp>
        <p:nvSpPr>
          <p:cNvPr id="23554"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56826" indent="-291089" eaLnBrk="0" hangingPunct="0">
              <a:defRPr sz="2400">
                <a:solidFill>
                  <a:schemeClr val="tx1"/>
                </a:solidFill>
                <a:latin typeface="Arial" charset="0"/>
              </a:defRPr>
            </a:lvl2pPr>
            <a:lvl3pPr marL="1164350" indent="-232873" eaLnBrk="0" hangingPunct="0">
              <a:defRPr sz="2400">
                <a:solidFill>
                  <a:schemeClr val="tx1"/>
                </a:solidFill>
                <a:latin typeface="Arial" charset="0"/>
              </a:defRPr>
            </a:lvl3pPr>
            <a:lvl4pPr marL="1630090" indent="-232873" eaLnBrk="0" hangingPunct="0">
              <a:defRPr sz="2400">
                <a:solidFill>
                  <a:schemeClr val="tx1"/>
                </a:solidFill>
                <a:latin typeface="Arial" charset="0"/>
              </a:defRPr>
            </a:lvl4pPr>
            <a:lvl5pPr marL="2095831" indent="-232873" eaLnBrk="0" hangingPunct="0">
              <a:defRPr sz="2400">
                <a:solidFill>
                  <a:schemeClr val="tx1"/>
                </a:solidFill>
                <a:latin typeface="Arial" charset="0"/>
              </a:defRPr>
            </a:lvl5pPr>
            <a:lvl6pPr marL="2561571" indent="-232873" eaLnBrk="0" fontAlgn="base" hangingPunct="0">
              <a:spcBef>
                <a:spcPct val="0"/>
              </a:spcBef>
              <a:spcAft>
                <a:spcPct val="0"/>
              </a:spcAft>
              <a:defRPr sz="2400">
                <a:solidFill>
                  <a:schemeClr val="tx1"/>
                </a:solidFill>
                <a:latin typeface="Arial" charset="0"/>
              </a:defRPr>
            </a:lvl6pPr>
            <a:lvl7pPr marL="3027310" indent="-232873" eaLnBrk="0" fontAlgn="base" hangingPunct="0">
              <a:spcBef>
                <a:spcPct val="0"/>
              </a:spcBef>
              <a:spcAft>
                <a:spcPct val="0"/>
              </a:spcAft>
              <a:defRPr sz="2400">
                <a:solidFill>
                  <a:schemeClr val="tx1"/>
                </a:solidFill>
                <a:latin typeface="Arial" charset="0"/>
              </a:defRPr>
            </a:lvl7pPr>
            <a:lvl8pPr marL="3493050" indent="-232873" eaLnBrk="0" fontAlgn="base" hangingPunct="0">
              <a:spcBef>
                <a:spcPct val="0"/>
              </a:spcBef>
              <a:spcAft>
                <a:spcPct val="0"/>
              </a:spcAft>
              <a:defRPr sz="2400">
                <a:solidFill>
                  <a:schemeClr val="tx1"/>
                </a:solidFill>
                <a:latin typeface="Arial" charset="0"/>
              </a:defRPr>
            </a:lvl8pPr>
            <a:lvl9pPr marL="3958790" indent="-232873" eaLnBrk="0" fontAlgn="base" hangingPunct="0">
              <a:spcBef>
                <a:spcPct val="0"/>
              </a:spcBef>
              <a:spcAft>
                <a:spcPct val="0"/>
              </a:spcAft>
              <a:defRPr sz="2400">
                <a:solidFill>
                  <a:schemeClr val="tx1"/>
                </a:solidFill>
                <a:latin typeface="Arial" charset="0"/>
              </a:defRPr>
            </a:lvl9pPr>
          </a:lstStyle>
          <a:p>
            <a:pPr eaLnBrk="1" hangingPunct="1">
              <a:defRPr/>
            </a:pPr>
            <a:fld id="{498ACAD9-E55F-4C17-8980-271CA6A8B93A}" type="slidenum">
              <a:rPr lang="en-GB" altLang="en-US" sz="1200">
                <a:solidFill>
                  <a:srgbClr val="FFFFFF"/>
                </a:solidFill>
              </a:rPr>
              <a:pPr eaLnBrk="1" hangingPunct="1">
                <a:defRPr/>
              </a:pPr>
              <a:t>23</a:t>
            </a:fld>
            <a:endParaRPr lang="en-GB" altLang="en-US" sz="1200">
              <a:solidFill>
                <a:srgbClr val="FFFFFF"/>
              </a:solidFill>
            </a:endParaRPr>
          </a:p>
        </p:txBody>
      </p:sp>
    </p:spTree>
    <p:extLst>
      <p:ext uri="{BB962C8B-B14F-4D97-AF65-F5344CB8AC3E}">
        <p14:creationId xmlns:p14="http://schemas.microsoft.com/office/powerpoint/2010/main" val="11255361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171719" y="30792"/>
            <a:ext cx="8972297" cy="690011"/>
          </a:xfrm>
        </p:spPr>
        <p:txBody>
          <a:bodyPr/>
          <a:lstStyle/>
          <a:p>
            <a:r>
              <a:rPr lang="en-ZA" altLang="en-US" sz="4400" dirty="0" smtClean="0">
                <a:latin typeface="Arial Narrow" panose="020B0606020202030204" pitchFamily="34" charset="0"/>
              </a:rPr>
              <a:t>Financial  Requirements</a:t>
            </a:r>
            <a:endParaRPr lang="en-ZA" altLang="en-US" sz="4400" dirty="0">
              <a:latin typeface="Arial Narrow" panose="020B0606020202030204" pitchFamily="34" charset="0"/>
            </a:endParaRPr>
          </a:p>
        </p:txBody>
      </p:sp>
      <p:sp>
        <p:nvSpPr>
          <p:cNvPr id="5124" name="Content Placeholder 5"/>
          <p:cNvSpPr>
            <a:spLocks noGrp="1"/>
          </p:cNvSpPr>
          <p:nvPr>
            <p:ph idx="1"/>
          </p:nvPr>
        </p:nvSpPr>
        <p:spPr>
          <a:xfrm>
            <a:off x="107504" y="764704"/>
            <a:ext cx="9036496" cy="6093976"/>
          </a:xfrm>
        </p:spPr>
        <p:txBody>
          <a:bodyPr/>
          <a:lstStyle/>
          <a:p>
            <a:pPr eaLnBrk="1" fontAlgn="t" hangingPunct="1">
              <a:lnSpc>
                <a:spcPct val="150000"/>
              </a:lnSpc>
              <a:buFont typeface="Arial" panose="020B0604020202020204" pitchFamily="34" charset="0"/>
              <a:buChar char="•"/>
              <a:defRPr/>
            </a:pPr>
            <a:r>
              <a:rPr lang="en-ZA" sz="2200" b="1" dirty="0" smtClean="0">
                <a:solidFill>
                  <a:schemeClr val="tx2"/>
                </a:solidFill>
                <a:latin typeface="Arial Narrow" panose="020B0606020202030204" pitchFamily="34" charset="0"/>
              </a:rPr>
              <a:t>Three recent complete sets </a:t>
            </a:r>
            <a:r>
              <a:rPr lang="en-ZA" sz="2200" b="1" dirty="0">
                <a:solidFill>
                  <a:schemeClr val="tx2"/>
                </a:solidFill>
                <a:latin typeface="Arial Narrow" panose="020B0606020202030204" pitchFamily="34" charset="0"/>
              </a:rPr>
              <a:t>of Audited/Reviewed Annual Financial </a:t>
            </a:r>
            <a:r>
              <a:rPr lang="en-ZA" sz="2200" b="1" dirty="0" smtClean="0">
                <a:solidFill>
                  <a:schemeClr val="tx2"/>
                </a:solidFill>
                <a:latin typeface="Arial Narrow" panose="020B0606020202030204" pitchFamily="34" charset="0"/>
              </a:rPr>
              <a:t>Statements comprising of:</a:t>
            </a:r>
            <a:endParaRPr lang="en-ZA" sz="2200" b="1" dirty="0">
              <a:solidFill>
                <a:schemeClr val="tx2"/>
              </a:solidFill>
              <a:latin typeface="Arial Narrow" panose="020B0606020202030204" pitchFamily="34" charset="0"/>
            </a:endParaRPr>
          </a:p>
          <a:p>
            <a:pPr lvl="4" eaLnBrk="1" fontAlgn="t" hangingPunct="1">
              <a:lnSpc>
                <a:spcPct val="150000"/>
              </a:lnSpc>
              <a:buClrTx/>
              <a:buFont typeface="Wingdings" panose="05000000000000000000" pitchFamily="2" charset="2"/>
              <a:buChar char="ü"/>
              <a:defRPr/>
            </a:pPr>
            <a:r>
              <a:rPr lang="en-ZA" sz="2200" dirty="0" smtClean="0">
                <a:solidFill>
                  <a:schemeClr val="tx2"/>
                </a:solidFill>
                <a:latin typeface="Arial Narrow" panose="020B0606020202030204" pitchFamily="34" charset="0"/>
              </a:rPr>
              <a:t>Statement </a:t>
            </a:r>
            <a:r>
              <a:rPr lang="en-ZA" sz="2200" dirty="0">
                <a:solidFill>
                  <a:schemeClr val="tx2"/>
                </a:solidFill>
                <a:latin typeface="Arial Narrow" panose="020B0606020202030204" pitchFamily="34" charset="0"/>
              </a:rPr>
              <a:t>Of Comprehensive Income (</a:t>
            </a:r>
            <a:r>
              <a:rPr lang="en-ZA" sz="2200" i="1" dirty="0">
                <a:solidFill>
                  <a:schemeClr val="tx2"/>
                </a:solidFill>
                <a:latin typeface="Arial Narrow" panose="020B0606020202030204" pitchFamily="34" charset="0"/>
              </a:rPr>
              <a:t>Income Statement</a:t>
            </a:r>
            <a:r>
              <a:rPr lang="en-ZA" sz="2200" dirty="0">
                <a:solidFill>
                  <a:schemeClr val="tx2"/>
                </a:solidFill>
                <a:latin typeface="Arial Narrow" panose="020B0606020202030204" pitchFamily="34" charset="0"/>
              </a:rPr>
              <a:t>)</a:t>
            </a: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Statement of Financial Position (</a:t>
            </a:r>
            <a:r>
              <a:rPr lang="en-ZA" sz="2200" i="1" dirty="0">
                <a:solidFill>
                  <a:schemeClr val="tx2"/>
                </a:solidFill>
                <a:latin typeface="Arial Narrow" panose="020B0606020202030204" pitchFamily="34" charset="0"/>
              </a:rPr>
              <a:t>Balance Sheet</a:t>
            </a:r>
            <a:r>
              <a:rPr lang="en-ZA" sz="2200" dirty="0">
                <a:solidFill>
                  <a:schemeClr val="tx2"/>
                </a:solidFill>
                <a:latin typeface="Arial Narrow" panose="020B0606020202030204" pitchFamily="34" charset="0"/>
              </a:rPr>
              <a:t>)</a:t>
            </a: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Statement of Cash Flows (</a:t>
            </a:r>
            <a:r>
              <a:rPr lang="en-ZA" sz="2200" i="1" dirty="0">
                <a:solidFill>
                  <a:schemeClr val="tx2"/>
                </a:solidFill>
                <a:latin typeface="Arial Narrow" panose="020B0606020202030204" pitchFamily="34" charset="0"/>
              </a:rPr>
              <a:t>Cash Flow Statement)</a:t>
            </a: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Accompanying Unabridged Notes for ALL of the above </a:t>
            </a:r>
            <a:r>
              <a:rPr lang="en-ZA" sz="2200" dirty="0" smtClean="0">
                <a:solidFill>
                  <a:schemeClr val="tx2"/>
                </a:solidFill>
                <a:latin typeface="Arial Narrow" panose="020B0606020202030204" pitchFamily="34" charset="0"/>
              </a:rPr>
              <a:t>documents</a:t>
            </a:r>
          </a:p>
          <a:p>
            <a:pPr lvl="4" eaLnBrk="1" fontAlgn="t" hangingPunct="1">
              <a:lnSpc>
                <a:spcPct val="150000"/>
              </a:lnSpc>
              <a:buClrTx/>
              <a:buFont typeface="Wingdings" panose="05000000000000000000" pitchFamily="2" charset="2"/>
              <a:buChar char="ü"/>
              <a:defRPr/>
            </a:pPr>
            <a:r>
              <a:rPr lang="en-ZA" sz="2200" dirty="0" smtClean="0">
                <a:solidFill>
                  <a:schemeClr val="tx2"/>
                </a:solidFill>
                <a:latin typeface="Arial Narrow" panose="020B0606020202030204" pitchFamily="34" charset="0"/>
              </a:rPr>
              <a:t>Any supplementary information</a:t>
            </a:r>
            <a:endParaRPr lang="en-ZA" sz="2200" dirty="0">
              <a:solidFill>
                <a:schemeClr val="tx2"/>
              </a:solidFill>
              <a:latin typeface="Arial Narrow" panose="020B0606020202030204" pitchFamily="34" charset="0"/>
            </a:endParaRPr>
          </a:p>
          <a:p>
            <a:pPr marL="451233" lvl="4" indent="0" eaLnBrk="1" fontAlgn="t" hangingPunct="1">
              <a:lnSpc>
                <a:spcPct val="150000"/>
              </a:lnSpc>
              <a:buClrTx/>
              <a:buNone/>
              <a:defRPr/>
            </a:pPr>
            <a:endParaRPr lang="en-ZA" sz="2200" dirty="0">
              <a:solidFill>
                <a:schemeClr val="tx2"/>
              </a:solidFill>
              <a:latin typeface="Arial Narrow" panose="020B0606020202030204" pitchFamily="34" charset="0"/>
            </a:endParaRPr>
          </a:p>
          <a:p>
            <a:pPr eaLnBrk="1" fontAlgn="t" hangingPunct="1">
              <a:lnSpc>
                <a:spcPct val="150000"/>
              </a:lnSpc>
              <a:buFont typeface="Arial" panose="020B0604020202020204" pitchFamily="34" charset="0"/>
              <a:buChar char="•"/>
              <a:defRPr/>
            </a:pPr>
            <a:r>
              <a:rPr lang="en-ZA" sz="2200" dirty="0">
                <a:solidFill>
                  <a:schemeClr val="tx2"/>
                </a:solidFill>
                <a:latin typeface="Arial Narrow" panose="020B0606020202030204" pitchFamily="34" charset="0"/>
              </a:rPr>
              <a:t> </a:t>
            </a:r>
            <a:r>
              <a:rPr lang="en-ZA" sz="2200" b="1" dirty="0">
                <a:solidFill>
                  <a:schemeClr val="tx2"/>
                </a:solidFill>
                <a:latin typeface="Arial Narrow" panose="020B0606020202030204" pitchFamily="34" charset="0"/>
              </a:rPr>
              <a:t>Less than </a:t>
            </a:r>
            <a:r>
              <a:rPr lang="en-ZA" sz="2200" b="1" dirty="0" smtClean="0">
                <a:solidFill>
                  <a:schemeClr val="tx2"/>
                </a:solidFill>
                <a:latin typeface="Arial Narrow" panose="020B0606020202030204" pitchFamily="34" charset="0"/>
              </a:rPr>
              <a:t>three years Financial </a:t>
            </a:r>
            <a:r>
              <a:rPr lang="en-ZA" sz="2200" b="1" dirty="0">
                <a:solidFill>
                  <a:schemeClr val="tx2"/>
                </a:solidFill>
                <a:latin typeface="Arial Narrow" panose="020B0606020202030204" pitchFamily="34" charset="0"/>
              </a:rPr>
              <a:t>Periods</a:t>
            </a: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Explanatory </a:t>
            </a:r>
            <a:r>
              <a:rPr lang="en-ZA" sz="2200" dirty="0" smtClean="0">
                <a:solidFill>
                  <a:schemeClr val="tx2"/>
                </a:solidFill>
                <a:latin typeface="Arial Narrow" panose="020B0606020202030204" pitchFamily="34" charset="0"/>
              </a:rPr>
              <a:t>Letter – Providing reasons why the entity has been trading for less than three years.</a:t>
            </a:r>
            <a:endParaRPr lang="en-ZA" sz="2200" dirty="0">
              <a:solidFill>
                <a:schemeClr val="tx2"/>
              </a:solidFill>
              <a:latin typeface="Arial Narrow" panose="020B0606020202030204" pitchFamily="34" charset="0"/>
            </a:endParaRPr>
          </a:p>
          <a:p>
            <a:pPr eaLnBrk="1" fontAlgn="t" hangingPunct="1">
              <a:lnSpc>
                <a:spcPct val="150000"/>
              </a:lnSpc>
              <a:buFontTx/>
              <a:buNone/>
              <a:defRPr/>
            </a:pPr>
            <a:endParaRPr lang="en-ZA" sz="2200" dirty="0">
              <a:solidFill>
                <a:schemeClr val="tx2"/>
              </a:solidFill>
              <a:latin typeface="Arial Narrow" panose="020B0606020202030204" pitchFamily="34" charset="0"/>
            </a:endParaRPr>
          </a:p>
        </p:txBody>
      </p:sp>
      <p:sp>
        <p:nvSpPr>
          <p:cNvPr id="24578" name="Slide Number Placeholder 3"/>
          <p:cNvSpPr>
            <a:spLocks noGrp="1"/>
          </p:cNvSpPr>
          <p:nvPr>
            <p:ph type="sldNum" sz="quarter" idx="10"/>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56826" indent="-291089" eaLnBrk="0" hangingPunct="0">
              <a:defRPr sz="2400">
                <a:solidFill>
                  <a:schemeClr val="tx1"/>
                </a:solidFill>
                <a:latin typeface="Arial" charset="0"/>
              </a:defRPr>
            </a:lvl2pPr>
            <a:lvl3pPr marL="1164350" indent="-232873" eaLnBrk="0" hangingPunct="0">
              <a:defRPr sz="2400">
                <a:solidFill>
                  <a:schemeClr val="tx1"/>
                </a:solidFill>
                <a:latin typeface="Arial" charset="0"/>
              </a:defRPr>
            </a:lvl3pPr>
            <a:lvl4pPr marL="1630090" indent="-232873" eaLnBrk="0" hangingPunct="0">
              <a:defRPr sz="2400">
                <a:solidFill>
                  <a:schemeClr val="tx1"/>
                </a:solidFill>
                <a:latin typeface="Arial" charset="0"/>
              </a:defRPr>
            </a:lvl4pPr>
            <a:lvl5pPr marL="2095831" indent="-232873" eaLnBrk="0" hangingPunct="0">
              <a:defRPr sz="2400">
                <a:solidFill>
                  <a:schemeClr val="tx1"/>
                </a:solidFill>
                <a:latin typeface="Arial" charset="0"/>
              </a:defRPr>
            </a:lvl5pPr>
            <a:lvl6pPr marL="2561571" indent="-232873" eaLnBrk="0" fontAlgn="base" hangingPunct="0">
              <a:spcBef>
                <a:spcPct val="0"/>
              </a:spcBef>
              <a:spcAft>
                <a:spcPct val="0"/>
              </a:spcAft>
              <a:defRPr sz="2400">
                <a:solidFill>
                  <a:schemeClr val="tx1"/>
                </a:solidFill>
                <a:latin typeface="Arial" charset="0"/>
              </a:defRPr>
            </a:lvl6pPr>
            <a:lvl7pPr marL="3027310" indent="-232873" eaLnBrk="0" fontAlgn="base" hangingPunct="0">
              <a:spcBef>
                <a:spcPct val="0"/>
              </a:spcBef>
              <a:spcAft>
                <a:spcPct val="0"/>
              </a:spcAft>
              <a:defRPr sz="2400">
                <a:solidFill>
                  <a:schemeClr val="tx1"/>
                </a:solidFill>
                <a:latin typeface="Arial" charset="0"/>
              </a:defRPr>
            </a:lvl7pPr>
            <a:lvl8pPr marL="3493050" indent="-232873" eaLnBrk="0" fontAlgn="base" hangingPunct="0">
              <a:spcBef>
                <a:spcPct val="0"/>
              </a:spcBef>
              <a:spcAft>
                <a:spcPct val="0"/>
              </a:spcAft>
              <a:defRPr sz="2400">
                <a:solidFill>
                  <a:schemeClr val="tx1"/>
                </a:solidFill>
                <a:latin typeface="Arial" charset="0"/>
              </a:defRPr>
            </a:lvl8pPr>
            <a:lvl9pPr marL="3958790" indent="-232873" eaLnBrk="0" fontAlgn="base" hangingPunct="0">
              <a:spcBef>
                <a:spcPct val="0"/>
              </a:spcBef>
              <a:spcAft>
                <a:spcPct val="0"/>
              </a:spcAft>
              <a:defRPr sz="2400">
                <a:solidFill>
                  <a:schemeClr val="tx1"/>
                </a:solidFill>
                <a:latin typeface="Arial" charset="0"/>
              </a:defRPr>
            </a:lvl9pPr>
          </a:lstStyle>
          <a:p>
            <a:pPr eaLnBrk="1" hangingPunct="1">
              <a:defRPr/>
            </a:pPr>
            <a:fld id="{625843D5-9F25-4715-A17D-B24075DB14ED}" type="slidenum">
              <a:rPr lang="en-GB" altLang="en-US" sz="1200">
                <a:solidFill>
                  <a:srgbClr val="FFFFFF"/>
                </a:solidFill>
              </a:rPr>
              <a:pPr eaLnBrk="1" hangingPunct="1">
                <a:defRPr/>
              </a:pPr>
              <a:t>24</a:t>
            </a:fld>
            <a:endParaRPr lang="en-GB" altLang="en-US" sz="1200">
              <a:solidFill>
                <a:srgbClr val="FFFFFF"/>
              </a:solidFill>
            </a:endParaRPr>
          </a:p>
        </p:txBody>
      </p:sp>
    </p:spTree>
    <p:extLst>
      <p:ext uri="{BB962C8B-B14F-4D97-AF65-F5344CB8AC3E}">
        <p14:creationId xmlns:p14="http://schemas.microsoft.com/office/powerpoint/2010/main" val="12982692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728" y="19425"/>
            <a:ext cx="8972296" cy="677108"/>
          </a:xfrm>
        </p:spPr>
        <p:txBody>
          <a:bodyPr/>
          <a:lstStyle/>
          <a:p>
            <a:r>
              <a:rPr lang="en-ZA" altLang="en-US" sz="4400" dirty="0">
                <a:solidFill>
                  <a:srgbClr val="FFFFFF"/>
                </a:solidFill>
                <a:latin typeface="Arial Narrow" panose="020B0606020202030204" pitchFamily="34" charset="0"/>
              </a:rPr>
              <a:t>Financial  Requirements</a:t>
            </a:r>
            <a:endParaRPr lang="en-ZA" dirty="0"/>
          </a:p>
        </p:txBody>
      </p:sp>
      <p:sp>
        <p:nvSpPr>
          <p:cNvPr id="3" name="Content Placeholder 2"/>
          <p:cNvSpPr>
            <a:spLocks noGrp="1"/>
          </p:cNvSpPr>
          <p:nvPr>
            <p:ph idx="1"/>
          </p:nvPr>
        </p:nvSpPr>
        <p:spPr>
          <a:xfrm>
            <a:off x="157260" y="980728"/>
            <a:ext cx="8972296" cy="5924699"/>
          </a:xfrm>
        </p:spPr>
        <p:txBody>
          <a:bodyPr/>
          <a:lstStyle/>
          <a:p>
            <a:pPr eaLnBrk="1" fontAlgn="t" hangingPunct="1">
              <a:lnSpc>
                <a:spcPct val="150000"/>
              </a:lnSpc>
              <a:buFont typeface="Arial" panose="020B0604020202020204" pitchFamily="34" charset="0"/>
              <a:buChar char="•"/>
              <a:defRPr/>
            </a:pPr>
            <a:r>
              <a:rPr lang="en-ZA" sz="2200" b="1" dirty="0">
                <a:solidFill>
                  <a:schemeClr val="tx2"/>
                </a:solidFill>
                <a:latin typeface="Arial Narrow" panose="020B0606020202030204" pitchFamily="34" charset="0"/>
              </a:rPr>
              <a:t>Joint Arrangements </a:t>
            </a:r>
            <a:r>
              <a:rPr lang="en-ZA" sz="2200" b="1" dirty="0" smtClean="0">
                <a:solidFill>
                  <a:schemeClr val="tx2"/>
                </a:solidFill>
                <a:latin typeface="Arial Narrow" panose="020B0606020202030204" pitchFamily="34" charset="0"/>
              </a:rPr>
              <a:t>(JA)</a:t>
            </a:r>
            <a:endParaRPr lang="en-ZA" sz="2200" b="1" dirty="0">
              <a:solidFill>
                <a:schemeClr val="tx2"/>
              </a:solidFill>
              <a:latin typeface="Arial Narrow" panose="020B0606020202030204" pitchFamily="34" charset="0"/>
            </a:endParaRP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Annual financial statements of the </a:t>
            </a:r>
            <a:r>
              <a:rPr lang="en-ZA" sz="2200" dirty="0" smtClean="0">
                <a:solidFill>
                  <a:schemeClr val="tx2"/>
                </a:solidFill>
                <a:latin typeface="Arial Narrow" panose="020B0606020202030204" pitchFamily="34" charset="0"/>
              </a:rPr>
              <a:t>JA </a:t>
            </a:r>
            <a:r>
              <a:rPr lang="en-ZA" sz="2200" dirty="0">
                <a:solidFill>
                  <a:schemeClr val="tx2"/>
                </a:solidFill>
                <a:latin typeface="Arial Narrow" panose="020B0606020202030204" pitchFamily="34" charset="0"/>
              </a:rPr>
              <a:t>and legal agreement detailing the % of ownership of each entity</a:t>
            </a:r>
            <a:r>
              <a:rPr lang="en-ZA" sz="2200" dirty="0" smtClean="0">
                <a:solidFill>
                  <a:schemeClr val="tx2"/>
                </a:solidFill>
                <a:latin typeface="Arial Narrow" panose="020B0606020202030204" pitchFamily="34" charset="0"/>
              </a:rPr>
              <a:t>.</a:t>
            </a:r>
          </a:p>
          <a:p>
            <a:pPr lvl="4" eaLnBrk="1" fontAlgn="t" hangingPunct="1">
              <a:lnSpc>
                <a:spcPct val="150000"/>
              </a:lnSpc>
              <a:buClrTx/>
              <a:buFont typeface="Wingdings" panose="05000000000000000000" pitchFamily="2" charset="2"/>
              <a:buChar char="ü"/>
              <a:defRPr/>
            </a:pPr>
            <a:r>
              <a:rPr lang="en-ZA" sz="2200" dirty="0" smtClean="0">
                <a:solidFill>
                  <a:schemeClr val="tx2"/>
                </a:solidFill>
                <a:latin typeface="Arial Narrow" panose="020B0606020202030204" pitchFamily="34" charset="0"/>
              </a:rPr>
              <a:t>Unincorporated </a:t>
            </a:r>
            <a:r>
              <a:rPr lang="en-ZA" sz="2200" dirty="0">
                <a:solidFill>
                  <a:schemeClr val="tx2"/>
                </a:solidFill>
                <a:latin typeface="Arial Narrow" panose="020B0606020202030204" pitchFamily="34" charset="0"/>
              </a:rPr>
              <a:t>JAs must submit separate F/S for each party to the JA</a:t>
            </a:r>
            <a:r>
              <a:rPr lang="en-ZA" sz="2200" dirty="0" smtClean="0">
                <a:solidFill>
                  <a:schemeClr val="tx2"/>
                </a:solidFill>
                <a:latin typeface="Arial Narrow" panose="020B0606020202030204" pitchFamily="34" charset="0"/>
              </a:rPr>
              <a:t>.</a:t>
            </a:r>
          </a:p>
          <a:p>
            <a:pPr lvl="4" eaLnBrk="1" fontAlgn="t" hangingPunct="1">
              <a:lnSpc>
                <a:spcPct val="150000"/>
              </a:lnSpc>
              <a:buClrTx/>
              <a:buFont typeface="Wingdings" panose="05000000000000000000" pitchFamily="2" charset="2"/>
              <a:buChar char="ü"/>
              <a:defRPr/>
            </a:pPr>
            <a:r>
              <a:rPr lang="en-ZA" sz="2200" dirty="0">
                <a:solidFill>
                  <a:schemeClr val="tx2"/>
                </a:solidFill>
                <a:latin typeface="Arial Narrow" panose="020B0606020202030204" pitchFamily="34" charset="0"/>
              </a:rPr>
              <a:t>Signed JA legal agreement</a:t>
            </a:r>
            <a:r>
              <a:rPr lang="en-ZA" sz="2200" i="1" dirty="0">
                <a:solidFill>
                  <a:schemeClr val="tx2"/>
                </a:solidFill>
                <a:latin typeface="Arial Narrow" panose="020B0606020202030204" pitchFamily="34" charset="0"/>
              </a:rPr>
              <a:t>.</a:t>
            </a:r>
          </a:p>
          <a:p>
            <a:pPr eaLnBrk="1" fontAlgn="t" hangingPunct="1">
              <a:lnSpc>
                <a:spcPct val="150000"/>
              </a:lnSpc>
              <a:buFont typeface="Wingdings" pitchFamily="2" charset="2"/>
              <a:buChar char="1"/>
              <a:defRPr/>
            </a:pPr>
            <a:endParaRPr lang="en-ZA" sz="2200" i="1" dirty="0">
              <a:solidFill>
                <a:schemeClr val="tx2"/>
              </a:solidFill>
              <a:latin typeface="Arial Narrow" panose="020B0606020202030204" pitchFamily="34" charset="0"/>
            </a:endParaRPr>
          </a:p>
          <a:p>
            <a:pPr eaLnBrk="1" fontAlgn="t" hangingPunct="1">
              <a:lnSpc>
                <a:spcPct val="150000"/>
              </a:lnSpc>
              <a:buFont typeface="Arial" panose="020B0604020202020204" pitchFamily="34" charset="0"/>
              <a:buChar char="•"/>
              <a:defRPr/>
            </a:pPr>
            <a:r>
              <a:rPr lang="en-ZA" sz="2200" b="1" dirty="0">
                <a:solidFill>
                  <a:schemeClr val="tx2"/>
                </a:solidFill>
                <a:latin typeface="Arial Narrow" panose="020B0606020202030204" pitchFamily="34" charset="0"/>
              </a:rPr>
              <a:t>Financial statements in Bidding Companies Name</a:t>
            </a:r>
          </a:p>
          <a:p>
            <a:pPr lvl="4" eaLnBrk="1" fontAlgn="t" hangingPunct="1">
              <a:lnSpc>
                <a:spcPct val="150000"/>
              </a:lnSpc>
              <a:buClrTx/>
              <a:buFont typeface="Wingdings" panose="05000000000000000000" pitchFamily="2" charset="2"/>
              <a:buChar char="ü"/>
              <a:defRPr/>
            </a:pPr>
            <a:r>
              <a:rPr lang="en-ZA" sz="2200" dirty="0" smtClean="0">
                <a:solidFill>
                  <a:schemeClr val="tx2"/>
                </a:solidFill>
                <a:latin typeface="Arial Narrow" panose="020B0606020202030204" pitchFamily="34" charset="0"/>
              </a:rPr>
              <a:t>Financial statements must be on the bidder’s name</a:t>
            </a:r>
          </a:p>
          <a:p>
            <a:pPr lvl="4" eaLnBrk="1" fontAlgn="t" hangingPunct="1">
              <a:lnSpc>
                <a:spcPct val="150000"/>
              </a:lnSpc>
              <a:buClrTx/>
              <a:buFont typeface="Wingdings" panose="05000000000000000000" pitchFamily="2" charset="2"/>
              <a:buChar char="ü"/>
              <a:defRPr/>
            </a:pPr>
            <a:r>
              <a:rPr lang="en-ZA" sz="2200" dirty="0" smtClean="0">
                <a:solidFill>
                  <a:schemeClr val="tx2"/>
                </a:solidFill>
                <a:latin typeface="Arial Narrow" panose="020B0606020202030204" pitchFamily="34" charset="0"/>
              </a:rPr>
              <a:t>Subsidiary </a:t>
            </a:r>
            <a:r>
              <a:rPr lang="en-ZA" sz="2200" dirty="0">
                <a:solidFill>
                  <a:schemeClr val="tx2"/>
                </a:solidFill>
                <a:latin typeface="Arial Narrow" panose="020B0606020202030204" pitchFamily="34" charset="0"/>
              </a:rPr>
              <a:t>submitting holding company’s F/S must also furnish a Performance </a:t>
            </a:r>
            <a:r>
              <a:rPr lang="en-ZA" sz="2200" dirty="0" smtClean="0">
                <a:solidFill>
                  <a:schemeClr val="tx2"/>
                </a:solidFill>
                <a:latin typeface="Arial Narrow" panose="020B0606020202030204" pitchFamily="34" charset="0"/>
              </a:rPr>
              <a:t>Guarantee from holding company</a:t>
            </a:r>
            <a:endParaRPr lang="en-ZA" sz="2200" dirty="0">
              <a:solidFill>
                <a:schemeClr val="tx2"/>
              </a:solidFill>
              <a:latin typeface="Arial Narrow" panose="020B0606020202030204" pitchFamily="34" charset="0"/>
            </a:endParaRPr>
          </a:p>
          <a:p>
            <a:pPr>
              <a:lnSpc>
                <a:spcPct val="150000"/>
              </a:lnSpc>
              <a:buFont typeface="Wingdings" pitchFamily="2" charset="2"/>
              <a:buChar char="1"/>
              <a:defRPr/>
            </a:pPr>
            <a:endParaRPr lang="en-ZA" sz="2200" dirty="0"/>
          </a:p>
          <a:p>
            <a:endParaRPr lang="en-ZA" sz="2200" dirty="0"/>
          </a:p>
        </p:txBody>
      </p:sp>
      <p:sp>
        <p:nvSpPr>
          <p:cNvPr id="4" name="Slide Number Placeholder 3"/>
          <p:cNvSpPr>
            <a:spLocks noGrp="1"/>
          </p:cNvSpPr>
          <p:nvPr>
            <p:ph type="sldNum" sz="quarter" idx="10"/>
          </p:nvPr>
        </p:nvSpPr>
        <p:spPr/>
        <p:txBody>
          <a:bodyPr/>
          <a:lstStyle/>
          <a:p>
            <a:pPr>
              <a:defRPr/>
            </a:pPr>
            <a:fld id="{DB556165-4FA3-4CEB-9B95-E432C505F7D3}" type="slidenum">
              <a:rPr lang="en-GB" smtClean="0">
                <a:solidFill>
                  <a:srgbClr val="FFFFFF"/>
                </a:solidFill>
              </a:rPr>
              <a:pPr>
                <a:defRPr/>
              </a:pPr>
              <a:t>25</a:t>
            </a:fld>
            <a:endParaRPr lang="en-GB" dirty="0">
              <a:solidFill>
                <a:srgbClr val="FFFFFF"/>
              </a:solidFill>
            </a:endParaRPr>
          </a:p>
        </p:txBody>
      </p:sp>
    </p:spTree>
    <p:extLst>
      <p:ext uri="{BB962C8B-B14F-4D97-AF65-F5344CB8AC3E}">
        <p14:creationId xmlns:p14="http://schemas.microsoft.com/office/powerpoint/2010/main" val="1007952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26</a:t>
            </a:fld>
            <a:endParaRPr lang="en-ZA" dirty="0">
              <a:solidFill>
                <a:schemeClr val="tx1"/>
              </a:solidFill>
            </a:endParaRPr>
          </a:p>
        </p:txBody>
      </p:sp>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170637"/>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754837"/>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2" y="5572124"/>
            <a:ext cx="7431087" cy="646331"/>
          </a:xfrm>
          <a:prstGeom prst="rect">
            <a:avLst/>
          </a:prstGeom>
          <a:noFill/>
          <a:ln w="9525">
            <a:noFill/>
            <a:miter lim="800000"/>
            <a:headEnd/>
            <a:tailEnd/>
          </a:ln>
        </p:spPr>
        <p:txBody>
          <a:bodyPr>
            <a:spAutoFit/>
          </a:bodyPr>
          <a:lstStyle/>
          <a:p>
            <a:pPr indent="84138"/>
            <a:r>
              <a:rPr lang="en-ZA" sz="1800" dirty="0">
                <a:solidFill>
                  <a:schemeClr val="tx2"/>
                </a:solidFill>
              </a:rPr>
              <a:t>Any enquiries must be referred, in writing via </a:t>
            </a:r>
            <a:r>
              <a:rPr lang="en-ZA" sz="1800" dirty="0" smtClean="0">
                <a:solidFill>
                  <a:schemeClr val="tx2"/>
                </a:solidFill>
              </a:rPr>
              <a:t>email:</a:t>
            </a:r>
          </a:p>
          <a:p>
            <a:r>
              <a:rPr lang="en-ZA" dirty="0" smtClean="0">
                <a:solidFill>
                  <a:schemeClr val="tx2"/>
                </a:solidFill>
                <a:hlinkClick r:id="rId3"/>
              </a:rPr>
              <a:t>tenderoffice@sars.gov.za</a:t>
            </a:r>
            <a:r>
              <a:rPr lang="en-ZA" dirty="0">
                <a:solidFill>
                  <a:schemeClr val="tx2"/>
                </a:solidFill>
              </a:rPr>
              <a:t> </a:t>
            </a:r>
            <a:r>
              <a:rPr lang="en-ZA" dirty="0" smtClean="0">
                <a:solidFill>
                  <a:schemeClr val="tx2"/>
                </a:solidFill>
              </a:rPr>
              <a:t>  13 March </a:t>
            </a:r>
            <a:r>
              <a:rPr lang="en-GB" dirty="0" smtClean="0">
                <a:solidFill>
                  <a:schemeClr val="tx2"/>
                </a:solidFill>
              </a:rPr>
              <a:t>– 3 April 2020</a:t>
            </a:r>
            <a:endParaRPr lang="en-ZA"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4"/>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4"/>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USB with content of each file by the </a:t>
            </a:r>
            <a:r>
              <a:rPr lang="en-ZA" dirty="0" smtClean="0">
                <a:solidFill>
                  <a:schemeClr val="tx2"/>
                </a:solidFill>
              </a:rPr>
              <a:t>6 </a:t>
            </a:r>
            <a:r>
              <a:rPr lang="en-ZA" dirty="0" smtClean="0">
                <a:solidFill>
                  <a:schemeClr val="tx2"/>
                </a:solidFill>
              </a:rPr>
              <a:t>April </a:t>
            </a:r>
            <a:r>
              <a:rPr lang="en-ZA" b="1" dirty="0" smtClean="0">
                <a:solidFill>
                  <a:schemeClr val="tx2"/>
                </a:solidFill>
              </a:rPr>
              <a:t>at 11H00</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95072"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Bid Submission                                                                           </a:t>
            </a: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pic>
        <p:nvPicPr>
          <p:cNvPr id="10240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66656" y="2762790"/>
            <a:ext cx="1190625" cy="99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27</a:t>
            </a:fld>
            <a:endParaRPr lang="en-ZA" dirty="0">
              <a:solidFill>
                <a:schemeClr val="tx1"/>
              </a:solidFill>
            </a:endParaRPr>
          </a:p>
        </p:txBody>
      </p:sp>
      <p:pic>
        <p:nvPicPr>
          <p:cNvPr id="7" name="Picture 7" descr="Questions"/>
          <p:cNvPicPr>
            <a:picLocks noChangeAspect="1" noChangeArrowheads="1"/>
          </p:cNvPicPr>
          <p:nvPr/>
        </p:nvPicPr>
        <p:blipFill>
          <a:blip r:embed="rId2"/>
          <a:srcRect/>
          <a:stretch>
            <a:fillRect/>
          </a:stretch>
        </p:blipFill>
        <p:spPr bwMode="auto">
          <a:xfrm>
            <a:off x="3132138" y="1628775"/>
            <a:ext cx="2447925" cy="3956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624535563"/>
              </p:ext>
            </p:extLst>
          </p:nvPr>
        </p:nvGraphicFramePr>
        <p:xfrm>
          <a:off x="0" y="762000"/>
          <a:ext cx="9144000" cy="5625465"/>
        </p:xfrm>
        <a:graphic>
          <a:graphicData uri="http://schemas.openxmlformats.org/drawingml/2006/table">
            <a:tbl>
              <a:tblPr firstRow="1" bandRow="1">
                <a:tableStyleId>{5C22544A-7EE6-4342-B048-85BDC9FD1C3A}</a:tableStyleId>
              </a:tblPr>
              <a:tblGrid>
                <a:gridCol w="9144000">
                  <a:extLst>
                    <a:ext uri="{9D8B030D-6E8A-4147-A177-3AD203B41FA5}">
                      <a16:colId xmlns:a16="http://schemas.microsoft.com/office/drawing/2014/main" val="20000"/>
                    </a:ext>
                  </a:extLst>
                </a:gridCol>
              </a:tblGrid>
              <a:tr h="422891">
                <a:tc>
                  <a:txBody>
                    <a:bodyPr/>
                    <a:lstStyle/>
                    <a:p>
                      <a:pPr algn="ctr"/>
                      <a:r>
                        <a:rPr lang="en-ZA" sz="2000" dirty="0" smtClean="0"/>
                        <a:t>Procurement</a:t>
                      </a:r>
                      <a:endParaRPr lang="en-ZA" sz="2000" dirty="0"/>
                    </a:p>
                  </a:txBody>
                  <a:tcPr marL="84406" marR="84406">
                    <a:solidFill>
                      <a:schemeClr val="tx2"/>
                    </a:solidFill>
                  </a:tcPr>
                </a:tc>
                <a:extLst>
                  <a:ext uri="{0D108BD9-81ED-4DB2-BD59-A6C34878D82A}">
                    <a16:rowId xmlns:a16="http://schemas.microsoft.com/office/drawing/2014/main" val="10000"/>
                  </a:ext>
                </a:extLst>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Sourcing Lead:  – Project Oversight</a:t>
                      </a:r>
                      <a:endParaRPr lang="en-ZA" sz="1600" kern="1200" dirty="0" smtClean="0">
                        <a:solidFill>
                          <a:schemeClr val="tx2"/>
                        </a:solidFill>
                        <a:latin typeface="+mn-lt"/>
                        <a:ea typeface="+mn-ea"/>
                        <a:cs typeface="+mn-cs"/>
                      </a:endParaRPr>
                    </a:p>
                  </a:txBody>
                  <a:tcPr marL="84406" marR="84406"/>
                </a:tc>
                <a:extLst>
                  <a:ext uri="{0D108BD9-81ED-4DB2-BD59-A6C34878D82A}">
                    <a16:rowId xmlns:a16="http://schemas.microsoft.com/office/drawing/2014/main" val="10001"/>
                  </a:ext>
                </a:extLst>
              </a:tr>
              <a:tr h="39896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Governance, Compliance &amp; Risk Specialist – Audit</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2"/>
                  </a:ext>
                </a:extLst>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Contract Specialist </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3"/>
                  </a:ext>
                </a:extLst>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Price Evaluator</a:t>
                      </a:r>
                      <a:endParaRPr lang="en-ZA" sz="1600" kern="1200" dirty="0" smtClean="0">
                        <a:solidFill>
                          <a:schemeClr val="tx2"/>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4"/>
                  </a:ext>
                </a:extLst>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B-BBEE</a:t>
                      </a:r>
                      <a:r>
                        <a:rPr lang="en-ZA" sz="1600" kern="1200" baseline="0" dirty="0" smtClean="0">
                          <a:solidFill>
                            <a:schemeClr val="tx2"/>
                          </a:solidFill>
                          <a:latin typeface="+mn-lt"/>
                          <a:ea typeface="+mn-ea"/>
                          <a:cs typeface="+mn-cs"/>
                        </a:rPr>
                        <a:t> Evaluator</a:t>
                      </a:r>
                      <a:endParaRPr lang="en-ZA" sz="1600" kern="1200" dirty="0" smtClean="0">
                        <a:solidFill>
                          <a:schemeClr val="tx2"/>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5"/>
                  </a:ext>
                </a:extLst>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Financial Analysis team</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6"/>
                  </a:ext>
                </a:extLst>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7"/>
                  </a:ext>
                </a:extLst>
              </a:tr>
              <a:tr h="387922">
                <a:tc>
                  <a:txBody>
                    <a:bodyPr/>
                    <a:lstStyle/>
                    <a:p>
                      <a:pPr marL="0" algn="ctr" defTabSz="932962" rtl="0" eaLnBrk="1" latinLnBrk="0" hangingPunct="1"/>
                      <a:r>
                        <a:rPr lang="en-ZA" sz="2000" b="1" kern="1200" dirty="0" smtClean="0">
                          <a:solidFill>
                            <a:schemeClr val="bg1"/>
                          </a:solidFill>
                          <a:latin typeface="+mn-lt"/>
                          <a:ea typeface="+mn-ea"/>
                          <a:cs typeface="+mn-cs"/>
                        </a:rPr>
                        <a:t>SARS Business</a:t>
                      </a:r>
                      <a:r>
                        <a:rPr lang="en-ZA" sz="2000" b="1" kern="1200" baseline="0" dirty="0" smtClean="0">
                          <a:solidFill>
                            <a:schemeClr val="bg1"/>
                          </a:solidFill>
                          <a:latin typeface="+mn-lt"/>
                          <a:ea typeface="+mn-ea"/>
                          <a:cs typeface="+mn-cs"/>
                        </a:rPr>
                        <a:t> Unit</a:t>
                      </a:r>
                      <a:endParaRPr lang="en-ZA" sz="2000" b="1" kern="1200" dirty="0">
                        <a:solidFill>
                          <a:schemeClr val="bg1"/>
                        </a:solidFill>
                        <a:latin typeface="+mn-lt"/>
                        <a:ea typeface="+mn-ea"/>
                        <a:cs typeface="+mn-cs"/>
                      </a:endParaRPr>
                    </a:p>
                  </a:txBody>
                  <a:tcPr marL="84406" marR="84406">
                    <a:solidFill>
                      <a:schemeClr val="tx2"/>
                    </a:solidFill>
                  </a:tcPr>
                </a:tc>
                <a:extLst>
                  <a:ext uri="{0D108BD9-81ED-4DB2-BD59-A6C34878D82A}">
                    <a16:rowId xmlns:a16="http://schemas.microsoft.com/office/drawing/2014/main" val="10008"/>
                  </a:ext>
                </a:extLst>
              </a:tr>
              <a:tr h="413385">
                <a:tc>
                  <a:txBody>
                    <a:bodyPr/>
                    <a:lstStyle/>
                    <a:p>
                      <a:pPr marL="0" algn="l" defTabSz="932962" rtl="0" eaLnBrk="1" latinLnBrk="0" hangingPunct="1"/>
                      <a:r>
                        <a:rPr lang="en-ZA" sz="1600" kern="1200" baseline="0" dirty="0" smtClean="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09"/>
                  </a:ext>
                </a:extLst>
              </a:tr>
              <a:tr h="419100">
                <a:tc>
                  <a:txBody>
                    <a:bodyPr/>
                    <a:lstStyle/>
                    <a:p>
                      <a:pPr marL="0" algn="l" defTabSz="932962" rtl="0" eaLnBrk="1" latinLnBrk="0" hangingPunct="1"/>
                      <a:r>
                        <a:rPr lang="en-ZA" sz="1600" kern="1200" dirty="0" smtClean="0">
                          <a:solidFill>
                            <a:schemeClr val="tx2"/>
                          </a:solidFill>
                          <a:latin typeface="+mn-lt"/>
                          <a:ea typeface="+mn-ea"/>
                          <a:cs typeface="+mn-cs"/>
                        </a:rPr>
                        <a:t>Technical</a:t>
                      </a:r>
                      <a:r>
                        <a:rPr lang="en-ZA" sz="1600" kern="1200" baseline="0" dirty="0" smtClean="0">
                          <a:solidFill>
                            <a:schemeClr val="tx2"/>
                          </a:solidFill>
                          <a:latin typeface="+mn-lt"/>
                          <a:ea typeface="+mn-ea"/>
                          <a:cs typeface="+mn-cs"/>
                        </a:rPr>
                        <a:t> Evaluators </a:t>
                      </a:r>
                      <a:endParaRPr lang="en-ZA" sz="1600" kern="1200" dirty="0">
                        <a:solidFill>
                          <a:schemeClr val="tx2"/>
                        </a:solidFill>
                        <a:latin typeface="+mn-lt"/>
                        <a:ea typeface="+mn-ea"/>
                        <a:cs typeface="+mn-cs"/>
                      </a:endParaRPr>
                    </a:p>
                  </a:txBody>
                  <a:tcPr marL="84406" marR="84406"/>
                </a:tc>
                <a:extLst>
                  <a:ext uri="{0D108BD9-81ED-4DB2-BD59-A6C34878D82A}">
                    <a16:rowId xmlns:a16="http://schemas.microsoft.com/office/drawing/2014/main" val="10010"/>
                  </a:ext>
                </a:extLst>
              </a:tr>
              <a:tr h="3879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extLst>
                  <a:ext uri="{0D108BD9-81ED-4DB2-BD59-A6C34878D82A}">
                    <a16:rowId xmlns:a16="http://schemas.microsoft.com/office/drawing/2014/main" val="10011"/>
                  </a:ext>
                </a:extLst>
              </a:tr>
              <a:tr h="375285">
                <a:tc>
                  <a:txBody>
                    <a:bodyPr/>
                    <a:lstStyle/>
                    <a:p>
                      <a:r>
                        <a:rPr lang="en-ZA" sz="1600" baseline="0" dirty="0" smtClean="0">
                          <a:solidFill>
                            <a:schemeClr val="tx2"/>
                          </a:solidFill>
                        </a:rPr>
                        <a:t>Legal Specialist </a:t>
                      </a:r>
                      <a:endParaRPr lang="en-ZA" sz="1600" dirty="0">
                        <a:solidFill>
                          <a:schemeClr val="tx2"/>
                        </a:solidFill>
                      </a:endParaRPr>
                    </a:p>
                  </a:txBody>
                  <a:tcPr marL="84406" marR="84406"/>
                </a:tc>
                <a:extLst>
                  <a:ext uri="{0D108BD9-81ED-4DB2-BD59-A6C34878D82A}">
                    <a16:rowId xmlns:a16="http://schemas.microsoft.com/office/drawing/2014/main" val="10012"/>
                  </a:ext>
                </a:extLst>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r>
              <a:rPr lang="en-ZA" dirty="0" smtClean="0">
                <a:solidFill>
                  <a:schemeClr val="tx1"/>
                </a:solidFill>
              </a:rPr>
              <a:t> </a:t>
            </a:r>
            <a:fld id="{7ABC2798-EB18-44DC-8EE5-F31FF9AF6718}" type="slidenum">
              <a:rPr lang="en-ZA" smtClean="0">
                <a:solidFill>
                  <a:schemeClr val="tx1"/>
                </a:solidFill>
              </a:rPr>
              <a:pPr>
                <a:defRPr/>
              </a:pPr>
              <a:t>3</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RFP Timelines</a:t>
            </a:r>
          </a:p>
        </p:txBody>
      </p:sp>
      <p:graphicFrame>
        <p:nvGraphicFramePr>
          <p:cNvPr id="2" name="Table 1"/>
          <p:cNvGraphicFramePr>
            <a:graphicFrameLocks noGrp="1"/>
          </p:cNvGraphicFramePr>
          <p:nvPr>
            <p:extLst>
              <p:ext uri="{D42A27DB-BD31-4B8C-83A1-F6EECF244321}">
                <p14:modId xmlns:p14="http://schemas.microsoft.com/office/powerpoint/2010/main" val="3421317205"/>
              </p:ext>
            </p:extLst>
          </p:nvPr>
        </p:nvGraphicFramePr>
        <p:xfrm>
          <a:off x="0" y="782322"/>
          <a:ext cx="9144000" cy="4907810"/>
        </p:xfrm>
        <a:graphic>
          <a:graphicData uri="http://schemas.openxmlformats.org/drawingml/2006/table">
            <a:tbl>
              <a:tblPr firstRow="1" bandRow="1">
                <a:tableStyleId>{5C22544A-7EE6-4342-B048-85BDC9FD1C3A}</a:tableStyleId>
              </a:tblPr>
              <a:tblGrid>
                <a:gridCol w="5864772">
                  <a:extLst>
                    <a:ext uri="{9D8B030D-6E8A-4147-A177-3AD203B41FA5}">
                      <a16:colId xmlns:a16="http://schemas.microsoft.com/office/drawing/2014/main" val="20000"/>
                    </a:ext>
                  </a:extLst>
                </a:gridCol>
                <a:gridCol w="3279228">
                  <a:extLst>
                    <a:ext uri="{9D8B030D-6E8A-4147-A177-3AD203B41FA5}">
                      <a16:colId xmlns:a16="http://schemas.microsoft.com/office/drawing/2014/main" val="20001"/>
                    </a:ext>
                  </a:extLst>
                </a:gridCol>
              </a:tblGrid>
              <a:tr h="5506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l"/>
                      <a:r>
                        <a:rPr lang="en-ZA" dirty="0" smtClean="0">
                          <a:solidFill>
                            <a:schemeClr val="tx2">
                              <a:lumMod val="75000"/>
                            </a:schemeClr>
                          </a:solidFill>
                        </a:rPr>
                        <a:t>DUE DATE</a:t>
                      </a:r>
                      <a:endParaRPr lang="en-ZA" dirty="0">
                        <a:solidFill>
                          <a:schemeClr val="tx2">
                            <a:lumMod val="75000"/>
                          </a:schemeClr>
                        </a:solidFill>
                      </a:endParaRPr>
                    </a:p>
                  </a:txBody>
                  <a:tcPr/>
                </a:tc>
                <a:extLst>
                  <a:ext uri="{0D108BD9-81ED-4DB2-BD59-A6C34878D82A}">
                    <a16:rowId xmlns:a16="http://schemas.microsoft.com/office/drawing/2014/main" val="10000"/>
                  </a:ext>
                </a:extLst>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RFP Advertisement in Government Tender Bulletin</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13 March 2020</a:t>
                      </a:r>
                      <a:endParaRPr lang="en-ZA" sz="1800" b="1" kern="1200" baseline="0" dirty="0">
                        <a:solidFill>
                          <a:schemeClr val="accent2">
                            <a:lumMod val="50000"/>
                          </a:schemeClr>
                        </a:solidFill>
                        <a:latin typeface="+mn-lt"/>
                        <a:ea typeface="+mn-ea"/>
                        <a:cs typeface="+mn-cs"/>
                      </a:endParaRPr>
                    </a:p>
                  </a:txBody>
                  <a:tcPr anchor="ctr"/>
                </a:tc>
                <a:extLst>
                  <a:ext uri="{0D108BD9-81ED-4DB2-BD59-A6C34878D82A}">
                    <a16:rowId xmlns:a16="http://schemas.microsoft.com/office/drawing/2014/main" val="10001"/>
                  </a:ext>
                </a:extLst>
              </a:tr>
              <a:tr h="716721">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Tender documents on SARS website </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16 March 2020</a:t>
                      </a:r>
                      <a:endParaRPr lang="en-ZA" sz="1800" b="1" kern="1200" baseline="0" dirty="0">
                        <a:solidFill>
                          <a:schemeClr val="accent2">
                            <a:lumMod val="50000"/>
                          </a:schemeClr>
                        </a:solidFill>
                        <a:latin typeface="+mn-lt"/>
                        <a:ea typeface="+mn-ea"/>
                        <a:cs typeface="+mn-cs"/>
                      </a:endParaRPr>
                    </a:p>
                  </a:txBody>
                  <a:tcPr anchor="ctr"/>
                </a:tc>
                <a:extLst>
                  <a:ext uri="{0D108BD9-81ED-4DB2-BD59-A6C34878D82A}">
                    <a16:rowId xmlns:a16="http://schemas.microsoft.com/office/drawing/2014/main" val="10002"/>
                  </a:ext>
                </a:extLst>
              </a:tr>
              <a:tr h="716721">
                <a:tc>
                  <a:txBody>
                    <a:bodyPr/>
                    <a:lstStyle/>
                    <a:p>
                      <a:pPr marL="0" algn="l" defTabSz="932962" rtl="0" eaLnBrk="1" latinLnBrk="0" hangingPunct="1"/>
                      <a:r>
                        <a:rPr lang="en-ZA" sz="1800" b="1" kern="1200" baseline="0" dirty="0" smtClean="0">
                          <a:solidFill>
                            <a:srgbClr val="FF0000"/>
                          </a:solidFill>
                          <a:latin typeface="+mn-lt"/>
                          <a:ea typeface="+mn-ea"/>
                          <a:cs typeface="+mn-cs"/>
                        </a:rPr>
                        <a:t>Site visit</a:t>
                      </a:r>
                      <a:endParaRPr lang="en-ZA" sz="1800" b="1" kern="1200" baseline="0" dirty="0">
                        <a:solidFill>
                          <a:srgbClr val="FF0000"/>
                        </a:solidFill>
                        <a:latin typeface="+mn-lt"/>
                        <a:ea typeface="+mn-ea"/>
                        <a:cs typeface="+mn-cs"/>
                      </a:endParaRPr>
                    </a:p>
                  </a:txBody>
                  <a:tcPr anchor="ctr"/>
                </a:tc>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24 March 2020 at </a:t>
                      </a:r>
                      <a:r>
                        <a:rPr lang="en-ZA" sz="1800" b="1" kern="1200" baseline="0" dirty="0" smtClean="0">
                          <a:solidFill>
                            <a:schemeClr val="accent2">
                              <a:lumMod val="50000"/>
                            </a:schemeClr>
                          </a:solidFill>
                          <a:latin typeface="+mn-lt"/>
                          <a:ea typeface="+mn-ea"/>
                          <a:cs typeface="+mn-cs"/>
                        </a:rPr>
                        <a:t>10H00</a:t>
                      </a:r>
                    </a:p>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26 March 2020 at 10H00</a:t>
                      </a:r>
                      <a:endParaRPr lang="en-ZA" sz="1800" b="1" kern="1200" baseline="0" dirty="0">
                        <a:solidFill>
                          <a:schemeClr val="accent2">
                            <a:lumMod val="50000"/>
                          </a:schemeClr>
                        </a:solidFill>
                        <a:latin typeface="+mn-lt"/>
                        <a:ea typeface="+mn-ea"/>
                        <a:cs typeface="+mn-cs"/>
                      </a:endParaRPr>
                    </a:p>
                  </a:txBody>
                  <a:tcPr anchor="ctr"/>
                </a:tc>
                <a:extLst>
                  <a:ext uri="{0D108BD9-81ED-4DB2-BD59-A6C34878D82A}">
                    <a16:rowId xmlns:a16="http://schemas.microsoft.com/office/drawing/2014/main" val="10003"/>
                  </a:ext>
                </a:extLst>
              </a:tr>
              <a:tr h="773577">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Questions relating to RFP</a:t>
                      </a:r>
                      <a:endParaRPr lang="en-ZA" sz="1800" b="1" kern="1200" baseline="0" dirty="0">
                        <a:solidFill>
                          <a:schemeClr val="accent2">
                            <a:lumMod val="50000"/>
                          </a:schemeClr>
                        </a:solidFill>
                        <a:latin typeface="+mn-lt"/>
                        <a:ea typeface="+mn-ea"/>
                        <a:cs typeface="+mn-cs"/>
                      </a:endParaRPr>
                    </a:p>
                  </a:txBody>
                  <a:tcPr anchor="ctr"/>
                </a:tc>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13 March – 3 April 2020</a:t>
                      </a:r>
                      <a:endParaRPr lang="en-ZA" sz="1800" b="1" kern="1200" baseline="0" dirty="0">
                        <a:solidFill>
                          <a:schemeClr val="accent2">
                            <a:lumMod val="50000"/>
                          </a:schemeClr>
                        </a:solidFill>
                        <a:latin typeface="+mn-lt"/>
                        <a:ea typeface="+mn-ea"/>
                        <a:cs typeface="+mn-cs"/>
                      </a:endParaRPr>
                    </a:p>
                  </a:txBody>
                  <a:tcPr anchor="ctr"/>
                </a:tc>
                <a:extLst>
                  <a:ext uri="{0D108BD9-81ED-4DB2-BD59-A6C34878D82A}">
                    <a16:rowId xmlns:a16="http://schemas.microsoft.com/office/drawing/2014/main" val="10004"/>
                  </a:ext>
                </a:extLst>
              </a:tr>
              <a:tr h="716721">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nchor="ctr"/>
                </a:tc>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16 April 2020 at</a:t>
                      </a:r>
                      <a:r>
                        <a:rPr lang="en-ZA" sz="1800" b="1" dirty="0" smtClean="0">
                          <a:solidFill>
                            <a:schemeClr val="accent2">
                              <a:lumMod val="50000"/>
                            </a:schemeClr>
                          </a:solidFill>
                        </a:rPr>
                        <a:t> 11h00</a:t>
                      </a:r>
                      <a:endParaRPr lang="en-ZA" sz="1800" b="1" dirty="0">
                        <a:solidFill>
                          <a:schemeClr val="accent2">
                            <a:lumMod val="50000"/>
                          </a:schemeClr>
                        </a:solidFill>
                      </a:endParaRPr>
                    </a:p>
                  </a:txBody>
                  <a:tcPr anchor="ctr"/>
                </a:tc>
                <a:extLst>
                  <a:ext uri="{0D108BD9-81ED-4DB2-BD59-A6C34878D82A}">
                    <a16:rowId xmlns:a16="http://schemas.microsoft.com/office/drawing/2014/main" val="10005"/>
                  </a:ext>
                </a:extLst>
              </a:tr>
              <a:tr h="716721">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nchor="ctr"/>
                </a:tc>
                <a:tc>
                  <a:txBody>
                    <a:bodyPr/>
                    <a:lstStyle/>
                    <a:p>
                      <a:pPr algn="l"/>
                      <a:r>
                        <a:rPr lang="en-ZA" sz="1800" b="1" kern="1200" baseline="0" dirty="0" smtClean="0">
                          <a:solidFill>
                            <a:schemeClr val="accent2">
                              <a:lumMod val="50000"/>
                            </a:schemeClr>
                          </a:solidFill>
                          <a:latin typeface="+mn-lt"/>
                          <a:ea typeface="+mn-ea"/>
                          <a:cs typeface="+mn-cs"/>
                        </a:rPr>
                        <a:t>July/August 2020</a:t>
                      </a:r>
                      <a:endParaRPr lang="en-ZA" sz="1800" b="1" kern="1200" baseline="0" dirty="0">
                        <a:solidFill>
                          <a:schemeClr val="accent2">
                            <a:lumMod val="50000"/>
                          </a:schemeClr>
                        </a:solidFill>
                        <a:latin typeface="+mn-lt"/>
                        <a:ea typeface="+mn-ea"/>
                        <a:cs typeface="+mn-cs"/>
                      </a:endParaRPr>
                    </a:p>
                  </a:txBody>
                  <a:tcPr anchor="ctr"/>
                </a:tc>
                <a:extLst>
                  <a:ext uri="{0D108BD9-81ED-4DB2-BD59-A6C34878D82A}">
                    <a16:rowId xmlns:a16="http://schemas.microsoft.com/office/drawing/2014/main" val="10006"/>
                  </a:ext>
                </a:extLst>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4</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smtClean="0">
                <a:effectLst>
                  <a:outerShdw blurRad="38100" dist="38100" dir="2700000" algn="tl">
                    <a:srgbClr val="000000">
                      <a:alpha val="43137"/>
                    </a:srgbClr>
                  </a:outerShdw>
                </a:effectLst>
              </a:rPr>
              <a:t>TECHNICAL  </a:t>
            </a:r>
          </a:p>
          <a:p>
            <a:pPr marL="0" indent="0" algn="ctr">
              <a:buNone/>
            </a:pPr>
            <a:endParaRPr lang="en-ZA" sz="2000" b="1" dirty="0" smtClean="0"/>
          </a:p>
          <a:p>
            <a:pPr marL="0" indent="0" algn="ctr">
              <a:buNone/>
            </a:pPr>
            <a:r>
              <a:rPr lang="en-ZA" sz="2000" b="1" dirty="0" smtClean="0"/>
              <a:t> </a:t>
            </a:r>
            <a:endParaRPr lang="en-ZA" sz="2000" b="1" dirty="0"/>
          </a:p>
        </p:txBody>
      </p:sp>
    </p:spTree>
    <p:extLst>
      <p:ext uri="{BB962C8B-B14F-4D97-AF65-F5344CB8AC3E}">
        <p14:creationId xmlns:p14="http://schemas.microsoft.com/office/powerpoint/2010/main" val="38236505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21628" y="61479"/>
            <a:ext cx="8793773" cy="575542"/>
          </a:xfrm>
        </p:spPr>
        <p:txBody>
          <a:bodyPr/>
          <a:lstStyle/>
          <a:p>
            <a:r>
              <a:rPr lang="en-ZA" altLang="en-US" smtClean="0"/>
              <a:t>Services that SARS requires</a:t>
            </a:r>
          </a:p>
        </p:txBody>
      </p:sp>
      <p:sp>
        <p:nvSpPr>
          <p:cNvPr id="9219" name="Slide Number Placeholder 3"/>
          <p:cNvSpPr>
            <a:spLocks noGrp="1"/>
          </p:cNvSpPr>
          <p:nvPr>
            <p:ph type="sldNum" sz="quarter" idx="10"/>
          </p:nvPr>
        </p:nvSpPr>
        <p:spPr>
          <a:xfrm>
            <a:off x="8830441" y="-3175"/>
            <a:ext cx="8495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buSzPct val="120000"/>
              <a:buChar char="•"/>
              <a:defRPr sz="2400">
                <a:solidFill>
                  <a:schemeClr val="tx1"/>
                </a:solidFill>
                <a:latin typeface="Arial" charset="0"/>
              </a:defRPr>
            </a:lvl1pPr>
            <a:lvl2pPr marL="742950" indent="-285750" algn="l" eaLnBrk="0" hangingPunct="0">
              <a:buClr>
                <a:schemeClr val="tx2"/>
              </a:buClr>
              <a:buSzPct val="120000"/>
              <a:buChar char="•"/>
              <a:defRPr sz="2200">
                <a:solidFill>
                  <a:schemeClr val="tx1"/>
                </a:solidFill>
                <a:latin typeface="Arial" charset="0"/>
              </a:defRPr>
            </a:lvl2pPr>
            <a:lvl3pPr marL="1143000" indent="-228600" algn="l" eaLnBrk="0" hangingPunct="0">
              <a:buClr>
                <a:schemeClr val="tx2"/>
              </a:buClr>
              <a:buFont typeface="Times New Roman" pitchFamily="18" charset="0"/>
              <a:buChar char="–"/>
              <a:defRPr sz="2000">
                <a:solidFill>
                  <a:schemeClr val="tx1"/>
                </a:solidFill>
                <a:latin typeface="Arial" charset="0"/>
              </a:defRPr>
            </a:lvl3pPr>
            <a:lvl4pPr marL="1600200" indent="-228600" algn="l" eaLnBrk="0" hangingPunct="0">
              <a:buClr>
                <a:schemeClr val="tx2"/>
              </a:buClr>
              <a:buSzPct val="89000"/>
              <a:buChar char="•"/>
              <a:defRPr sz="2000">
                <a:solidFill>
                  <a:schemeClr val="tx1"/>
                </a:solidFill>
                <a:latin typeface="Arial" charset="0"/>
              </a:defRPr>
            </a:lvl4pPr>
            <a:lvl5pPr marL="2057400" indent="-228600" algn="l" eaLnBrk="0" hangingPunct="0">
              <a:buClr>
                <a:schemeClr val="tx2"/>
              </a:buClr>
              <a:buSzPct val="75000"/>
              <a:buFont typeface="Times New Roman" pitchFamily="18" charset="0"/>
              <a:buChar char="–"/>
              <a:defRPr sz="2000">
                <a:solidFill>
                  <a:schemeClr val="tx1"/>
                </a:solidFill>
                <a:latin typeface="Arial" charset="0"/>
              </a:defRPr>
            </a:lvl5pPr>
            <a:lvl6pPr marL="25146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6pPr>
            <a:lvl7pPr marL="29718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7pPr>
            <a:lvl8pPr marL="34290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8pPr>
            <a:lvl9pPr marL="3886200" indent="-22860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Arial" charset="0"/>
              </a:defRPr>
            </a:lvl9pPr>
          </a:lstStyle>
          <a:p>
            <a:pPr algn="r" eaLnBrk="1" hangingPunct="1">
              <a:buSzTx/>
              <a:buFontTx/>
              <a:buNone/>
            </a:pPr>
            <a:fld id="{B3CFCA1C-17EA-4406-8C71-C6AD11FA0BF3}" type="slidenum">
              <a:rPr lang="en-GB" altLang="en-US" sz="1200" smtClean="0">
                <a:solidFill>
                  <a:schemeClr val="bg1"/>
                </a:solidFill>
              </a:rPr>
              <a:pPr algn="r" eaLnBrk="1" hangingPunct="1">
                <a:buSzTx/>
                <a:buFontTx/>
                <a:buNone/>
              </a:pPr>
              <a:t>6</a:t>
            </a:fld>
            <a:endParaRPr lang="en-GB" altLang="en-US" sz="1200" smtClean="0">
              <a:solidFill>
                <a:schemeClr val="bg1"/>
              </a:solidFill>
            </a:endParaRPr>
          </a:p>
        </p:txBody>
      </p:sp>
      <p:sp>
        <p:nvSpPr>
          <p:cNvPr id="2" name="Rectangle 1"/>
          <p:cNvSpPr/>
          <p:nvPr/>
        </p:nvSpPr>
        <p:spPr>
          <a:xfrm>
            <a:off x="572655" y="1443841"/>
            <a:ext cx="7656945" cy="4524315"/>
          </a:xfrm>
          <a:prstGeom prst="rect">
            <a:avLst/>
          </a:prstGeom>
        </p:spPr>
        <p:txBody>
          <a:bodyPr wrap="square">
            <a:spAutoFit/>
          </a:bodyPr>
          <a:lstStyle/>
          <a:p>
            <a:r>
              <a:rPr lang="en-ZA" dirty="0">
                <a:solidFill>
                  <a:srgbClr val="000000"/>
                </a:solidFill>
                <a:latin typeface="Century Gothic" panose="020B0502020202020204" pitchFamily="34" charset="0"/>
              </a:rPr>
              <a:t>The scope of work entails office alteration work which comprises of drywall partitions, ceilings, floors, carpentry and joinery, plumbing, painting, electrical and mechanical services. </a:t>
            </a:r>
            <a:endParaRPr lang="en-ZA" dirty="0" smtClean="0">
              <a:solidFill>
                <a:srgbClr val="000000"/>
              </a:solidFill>
              <a:latin typeface="Century Gothic" panose="020B0502020202020204" pitchFamily="34" charset="0"/>
            </a:endParaRPr>
          </a:p>
          <a:p>
            <a:endParaRPr lang="en-ZA" dirty="0">
              <a:solidFill>
                <a:srgbClr val="000000"/>
              </a:solidFill>
              <a:latin typeface="Century Gothic" panose="020B0502020202020204" pitchFamily="34" charset="0"/>
            </a:endParaRPr>
          </a:p>
          <a:p>
            <a:endParaRPr lang="en-ZA" dirty="0">
              <a:solidFill>
                <a:srgbClr val="000000"/>
              </a:solidFill>
              <a:latin typeface="Century Gothic" panose="020B0502020202020204" pitchFamily="34" charset="0"/>
            </a:endParaRPr>
          </a:p>
          <a:p>
            <a:r>
              <a:rPr lang="en-ZA" dirty="0" smtClean="0">
                <a:solidFill>
                  <a:srgbClr val="000000"/>
                </a:solidFill>
                <a:latin typeface="Century Gothic" panose="020B0502020202020204" pitchFamily="34" charset="0"/>
              </a:rPr>
              <a:t>The </a:t>
            </a:r>
            <a:r>
              <a:rPr lang="en-ZA" dirty="0">
                <a:solidFill>
                  <a:srgbClr val="000000"/>
                </a:solidFill>
                <a:latin typeface="Century Gothic" panose="020B0502020202020204" pitchFamily="34" charset="0"/>
              </a:rPr>
              <a:t>warehouse will be operational during the construction phase and operating hours will be limited between 07:30 and 16:00 during weekdays only</a:t>
            </a:r>
            <a:r>
              <a:rPr lang="en-ZA" dirty="0" smtClean="0">
                <a:solidFill>
                  <a:srgbClr val="000000"/>
                </a:solidFill>
                <a:latin typeface="Century Gothic" panose="020B0502020202020204" pitchFamily="34" charset="0"/>
              </a:rPr>
              <a:t>.</a:t>
            </a:r>
          </a:p>
          <a:p>
            <a:endParaRPr lang="en-ZA" dirty="0">
              <a:solidFill>
                <a:srgbClr val="000000"/>
              </a:solidFill>
              <a:latin typeface="Century Gothic" panose="020B0502020202020204" pitchFamily="34" charset="0"/>
            </a:endParaRPr>
          </a:p>
          <a:p>
            <a:r>
              <a:rPr lang="en-ZA" dirty="0">
                <a:solidFill>
                  <a:srgbClr val="000000"/>
                </a:solidFill>
                <a:latin typeface="Century Gothic" panose="020B0502020202020204" pitchFamily="34" charset="0"/>
              </a:rPr>
              <a:t>The detailed specifications are documented in the Bills of Quantities as referenced</a:t>
            </a:r>
            <a:r>
              <a:rPr lang="en-ZA" dirty="0" smtClean="0">
                <a:solidFill>
                  <a:srgbClr val="000000"/>
                </a:solidFill>
                <a:latin typeface="Century Gothic" panose="020B0502020202020204" pitchFamily="34" charset="0"/>
              </a:rPr>
              <a:t>. The tender drawings are included in the tender pack </a:t>
            </a:r>
            <a:endParaRPr lang="en-ZA" dirty="0">
              <a:solidFill>
                <a:srgbClr val="000000"/>
              </a:solidFill>
              <a:latin typeface="Century Gothic" panose="020B0502020202020204" pitchFamily="34" charset="0"/>
            </a:endParaRPr>
          </a:p>
          <a:p>
            <a:endParaRPr lang="en-ZA" dirty="0" smtClean="0">
              <a:solidFill>
                <a:srgbClr val="000000"/>
              </a:solidFill>
              <a:latin typeface="Century Gothic" panose="020B0502020202020204" pitchFamily="34" charset="0"/>
            </a:endParaRPr>
          </a:p>
          <a:p>
            <a:endParaRPr lang="en-ZA" dirty="0">
              <a:solidFill>
                <a:srgbClr val="000000"/>
              </a:solidFill>
              <a:latin typeface="Century Gothic" panose="020B0502020202020204" pitchFamily="34" charset="0"/>
            </a:endParaRPr>
          </a:p>
          <a:p>
            <a:endParaRPr lang="en-ZA" dirty="0" smtClean="0">
              <a:solidFill>
                <a:srgbClr val="000000"/>
              </a:solidFill>
              <a:latin typeface="Century Gothic" panose="020B0502020202020204" pitchFamily="34" charset="0"/>
            </a:endParaRPr>
          </a:p>
          <a:p>
            <a:r>
              <a:rPr lang="en-ZA" dirty="0" smtClean="0">
                <a:solidFill>
                  <a:srgbClr val="000000"/>
                </a:solidFill>
                <a:latin typeface="Century Gothic" panose="020B0502020202020204" pitchFamily="34" charset="0"/>
              </a:rPr>
              <a:t> </a:t>
            </a:r>
            <a:endParaRPr lang="en-ZA" dirty="0">
              <a:solidFill>
                <a:srgbClr val="000000"/>
              </a:solidFill>
              <a:latin typeface="Century Gothic" panose="020B0502020202020204" pitchFamily="34" charset="0"/>
            </a:endParaRPr>
          </a:p>
        </p:txBody>
      </p:sp>
    </p:spTree>
    <p:extLst>
      <p:ext uri="{BB962C8B-B14F-4D97-AF65-F5344CB8AC3E}">
        <p14:creationId xmlns:p14="http://schemas.microsoft.com/office/powerpoint/2010/main" val="27995693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21628" y="61479"/>
            <a:ext cx="8793773" cy="575542"/>
          </a:xfrm>
        </p:spPr>
        <p:txBody>
          <a:bodyPr/>
          <a:lstStyle/>
          <a:p>
            <a:r>
              <a:rPr lang="en-ZA" altLang="en-US" dirty="0" smtClean="0"/>
              <a:t>Mandatory Criteria</a:t>
            </a:r>
          </a:p>
        </p:txBody>
      </p:sp>
      <p:sp>
        <p:nvSpPr>
          <p:cNvPr id="10243" name="Slide Number Placeholder 3"/>
          <p:cNvSpPr>
            <a:spLocks noGrp="1"/>
          </p:cNvSpPr>
          <p:nvPr>
            <p:ph type="sldNum" sz="quarter" idx="10"/>
          </p:nvPr>
        </p:nvSpPr>
        <p:spPr>
          <a:xfrm>
            <a:off x="8830441" y="-3175"/>
            <a:ext cx="84959"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8CAEAEAB-48F7-4507-A65D-4321756688EA}" type="slidenum">
              <a:rPr lang="en-GB" altLang="en-US" sz="1200" smtClean="0">
                <a:solidFill>
                  <a:schemeClr val="bg1"/>
                </a:solidFill>
              </a:rPr>
              <a:pPr eaLnBrk="1" hangingPunct="1"/>
              <a:t>7</a:t>
            </a:fld>
            <a:endParaRPr lang="en-GB" altLang="en-US" sz="1200" smtClean="0">
              <a:solidFill>
                <a:schemeClr val="bg1"/>
              </a:solidFill>
            </a:endParaRPr>
          </a:p>
        </p:txBody>
      </p:sp>
      <p:graphicFrame>
        <p:nvGraphicFramePr>
          <p:cNvPr id="10244" name="Object 4"/>
          <p:cNvGraphicFramePr>
            <a:graphicFrameLocks noChangeAspect="1"/>
          </p:cNvGraphicFramePr>
          <p:nvPr>
            <p:extLst>
              <p:ext uri="{D42A27DB-BD31-4B8C-83A1-F6EECF244321}">
                <p14:modId xmlns:p14="http://schemas.microsoft.com/office/powerpoint/2010/main" val="3384344400"/>
              </p:ext>
            </p:extLst>
          </p:nvPr>
        </p:nvGraphicFramePr>
        <p:xfrm>
          <a:off x="189053" y="1416205"/>
          <a:ext cx="8658922" cy="5038858"/>
        </p:xfrm>
        <a:graphic>
          <a:graphicData uri="http://schemas.openxmlformats.org/presentationml/2006/ole">
            <mc:AlternateContent xmlns:mc="http://schemas.openxmlformats.org/markup-compatibility/2006">
              <mc:Choice xmlns:v="urn:schemas-microsoft-com:vml" Requires="v">
                <p:oleObj spid="_x0000_s108567" name="Document" r:id="rId3" imgW="5873376" imgH="3709587" progId="Word.Document.12">
                  <p:embed/>
                </p:oleObj>
              </mc:Choice>
              <mc:Fallback>
                <p:oleObj name="Document" r:id="rId3" imgW="5873376" imgH="3709587" progId="Word.Document.12">
                  <p:embed/>
                  <p:pic>
                    <p:nvPicPr>
                      <p:cNvPr id="0" name=""/>
                      <p:cNvPicPr>
                        <a:picLocks noChangeAspect="1" noChangeArrowheads="1"/>
                      </p:cNvPicPr>
                      <p:nvPr/>
                    </p:nvPicPr>
                    <p:blipFill>
                      <a:blip r:embed="rId4"/>
                      <a:srcRect/>
                      <a:stretch>
                        <a:fillRect/>
                      </a:stretch>
                    </p:blipFill>
                    <p:spPr bwMode="auto">
                      <a:xfrm>
                        <a:off x="189053" y="1416205"/>
                        <a:ext cx="8658922" cy="5038858"/>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9133334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a:t>
            </a:r>
            <a:r>
              <a:rPr lang="en-ZA" sz="2000" b="1" dirty="0" smtClean="0">
                <a:effectLst>
                  <a:outerShdw blurRad="38100" dist="38100" dir="2700000" algn="tl">
                    <a:srgbClr val="000000">
                      <a:alpha val="43137"/>
                    </a:srgbClr>
                  </a:outerShdw>
                </a:effectLst>
              </a:rPr>
              <a:t>2 (Price &amp; BBBEE) </a:t>
            </a:r>
          </a:p>
          <a:p>
            <a:pPr marL="0" indent="0" algn="ctr">
              <a:buNone/>
            </a:pPr>
            <a:endParaRPr lang="en-ZA" sz="2000" b="1" dirty="0" smtClean="0"/>
          </a:p>
          <a:p>
            <a:pPr marL="0" indent="0" algn="ctr">
              <a:buNone/>
            </a:pPr>
            <a:r>
              <a:rPr lang="en-ZA" sz="2000" b="1" dirty="0" smtClean="0"/>
              <a:t>PRICING </a:t>
            </a:r>
            <a:endParaRPr lang="en-ZA" sz="2000" b="1" dirty="0"/>
          </a:p>
        </p:txBody>
      </p:sp>
    </p:spTree>
    <p:extLst>
      <p:ext uri="{BB962C8B-B14F-4D97-AF65-F5344CB8AC3E}">
        <p14:creationId xmlns:p14="http://schemas.microsoft.com/office/powerpoint/2010/main" val="4314096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45784" y="152239"/>
            <a:ext cx="9417753" cy="492443"/>
          </a:xfrm>
        </p:spPr>
        <p:txBody>
          <a:bodyPr/>
          <a:lstStyle/>
          <a:p>
            <a:pPr algn="ctr"/>
            <a:r>
              <a:rPr lang="en-ZA" altLang="en-US" sz="3200" dirty="0" smtClean="0">
                <a:latin typeface="Arial Narrow" panose="020B0606020202030204" pitchFamily="34" charset="0"/>
              </a:rPr>
              <a:t>National Treasury Preferential Procurement Regulation </a:t>
            </a:r>
            <a:endParaRPr lang="en-ZA" altLang="en-US" sz="3200" dirty="0">
              <a:latin typeface="Arial Narrow" panose="020B0606020202030204" pitchFamily="34" charset="0"/>
            </a:endParaRPr>
          </a:p>
        </p:txBody>
      </p:sp>
      <p:sp>
        <p:nvSpPr>
          <p:cNvPr id="3" name="Content Placeholder 2"/>
          <p:cNvSpPr>
            <a:spLocks noGrp="1"/>
          </p:cNvSpPr>
          <p:nvPr>
            <p:ph idx="1"/>
          </p:nvPr>
        </p:nvSpPr>
        <p:spPr>
          <a:xfrm>
            <a:off x="171705" y="879524"/>
            <a:ext cx="8972297" cy="4139595"/>
          </a:xfrm>
        </p:spPr>
        <p:txBody>
          <a:bodyPr/>
          <a:lstStyle/>
          <a:p>
            <a:pPr marL="0" indent="0" defTabSz="932863">
              <a:spcBef>
                <a:spcPct val="20000"/>
              </a:spcBef>
              <a:buSzTx/>
              <a:buNone/>
              <a:defRPr/>
            </a:pPr>
            <a:r>
              <a:rPr lang="en-ZA" sz="2400" b="1" dirty="0">
                <a:solidFill>
                  <a:schemeClr val="tx2"/>
                </a:solidFill>
                <a:latin typeface="Arial Narrow" panose="020B0606020202030204" pitchFamily="34" charset="0"/>
              </a:rPr>
              <a:t>Preference P</a:t>
            </a:r>
            <a:r>
              <a:rPr lang="en-ZA" sz="2400" b="1" dirty="0" smtClean="0">
                <a:solidFill>
                  <a:schemeClr val="tx2"/>
                </a:solidFill>
                <a:latin typeface="Arial Narrow" panose="020B0606020202030204" pitchFamily="34" charset="0"/>
              </a:rPr>
              <a:t>oint </a:t>
            </a:r>
            <a:r>
              <a:rPr lang="en-ZA" sz="2400" b="1" dirty="0">
                <a:solidFill>
                  <a:schemeClr val="tx2"/>
                </a:solidFill>
                <a:latin typeface="Arial Narrow" panose="020B0606020202030204" pitchFamily="34" charset="0"/>
              </a:rPr>
              <a:t>S</a:t>
            </a:r>
            <a:r>
              <a:rPr lang="en-ZA" sz="2400" b="1" dirty="0" smtClean="0">
                <a:solidFill>
                  <a:schemeClr val="tx2"/>
                </a:solidFill>
                <a:latin typeface="Arial Narrow" panose="020B0606020202030204" pitchFamily="34" charset="0"/>
              </a:rPr>
              <a:t>ystems</a:t>
            </a:r>
            <a:endParaRPr lang="en-ZA" sz="2400" b="1" dirty="0">
              <a:solidFill>
                <a:schemeClr val="tx2"/>
              </a:solidFill>
              <a:latin typeface="Arial Narrow" panose="020B0606020202030204" pitchFamily="34" charset="0"/>
            </a:endParaRPr>
          </a:p>
          <a:p>
            <a:pPr marL="0" lvl="2" indent="0" algn="just" defTabSz="932863">
              <a:spcBef>
                <a:spcPct val="20000"/>
              </a:spcBef>
              <a:buClrTx/>
              <a:buNone/>
              <a:defRPr/>
            </a:pPr>
            <a:r>
              <a:rPr lang="en-ZA" dirty="0"/>
              <a:t>In the second stage of the evaluation, Tenders that have submitted all the required mandatory documents will be evaluated in terms of the 80/20 preference points system under section 2 of the Preferential Procurement Policy Framework Act, 2000, read with the Preferential Procurement Regulations, 2017</a:t>
            </a:r>
          </a:p>
          <a:p>
            <a:pPr marL="0" indent="0" defTabSz="932863">
              <a:spcBef>
                <a:spcPct val="20000"/>
              </a:spcBef>
              <a:buSzTx/>
              <a:buNone/>
              <a:defRPr/>
            </a:pPr>
            <a:endParaRPr lang="en-ZA" sz="2800" b="1" dirty="0">
              <a:solidFill>
                <a:schemeClr val="tx2"/>
              </a:solidFill>
              <a:latin typeface="Arial Narrow" panose="020B0606020202030204" pitchFamily="34" charset="0"/>
            </a:endParaRPr>
          </a:p>
          <a:p>
            <a:pPr defTabSz="932863">
              <a:spcBef>
                <a:spcPct val="20000"/>
              </a:spcBef>
              <a:buSzTx/>
              <a:buFont typeface="Arial" panose="020B0604020202020204" pitchFamily="34" charset="0"/>
              <a:buChar char="•"/>
              <a:defRPr/>
            </a:pPr>
            <a:r>
              <a:rPr lang="en-ZA" sz="2000" dirty="0">
                <a:solidFill>
                  <a:srgbClr val="FF0000"/>
                </a:solidFill>
                <a:latin typeface="Arial Narrow" panose="020B0606020202030204" pitchFamily="34" charset="0"/>
              </a:rPr>
              <a:t>The 80/20 preference point system is applicable to bids* with a Rand value equal</a:t>
            </a:r>
          </a:p>
          <a:p>
            <a:pPr defTabSz="932863">
              <a:spcBef>
                <a:spcPct val="20000"/>
              </a:spcBef>
              <a:buSzTx/>
              <a:buFont typeface="Arial" panose="020B0604020202020204" pitchFamily="34" charset="0"/>
              <a:buChar char="•"/>
              <a:defRPr/>
            </a:pPr>
            <a:endParaRPr lang="en-ZA" sz="2800" i="1" dirty="0">
              <a:solidFill>
                <a:srgbClr val="FF0000"/>
              </a:solidFill>
              <a:latin typeface="Arial Narrow" panose="020B0606020202030204" pitchFamily="34" charset="0"/>
            </a:endParaRPr>
          </a:p>
          <a:p>
            <a:pPr defTabSz="932863">
              <a:spcBef>
                <a:spcPct val="20000"/>
              </a:spcBef>
              <a:buSzTx/>
              <a:buFont typeface="Arial" panose="020B0604020202020204" pitchFamily="34" charset="0"/>
              <a:buChar char="•"/>
              <a:defRPr/>
            </a:pPr>
            <a:r>
              <a:rPr lang="en-ZA" sz="2000" dirty="0">
                <a:solidFill>
                  <a:srgbClr val="FF0000"/>
                </a:solidFill>
                <a:latin typeface="Arial Narrow" panose="020B0606020202030204" pitchFamily="34" charset="0"/>
              </a:rPr>
              <a:t>to, or above R30 000 and up to a Rand value of </a:t>
            </a:r>
            <a:r>
              <a:rPr lang="en-ZA" sz="2000" dirty="0" smtClean="0">
                <a:solidFill>
                  <a:srgbClr val="FF0000"/>
                </a:solidFill>
                <a:latin typeface="Arial Narrow" panose="020B0606020202030204" pitchFamily="34" charset="0"/>
              </a:rPr>
              <a:t>R50 </a:t>
            </a:r>
            <a:r>
              <a:rPr lang="en-ZA" sz="2000" dirty="0">
                <a:solidFill>
                  <a:srgbClr val="FF0000"/>
                </a:solidFill>
                <a:latin typeface="Arial Narrow" panose="020B0606020202030204" pitchFamily="34" charset="0"/>
              </a:rPr>
              <a:t>million (all applicable taxes included). </a:t>
            </a:r>
          </a:p>
          <a:p>
            <a:pPr defTabSz="932863">
              <a:spcBef>
                <a:spcPct val="20000"/>
              </a:spcBef>
              <a:buSzTx/>
              <a:buFont typeface="Arial" panose="020B0604020202020204" pitchFamily="34" charset="0"/>
              <a:buChar char="•"/>
              <a:defRPr/>
            </a:pPr>
            <a:endParaRPr lang="en-ZA" sz="2800" dirty="0">
              <a:solidFill>
                <a:srgbClr val="FF0000"/>
              </a:solidFill>
              <a:latin typeface="Arial Narrow" panose="020B0606020202030204" pitchFamily="34" charset="0"/>
            </a:endParaRPr>
          </a:p>
          <a:p>
            <a:pPr marL="0" indent="0">
              <a:buNone/>
              <a:defRPr/>
            </a:pPr>
            <a:endParaRPr lang="en-ZA" sz="2900" dirty="0"/>
          </a:p>
        </p:txBody>
      </p:sp>
      <p:sp>
        <p:nvSpPr>
          <p:cNvPr id="4" name="Slide Number Placeholder 3"/>
          <p:cNvSpPr>
            <a:spLocks noGrp="1"/>
          </p:cNvSpPr>
          <p:nvPr>
            <p:ph type="sldNum" sz="quarter" idx="10"/>
          </p:nvPr>
        </p:nvSpPr>
        <p:spPr/>
        <p:txBody>
          <a:bodyPr/>
          <a:lstStyle/>
          <a:p>
            <a:pPr>
              <a:defRPr/>
            </a:pPr>
            <a:fld id="{AC4EA625-8007-45B3-9DA3-2647D69F1098}" type="slidenum">
              <a:rPr lang="en-GB" smtClean="0">
                <a:solidFill>
                  <a:srgbClr val="FFFFFF"/>
                </a:solidFill>
              </a:rPr>
              <a:pPr>
                <a:defRPr/>
              </a:pPr>
              <a:t>9</a:t>
            </a:fld>
            <a:endParaRPr lang="en-GB" dirty="0">
              <a:solidFill>
                <a:srgbClr val="FFFFFF"/>
              </a:solidFill>
            </a:endParaRPr>
          </a:p>
        </p:txBody>
      </p:sp>
    </p:spTree>
    <p:extLst>
      <p:ext uri="{BB962C8B-B14F-4D97-AF65-F5344CB8AC3E}">
        <p14:creationId xmlns:p14="http://schemas.microsoft.com/office/powerpoint/2010/main" val="25305216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0.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40.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7.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soldiated performance scorecards 18 09 2007 v0 3">
  <a:themeElements>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1_Consoldiated performance scorecards 18 09 2007 v0 3">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nsoldiated performance scorecards 18 09 2007 v0 3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Consoldiated performance scorecards 18 09 2007 v0 3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Consoldiated performance scorecards 18 09 2007 v0 3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Consoldiated performance scorecards 18 09 2007 v0 3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1_Consoldiated performance scorecards 18 09 2007 v0 3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7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45AF35A-DDDE-4BBE-BDC4-6E9BF60451A6}">
  <ds:schemaRefs>
    <ds:schemaRef ds:uri="http://schemas.microsoft.com/sharepoint/v3/contenttype/forms"/>
  </ds:schemaRefs>
</ds:datastoreItem>
</file>

<file path=customXml/itemProps3.xml><?xml version="1.0" encoding="utf-8"?>
<ds:datastoreItem xmlns:ds="http://schemas.openxmlformats.org/officeDocument/2006/customXml" ds:itemID="{4F084604-662F-4271-A331-F95A5440E66C}">
  <ds:schemaRefs>
    <ds:schemaRef ds:uri="http://purl.org/dc/elements/1.1/"/>
    <ds:schemaRef ds:uri="http://purl.org/dc/dcmitype/"/>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60842</TotalTime>
  <Words>1587</Words>
  <Application>Microsoft Office PowerPoint</Application>
  <PresentationFormat>On-screen Show (4:3)</PresentationFormat>
  <Paragraphs>354</Paragraphs>
  <Slides>27</Slides>
  <Notes>18</Notes>
  <HiddenSlides>0</HiddenSlides>
  <MMClips>0</MMClips>
  <ScaleCrop>false</ScaleCrop>
  <HeadingPairs>
    <vt:vector size="8" baseType="variant">
      <vt:variant>
        <vt:lpstr>Fonts Used</vt:lpstr>
      </vt:variant>
      <vt:variant>
        <vt:i4>9</vt:i4>
      </vt:variant>
      <vt:variant>
        <vt:lpstr>Theme</vt:lpstr>
      </vt:variant>
      <vt:variant>
        <vt:i4>5</vt:i4>
      </vt:variant>
      <vt:variant>
        <vt:lpstr>Embedded OLE Servers</vt:lpstr>
      </vt:variant>
      <vt:variant>
        <vt:i4>2</vt:i4>
      </vt:variant>
      <vt:variant>
        <vt:lpstr>Slide Titles</vt:lpstr>
      </vt:variant>
      <vt:variant>
        <vt:i4>27</vt:i4>
      </vt:variant>
    </vt:vector>
  </HeadingPairs>
  <TitlesOfParts>
    <vt:vector size="43" baseType="lpstr">
      <vt:lpstr>SimSun</vt:lpstr>
      <vt:lpstr>Arial</vt:lpstr>
      <vt:lpstr>Arial Narrow</vt:lpstr>
      <vt:lpstr>Arial Rounded MT Bold</vt:lpstr>
      <vt:lpstr>Calibri</vt:lpstr>
      <vt:lpstr>Century Gothic</vt:lpstr>
      <vt:lpstr>Tahoma</vt:lpstr>
      <vt:lpstr>Times New Roman</vt:lpstr>
      <vt:lpstr>Wingdings</vt:lpstr>
      <vt:lpstr>Template</vt:lpstr>
      <vt:lpstr>1_Consoldiated performance scorecards 18 09 2007 v0 3</vt:lpstr>
      <vt:lpstr>4_Template</vt:lpstr>
      <vt:lpstr>5_Template</vt:lpstr>
      <vt:lpstr>7_Template</vt:lpstr>
      <vt:lpstr>TCLayout.ActiveDocument.1</vt:lpstr>
      <vt:lpstr>Document</vt:lpstr>
      <vt:lpstr>PowerPoint Presentation</vt:lpstr>
      <vt:lpstr>PowerPoint Presentation</vt:lpstr>
      <vt:lpstr>PowerPoint Presentation</vt:lpstr>
      <vt:lpstr>PowerPoint Presentation</vt:lpstr>
      <vt:lpstr>PowerPoint Presentation</vt:lpstr>
      <vt:lpstr>Services that SARS requires</vt:lpstr>
      <vt:lpstr>Mandatory Criteria</vt:lpstr>
      <vt:lpstr>PowerPoint Presentation</vt:lpstr>
      <vt:lpstr>National Treasury Preferential Procurement Regulation </vt:lpstr>
      <vt:lpstr>Price Evaluation</vt:lpstr>
      <vt:lpstr>PowerPoint Presentation</vt:lpstr>
      <vt:lpstr>PowerPoint Presentation</vt:lpstr>
      <vt:lpstr>BEE = 20 Points</vt:lpstr>
      <vt:lpstr>Mandatory and Points Awarded for BBBEE Contribution</vt:lpstr>
      <vt:lpstr>BEE  Certificate -Amended Codes </vt:lpstr>
      <vt:lpstr>Use and acceptance of Affidavits </vt:lpstr>
      <vt:lpstr>PowerPoint Presentation</vt:lpstr>
      <vt:lpstr>PowerPoint Presentation</vt:lpstr>
      <vt:lpstr>Sub-contracting</vt:lpstr>
      <vt:lpstr>Joint Ventures</vt:lpstr>
      <vt:lpstr>PowerPoint Presentation</vt:lpstr>
      <vt:lpstr>Background</vt:lpstr>
      <vt:lpstr>Purpose</vt:lpstr>
      <vt:lpstr>Financial  Requirements</vt:lpstr>
      <vt:lpstr>Financial  Requirements</vt:lpstr>
      <vt:lpstr>PowerPoint Presentation</vt:lpstr>
      <vt:lpstr>PowerPoint Presentation</vt:lpstr>
    </vt:vector>
  </TitlesOfParts>
  <Company>SARS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Seboya Leburu</cp:lastModifiedBy>
  <cp:revision>1187</cp:revision>
  <cp:lastPrinted>2019-02-14T06:23:24Z</cp:lastPrinted>
  <dcterms:created xsi:type="dcterms:W3CDTF">2010-07-28T18:35:53Z</dcterms:created>
  <dcterms:modified xsi:type="dcterms:W3CDTF">2020-03-24T13:41:53Z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