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Lst>
  <p:notesMasterIdLst>
    <p:notesMasterId r:id="rId34"/>
  </p:notesMasterIdLst>
  <p:sldIdLst>
    <p:sldId id="256" r:id="rId5"/>
    <p:sldId id="291" r:id="rId6"/>
    <p:sldId id="292" r:id="rId7"/>
    <p:sldId id="293" r:id="rId8"/>
    <p:sldId id="294" r:id="rId9"/>
    <p:sldId id="295" r:id="rId10"/>
    <p:sldId id="352" r:id="rId11"/>
    <p:sldId id="353" r:id="rId12"/>
    <p:sldId id="297" r:id="rId13"/>
    <p:sldId id="298" r:id="rId14"/>
    <p:sldId id="299" r:id="rId15"/>
    <p:sldId id="357" r:id="rId16"/>
    <p:sldId id="376" r:id="rId17"/>
    <p:sldId id="375" r:id="rId18"/>
    <p:sldId id="363" r:id="rId19"/>
    <p:sldId id="371" r:id="rId20"/>
    <p:sldId id="369" r:id="rId21"/>
    <p:sldId id="373" r:id="rId22"/>
    <p:sldId id="374" r:id="rId23"/>
    <p:sldId id="368" r:id="rId24"/>
    <p:sldId id="362" r:id="rId25"/>
    <p:sldId id="360" r:id="rId26"/>
    <p:sldId id="358" r:id="rId27"/>
    <p:sldId id="349" r:id="rId28"/>
    <p:sldId id="350" r:id="rId29"/>
    <p:sldId id="361" r:id="rId30"/>
    <p:sldId id="359" r:id="rId31"/>
    <p:sldId id="351" r:id="rId32"/>
    <p:sldId id="284" r:id="rId33"/>
  </p:sldIdLst>
  <p:sldSz cx="9144000" cy="6858000" type="screen4x3"/>
  <p:notesSz cx="672465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mangele Radebe" initials="S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82C6"/>
    <a:srgbClr val="004C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49"/>
    <p:restoredTop sz="94694"/>
  </p:normalViewPr>
  <p:slideViewPr>
    <p:cSldViewPr snapToGrid="0" snapToObjects="1">
      <p:cViewPr varScale="1">
        <p:scale>
          <a:sx n="109" d="100"/>
          <a:sy n="109" d="100"/>
        </p:scale>
        <p:origin x="1296" y="126"/>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14015" cy="49542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09080" y="2"/>
            <a:ext cx="2914015" cy="495427"/>
          </a:xfrm>
          <a:prstGeom prst="rect">
            <a:avLst/>
          </a:prstGeom>
        </p:spPr>
        <p:txBody>
          <a:bodyPr vert="horz" lIns="91440" tIns="45720" rIns="91440" bIns="45720" rtlCol="0"/>
          <a:lstStyle>
            <a:lvl1pPr algn="r">
              <a:defRPr sz="1200"/>
            </a:lvl1pPr>
          </a:lstStyle>
          <a:p>
            <a:fld id="{A357C929-F5A2-B944-A14F-16451897D16C}" type="datetimeFigureOut">
              <a:rPr lang="en-US" smtClean="0"/>
              <a:t>5/10/2022</a:t>
            </a:fld>
            <a:endParaRPr lang="en-US" dirty="0"/>
          </a:p>
        </p:txBody>
      </p:sp>
      <p:sp>
        <p:nvSpPr>
          <p:cNvPr id="4" name="Slide Image Placeholder 3"/>
          <p:cNvSpPr>
            <a:spLocks noGrp="1" noRot="1" noChangeAspect="1"/>
          </p:cNvSpPr>
          <p:nvPr>
            <p:ph type="sldImg" idx="2"/>
          </p:nvPr>
        </p:nvSpPr>
        <p:spPr>
          <a:xfrm>
            <a:off x="1139825" y="1233488"/>
            <a:ext cx="4445000" cy="3333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2465" y="4751983"/>
            <a:ext cx="5379720" cy="388798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8824"/>
            <a:ext cx="2914015" cy="49542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09080" y="9378824"/>
            <a:ext cx="2914015" cy="495426"/>
          </a:xfrm>
          <a:prstGeom prst="rect">
            <a:avLst/>
          </a:prstGeom>
        </p:spPr>
        <p:txBody>
          <a:bodyPr vert="horz" lIns="91440" tIns="45720" rIns="91440" bIns="45720" rtlCol="0" anchor="b"/>
          <a:lstStyle>
            <a:lvl1pPr algn="r">
              <a:defRPr sz="1200"/>
            </a:lvl1pPr>
          </a:lstStyle>
          <a:p>
            <a:fld id="{50B2B449-F1C8-6F47-A588-55ED763A9793}" type="slidenum">
              <a:rPr lang="en-US" smtClean="0"/>
              <a:t>‹#›</a:t>
            </a:fld>
            <a:endParaRPr lang="en-US" dirty="0"/>
          </a:p>
        </p:txBody>
      </p:sp>
    </p:spTree>
    <p:extLst>
      <p:ext uri="{BB962C8B-B14F-4D97-AF65-F5344CB8AC3E}">
        <p14:creationId xmlns:p14="http://schemas.microsoft.com/office/powerpoint/2010/main" val="459981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0</a:t>
            </a:fld>
            <a:endParaRPr lang="en-US" dirty="0"/>
          </a:p>
        </p:txBody>
      </p:sp>
    </p:spTree>
    <p:extLst>
      <p:ext uri="{BB962C8B-B14F-4D97-AF65-F5344CB8AC3E}">
        <p14:creationId xmlns:p14="http://schemas.microsoft.com/office/powerpoint/2010/main" val="1140851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50B2B449-F1C8-6F47-A588-55ED763A9793}" type="slidenum">
              <a:rPr lang="en-US" smtClean="0"/>
              <a:t>17</a:t>
            </a:fld>
            <a:endParaRPr lang="en-US" dirty="0"/>
          </a:p>
        </p:txBody>
      </p:sp>
    </p:spTree>
    <p:extLst>
      <p:ext uri="{BB962C8B-B14F-4D97-AF65-F5344CB8AC3E}">
        <p14:creationId xmlns:p14="http://schemas.microsoft.com/office/powerpoint/2010/main" val="2123042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23</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24</a:t>
            </a:fld>
            <a:endParaRPr lang="en-ZA" dirty="0"/>
          </a:p>
        </p:txBody>
      </p:sp>
    </p:spTree>
    <p:extLst>
      <p:ext uri="{BB962C8B-B14F-4D97-AF65-F5344CB8AC3E}">
        <p14:creationId xmlns:p14="http://schemas.microsoft.com/office/powerpoint/2010/main" val="25853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25</a:t>
            </a:fld>
            <a:endParaRPr lang="en-ZA" dirty="0"/>
          </a:p>
        </p:txBody>
      </p:sp>
    </p:spTree>
    <p:extLst>
      <p:ext uri="{BB962C8B-B14F-4D97-AF65-F5344CB8AC3E}">
        <p14:creationId xmlns:p14="http://schemas.microsoft.com/office/powerpoint/2010/main" val="209714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B2B449-F1C8-6F47-A588-55ED763A9793}" type="slidenum">
              <a:rPr lang="en-US" smtClean="0"/>
              <a:t>28</a:t>
            </a:fld>
            <a:endParaRPr lang="en-US" dirty="0"/>
          </a:p>
        </p:txBody>
      </p:sp>
    </p:spTree>
    <p:extLst>
      <p:ext uri="{BB962C8B-B14F-4D97-AF65-F5344CB8AC3E}">
        <p14:creationId xmlns:p14="http://schemas.microsoft.com/office/powerpoint/2010/main" val="20977494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Date Placeholder 13"/>
          <p:cNvSpPr>
            <a:spLocks noGrp="1"/>
          </p:cNvSpPr>
          <p:nvPr>
            <p:ph type="dt" sz="half" idx="10"/>
          </p:nvPr>
        </p:nvSpPr>
        <p:spPr>
          <a:xfrm>
            <a:off x="2122260" y="5913438"/>
            <a:ext cx="4899479" cy="301756"/>
          </a:xfrm>
          <a:prstGeom prst="rect">
            <a:avLst/>
          </a:prstGeom>
        </p:spPr>
        <p:txBody>
          <a:bodyPr/>
          <a:lstStyle>
            <a:lvl1pPr algn="ctr">
              <a:defRPr sz="1600" b="0" i="0" baseline="0">
                <a:solidFill>
                  <a:schemeClr val="bg1"/>
                </a:solidFill>
                <a:latin typeface="Arial" charset="0"/>
              </a:defRPr>
            </a:lvl1pPr>
          </a:lstStyle>
          <a:p>
            <a:endParaRPr lang="en-US" dirty="0"/>
          </a:p>
        </p:txBody>
      </p:sp>
      <p:sp>
        <p:nvSpPr>
          <p:cNvPr id="17" name="Title 16"/>
          <p:cNvSpPr>
            <a:spLocks noGrp="1"/>
          </p:cNvSpPr>
          <p:nvPr>
            <p:ph type="title" hasCustomPrompt="1"/>
          </p:nvPr>
        </p:nvSpPr>
        <p:spPr>
          <a:xfrm>
            <a:off x="1199696" y="4005620"/>
            <a:ext cx="6744607" cy="514117"/>
          </a:xfrm>
        </p:spPr>
        <p:txBody>
          <a:bodyPr>
            <a:noAutofit/>
          </a:bodyPr>
          <a:lstStyle>
            <a:lvl1pPr algn="ctr">
              <a:defRPr sz="3200" b="1" i="0" baseline="0">
                <a:solidFill>
                  <a:schemeClr val="bg1"/>
                </a:solidFill>
                <a:latin typeface="Arial" charset="0"/>
              </a:defRPr>
            </a:lvl1pPr>
          </a:lstStyle>
          <a:p>
            <a:r>
              <a:rPr lang="en-US" dirty="0"/>
              <a:t>Click to edit Title</a:t>
            </a:r>
          </a:p>
        </p:txBody>
      </p:sp>
      <p:sp>
        <p:nvSpPr>
          <p:cNvPr id="4" name="Text Placeholder 3"/>
          <p:cNvSpPr>
            <a:spLocks noGrp="1"/>
          </p:cNvSpPr>
          <p:nvPr>
            <p:ph type="body" sz="quarter" idx="11" hasCustomPrompt="1"/>
          </p:nvPr>
        </p:nvSpPr>
        <p:spPr>
          <a:xfrm>
            <a:off x="2138589" y="4992693"/>
            <a:ext cx="4866821" cy="488950"/>
          </a:xfrm>
        </p:spPr>
        <p:txBody>
          <a:bodyPr>
            <a:normAutofit/>
          </a:bodyPr>
          <a:lstStyle>
            <a:lvl1pPr marL="0" indent="0" algn="ctr">
              <a:buFontTx/>
              <a:buNone/>
              <a:defRPr sz="2400" baseline="0">
                <a:solidFill>
                  <a:schemeClr val="bg1"/>
                </a:solidFill>
              </a:defRPr>
            </a:lvl1pPr>
          </a:lstStyle>
          <a:p>
            <a:pPr lvl="0"/>
            <a:r>
              <a:rPr lang="en-US" dirty="0"/>
              <a:t>Click to edit Master Division</a:t>
            </a:r>
          </a:p>
        </p:txBody>
      </p:sp>
    </p:spTree>
    <p:extLst>
      <p:ext uri="{BB962C8B-B14F-4D97-AF65-F5344CB8AC3E}">
        <p14:creationId xmlns:p14="http://schemas.microsoft.com/office/powerpoint/2010/main" val="221606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0" indent="0">
              <a:lnSpc>
                <a:spcPct val="100000"/>
              </a:lnSpc>
              <a:spcBef>
                <a:spcPts val="0"/>
              </a:spcBef>
              <a:buFontTx/>
              <a:buNone/>
              <a:defRPr sz="1800"/>
            </a:lvl1pPr>
            <a:lvl2pPr marL="457200" indent="0">
              <a:buFontTx/>
              <a:buNone/>
              <a:defRPr sz="1800">
                <a:solidFill>
                  <a:schemeClr val="tx1">
                    <a:lumMod val="75000"/>
                    <a:lumOff val="25000"/>
                  </a:schemeClr>
                </a:solidFill>
              </a:defRPr>
            </a:lvl2pPr>
            <a:lvl3pPr marL="914400" indent="0">
              <a:buFontTx/>
              <a:buNone/>
              <a:defRPr sz="1800">
                <a:solidFill>
                  <a:schemeClr val="tx1">
                    <a:lumMod val="75000"/>
                    <a:lumOff val="25000"/>
                  </a:schemeClr>
                </a:solidFill>
              </a:defRPr>
            </a:lvl3pPr>
            <a:lvl4pPr marL="1371600" indent="0">
              <a:buFontTx/>
              <a:buNone/>
              <a:defRPr sz="1800">
                <a:solidFill>
                  <a:schemeClr val="tx1">
                    <a:lumMod val="75000"/>
                    <a:lumOff val="25000"/>
                  </a:schemeClr>
                </a:solidFill>
              </a:defRPr>
            </a:lvl4pPr>
            <a:lvl5pPr marL="1828800" indent="0">
              <a:buFontTx/>
              <a:buNone/>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760728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Bullet Poi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B540B12B-D968-2643-8E7F-238A3C456CC9}" type="slidenum">
              <a:rPr lang="en-US" smtClean="0"/>
              <a:pPr/>
              <a:t>‹#›</a:t>
            </a:fld>
            <a:endParaRPr lang="en-US" dirty="0"/>
          </a:p>
        </p:txBody>
      </p:sp>
      <p:sp>
        <p:nvSpPr>
          <p:cNvPr id="12" name="Text Placeholder 11"/>
          <p:cNvSpPr>
            <a:spLocks noGrp="1"/>
          </p:cNvSpPr>
          <p:nvPr>
            <p:ph type="body" sz="quarter" idx="11"/>
          </p:nvPr>
        </p:nvSpPr>
        <p:spPr>
          <a:xfrm>
            <a:off x="341312" y="1844673"/>
            <a:ext cx="8370887" cy="4248151"/>
          </a:xfrm>
        </p:spPr>
        <p:txBody>
          <a:bodyPr>
            <a:normAutofit/>
          </a:bodyPr>
          <a:lstStyle>
            <a:lvl1pPr marL="285750" indent="-285750">
              <a:lnSpc>
                <a:spcPct val="90000"/>
              </a:lnSpc>
              <a:spcBef>
                <a:spcPts val="0"/>
              </a:spcBef>
              <a:buFontTx/>
              <a:buBlip>
                <a:blip r:embed="rId2"/>
              </a:buBlip>
              <a:defRPr sz="1800"/>
            </a:lvl1pPr>
            <a:lvl2pPr marL="685800" indent="-228600">
              <a:lnSpc>
                <a:spcPct val="90000"/>
              </a:lnSpc>
              <a:spcBef>
                <a:spcPts val="0"/>
              </a:spcBef>
              <a:buFontTx/>
              <a:buBlip>
                <a:blip r:embed="rId2"/>
              </a:buBlip>
              <a:defRPr sz="1800">
                <a:solidFill>
                  <a:schemeClr val="tx1">
                    <a:lumMod val="75000"/>
                    <a:lumOff val="25000"/>
                  </a:schemeClr>
                </a:solidFill>
              </a:defRPr>
            </a:lvl2pPr>
            <a:lvl3pPr marL="1143000" indent="-228600">
              <a:lnSpc>
                <a:spcPct val="90000"/>
              </a:lnSpc>
              <a:spcBef>
                <a:spcPts val="0"/>
              </a:spcBef>
              <a:buFontTx/>
              <a:buBlip>
                <a:blip r:embed="rId2"/>
              </a:buBlip>
              <a:defRPr sz="1800">
                <a:solidFill>
                  <a:schemeClr val="tx1">
                    <a:lumMod val="75000"/>
                    <a:lumOff val="25000"/>
                  </a:schemeClr>
                </a:solidFill>
              </a:defRPr>
            </a:lvl3pPr>
            <a:lvl4pPr marL="1600200" indent="-228600">
              <a:lnSpc>
                <a:spcPct val="90000"/>
              </a:lnSpc>
              <a:spcBef>
                <a:spcPts val="0"/>
              </a:spcBef>
              <a:buFontTx/>
              <a:buBlip>
                <a:blip r:embed="rId2"/>
              </a:buBlip>
              <a:defRPr sz="1800">
                <a:solidFill>
                  <a:schemeClr val="tx1">
                    <a:lumMod val="75000"/>
                    <a:lumOff val="25000"/>
                  </a:schemeClr>
                </a:solidFill>
              </a:defRPr>
            </a:lvl4pPr>
            <a:lvl5pPr marL="2057400" indent="-228600">
              <a:lnSpc>
                <a:spcPct val="90000"/>
              </a:lnSpc>
              <a:spcBef>
                <a:spcPts val="0"/>
              </a:spcBef>
              <a:buFontTx/>
              <a:buBlip>
                <a:blip r:embed="rId2"/>
              </a:buBlip>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16"/>
          <p:cNvSpPr>
            <a:spLocks noGrp="1"/>
          </p:cNvSpPr>
          <p:nvPr>
            <p:ph type="body" sz="quarter" idx="12"/>
          </p:nvPr>
        </p:nvSpPr>
        <p:spPr>
          <a:xfrm>
            <a:off x="341313" y="1052513"/>
            <a:ext cx="7886700" cy="437806"/>
          </a:xfrm>
        </p:spPr>
        <p:txBody>
          <a:bodyPr>
            <a:normAutofit/>
          </a:bodyPr>
          <a:lstStyle>
            <a:lvl1pPr>
              <a:defRPr sz="2000" b="1"/>
            </a:lvl1pPr>
          </a:lstStyle>
          <a:p>
            <a:pPr lvl="0"/>
            <a:r>
              <a:rPr lang="en-US"/>
              <a:t>Click to edit Master text styles</a:t>
            </a:r>
          </a:p>
        </p:txBody>
      </p:sp>
    </p:spTree>
    <p:extLst>
      <p:ext uri="{BB962C8B-B14F-4D97-AF65-F5344CB8AC3E}">
        <p14:creationId xmlns:p14="http://schemas.microsoft.com/office/powerpoint/2010/main" val="801566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Imag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10"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sp>
        <p:nvSpPr>
          <p:cNvPr id="3" name="Text Placeholder 2"/>
          <p:cNvSpPr>
            <a:spLocks noGrp="1"/>
          </p:cNvSpPr>
          <p:nvPr>
            <p:ph type="body" sz="quarter" idx="10"/>
          </p:nvPr>
        </p:nvSpPr>
        <p:spPr>
          <a:xfrm>
            <a:off x="341993" y="1052513"/>
            <a:ext cx="7886700" cy="437807"/>
          </a:xfrm>
        </p:spPr>
        <p:txBody>
          <a:bodyPr/>
          <a:lstStyle>
            <a:lvl1pPr>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5" name="Content Placeholder 4"/>
          <p:cNvSpPr>
            <a:spLocks noGrp="1"/>
          </p:cNvSpPr>
          <p:nvPr>
            <p:ph sz="quarter" idx="11"/>
          </p:nvPr>
        </p:nvSpPr>
        <p:spPr>
          <a:xfrm>
            <a:off x="341312" y="1844674"/>
            <a:ext cx="8370887" cy="4248151"/>
          </a:xfrm>
        </p:spPr>
        <p:txBody>
          <a:bodyPr>
            <a:normAutofit/>
          </a:bodyPr>
          <a:lstStyle>
            <a:lvl1pPr>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Tree>
    <p:extLst>
      <p:ext uri="{BB962C8B-B14F-4D97-AF65-F5344CB8AC3E}">
        <p14:creationId xmlns:p14="http://schemas.microsoft.com/office/powerpoint/2010/main" val="759399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8482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extLst>
      <p:ext uri="{BB962C8B-B14F-4D97-AF65-F5344CB8AC3E}">
        <p14:creationId xmlns:p14="http://schemas.microsoft.com/office/powerpoint/2010/main" val="3272431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wmf"/><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93" y="441325"/>
            <a:ext cx="7886700" cy="532606"/>
          </a:xfrm>
          <a:prstGeom prst="rect">
            <a:avLst/>
          </a:prstGeom>
        </p:spPr>
        <p:txBody>
          <a:bodyPr vert="horz" lIns="91440" tIns="45720" rIns="91440" bIns="45720" rtlCol="0" anchor="t" anchorCtr="0">
            <a:normAutofit/>
          </a:bodyPr>
          <a:lstStyle/>
          <a:p>
            <a:r>
              <a:rPr lang="en-US" dirty="0"/>
              <a:t>Click to edit Master Headline</a:t>
            </a:r>
          </a:p>
        </p:txBody>
      </p:sp>
      <p:sp>
        <p:nvSpPr>
          <p:cNvPr id="3" name="Text Placeholder 2"/>
          <p:cNvSpPr>
            <a:spLocks noGrp="1"/>
          </p:cNvSpPr>
          <p:nvPr>
            <p:ph type="body" idx="1"/>
          </p:nvPr>
        </p:nvSpPr>
        <p:spPr>
          <a:xfrm>
            <a:off x="341993" y="1052513"/>
            <a:ext cx="7886700" cy="433268"/>
          </a:xfrm>
          <a:prstGeom prst="rect">
            <a:avLst/>
          </a:prstGeom>
        </p:spPr>
        <p:txBody>
          <a:bodyPr vert="horz" lIns="91440" tIns="45720" rIns="91440" bIns="45720" rtlCol="0">
            <a:normAutofit/>
          </a:bodyPr>
          <a:lstStyle/>
          <a:p>
            <a:pPr lvl="0"/>
            <a:r>
              <a:rPr lang="en-US" b="1" i="0" baseline="0" dirty="0">
                <a:solidFill>
                  <a:schemeClr val="tx1">
                    <a:lumMod val="75000"/>
                    <a:lumOff val="25000"/>
                  </a:schemeClr>
                </a:solidFill>
                <a:latin typeface="Arial" charset="0"/>
              </a:rPr>
              <a:t>Click to edit Master Sub-header</a:t>
            </a:r>
          </a:p>
        </p:txBody>
      </p:sp>
      <p:sp>
        <p:nvSpPr>
          <p:cNvPr id="6" name="Slide Number Placeholder 5"/>
          <p:cNvSpPr>
            <a:spLocks noGrp="1"/>
          </p:cNvSpPr>
          <p:nvPr>
            <p:ph type="sldNum" sz="quarter" idx="4"/>
          </p:nvPr>
        </p:nvSpPr>
        <p:spPr>
          <a:xfrm>
            <a:off x="341993" y="6429826"/>
            <a:ext cx="2057400" cy="365125"/>
          </a:xfrm>
          <a:prstGeom prst="rect">
            <a:avLst/>
          </a:prstGeom>
        </p:spPr>
        <p:txBody>
          <a:bodyPr vert="horz" lIns="91440" tIns="45720" rIns="91440" bIns="45720" rtlCol="0" anchor="ctr"/>
          <a:lstStyle>
            <a:lvl1pPr algn="l">
              <a:defRPr sz="1200" b="0" i="0">
                <a:solidFill>
                  <a:srgbClr val="004C85"/>
                </a:solidFill>
                <a:latin typeface="Arial" charset="0"/>
              </a:defRPr>
            </a:lvl1pPr>
          </a:lstStyle>
          <a:p>
            <a:fld id="{B540B12B-D968-2643-8E7F-238A3C456CC9}" type="slidenum">
              <a:rPr lang="en-US" smtClean="0"/>
              <a:pPr/>
              <a:t>‹#›</a:t>
            </a:fld>
            <a:endParaRPr lang="en-US" dirty="0"/>
          </a:p>
        </p:txBody>
      </p:sp>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49935" y="6365971"/>
            <a:ext cx="1062263" cy="304133"/>
          </a:xfrm>
          <a:prstGeom prst="rect">
            <a:avLst/>
          </a:prstGeom>
        </p:spPr>
      </p:pic>
      <p:cxnSp>
        <p:nvCxnSpPr>
          <p:cNvPr id="7" name="Straight Connector 6"/>
          <p:cNvCxnSpPr/>
          <p:nvPr/>
        </p:nvCxnSpPr>
        <p:spPr>
          <a:xfrm>
            <a:off x="431801" y="6237514"/>
            <a:ext cx="8280399" cy="0"/>
          </a:xfrm>
          <a:prstGeom prst="line">
            <a:avLst/>
          </a:prstGeom>
          <a:ln w="25400">
            <a:solidFill>
              <a:srgbClr val="004C85"/>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5CC4A0F-DD9F-2A4B-A7C2-D3C533F08224}"/>
              </a:ext>
            </a:extLst>
          </p:cNvPr>
          <p:cNvPicPr>
            <a:picLocks noChangeAspect="1"/>
          </p:cNvPicPr>
          <p:nvPr userDrawn="1"/>
        </p:nvPicPr>
        <p:blipFill>
          <a:blip r:embed="rId9"/>
          <a:stretch>
            <a:fillRect/>
          </a:stretch>
        </p:blipFill>
        <p:spPr>
          <a:xfrm>
            <a:off x="791644" y="6362004"/>
            <a:ext cx="897083" cy="29600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 id="2147483663" r:id="rId4"/>
    <p:sldLayoutId id="2147483664" r:id="rId5"/>
    <p:sldLayoutId id="2147483666" r:id="rId6"/>
  </p:sldLayoutIdLst>
  <p:hf hdr="0" ftr="0" dt="0"/>
  <p:txStyles>
    <p:title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10"/>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78">
          <p15:clr>
            <a:srgbClr val="F26B43"/>
          </p15:clr>
        </p15:guide>
        <p15:guide id="2" pos="272">
          <p15:clr>
            <a:srgbClr val="F26B43"/>
          </p15:clr>
        </p15:guide>
        <p15:guide id="3" pos="5488">
          <p15:clr>
            <a:srgbClr val="F26B43"/>
          </p15:clr>
        </p15:guide>
        <p15:guide id="4" orient="horz" pos="4201">
          <p15:clr>
            <a:srgbClr val="F26B43"/>
          </p15:clr>
        </p15:guide>
        <p15:guide id="5" orient="horz" pos="663">
          <p15:clr>
            <a:srgbClr val="F26B43"/>
          </p15:clr>
        </p15:guide>
        <p15:guide id="6" orient="horz" pos="1162">
          <p15:clr>
            <a:srgbClr val="F26B43"/>
          </p15:clr>
        </p15:guide>
        <p15:guide id="7" orient="horz" pos="38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tenderoffice@sars.gov.za"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hyperlink" Target="mailto:rft-professionalservices@sars.gov.za"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721548-6038-7E41-94EC-34607F2F72EA}"/>
              </a:ext>
            </a:extLst>
          </p:cNvPr>
          <p:cNvPicPr>
            <a:picLocks noChangeAspect="1"/>
          </p:cNvPicPr>
          <p:nvPr/>
        </p:nvPicPr>
        <p:blipFill>
          <a:blip r:embed="rId3"/>
          <a:stretch>
            <a:fillRect/>
          </a:stretch>
        </p:blipFill>
        <p:spPr>
          <a:xfrm>
            <a:off x="372115" y="354061"/>
            <a:ext cx="1750145" cy="577489"/>
          </a:xfrm>
          <a:prstGeom prst="rect">
            <a:avLst/>
          </a:prstGeom>
        </p:spPr>
      </p:pic>
      <p:sp>
        <p:nvSpPr>
          <p:cNvPr id="4" name="Subtitle 3">
            <a:extLst>
              <a:ext uri="{FF2B5EF4-FFF2-40B4-BE49-F238E27FC236}">
                <a16:creationId xmlns:a16="http://schemas.microsoft.com/office/drawing/2014/main" id="{A59469B6-B21C-4AE7-B0D6-6F6C7C5F7C39}"/>
              </a:ext>
            </a:extLst>
          </p:cNvPr>
          <p:cNvSpPr txBox="1">
            <a:spLocks/>
          </p:cNvSpPr>
          <p:nvPr/>
        </p:nvSpPr>
        <p:spPr bwMode="auto">
          <a:xfrm>
            <a:off x="939516" y="4760513"/>
            <a:ext cx="7758544"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Virtual Briefing Session:	</a:t>
            </a:r>
            <a:r>
              <a:rPr lang="en-ZA" sz="2000" b="1" kern="0" dirty="0" smtClean="0">
                <a:solidFill>
                  <a:schemeClr val="bg1"/>
                </a:solidFill>
                <a:cs typeface="Arial" charset="0"/>
              </a:rPr>
              <a:t>10 May 2022 </a:t>
            </a:r>
            <a:r>
              <a:rPr lang="en-ZA" sz="2000" b="1" kern="0" dirty="0">
                <a:solidFill>
                  <a:schemeClr val="bg1"/>
                </a:solidFill>
                <a:cs typeface="Arial" charset="0"/>
              </a:rPr>
              <a:t>at 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a:ln>
                  <a:noFill/>
                </a:ln>
                <a:solidFill>
                  <a:schemeClr val="bg1"/>
                </a:solidFill>
                <a:effectLst/>
                <a:uLnTx/>
                <a:uFillTx/>
                <a:cs typeface="Arial" charset="0"/>
              </a:rPr>
              <a:t>RFP No.:</a:t>
            </a:r>
            <a:r>
              <a:rPr lang="en-ZA" sz="2000" b="1" kern="0" noProof="0" dirty="0">
                <a:solidFill>
                  <a:schemeClr val="bg1"/>
                </a:solidFill>
                <a:cs typeface="Arial" charset="0"/>
              </a:rPr>
              <a:t>                         	</a:t>
            </a:r>
            <a:r>
              <a:rPr kumimoji="0" lang="en-ZA" sz="2000" b="1" i="0" u="none" strike="noStrike" kern="0" cap="none" spc="0" normalizeH="0" baseline="0" noProof="0" dirty="0">
                <a:ln>
                  <a:noFill/>
                </a:ln>
                <a:solidFill>
                  <a:schemeClr val="bg1"/>
                </a:solidFill>
                <a:effectLst/>
                <a:uLnTx/>
                <a:uFillTx/>
                <a:cs typeface="Arial" charset="0"/>
              </a:rPr>
              <a:t>RFP </a:t>
            </a:r>
            <a:r>
              <a:rPr kumimoji="0" lang="en-ZA" sz="2000" b="1" i="0" u="none" strike="noStrike" kern="0" cap="none" spc="0" normalizeH="0" baseline="0" dirty="0" smtClean="0">
                <a:ln>
                  <a:noFill/>
                </a:ln>
                <a:solidFill>
                  <a:schemeClr val="bg1"/>
                </a:solidFill>
                <a:effectLst/>
                <a:uLnTx/>
                <a:uFillTx/>
                <a:cs typeface="Arial" charset="0"/>
              </a:rPr>
              <a:t>02</a:t>
            </a:r>
            <a:r>
              <a:rPr kumimoji="0" lang="en-ZA" sz="2000" b="1" i="0" u="none" strike="noStrike" kern="0" cap="none" spc="0" normalizeH="0" baseline="0" noProof="0" dirty="0" smtClean="0">
                <a:ln>
                  <a:noFill/>
                </a:ln>
                <a:solidFill>
                  <a:schemeClr val="bg1"/>
                </a:solidFill>
                <a:effectLst/>
                <a:uLnTx/>
                <a:uFillTx/>
                <a:cs typeface="Arial" charset="0"/>
              </a:rPr>
              <a:t>/2021</a:t>
            </a:r>
            <a:endParaRPr kumimoji="0" lang="en-ZA" sz="2000" b="1" i="0" u="none" strike="noStrike" kern="0" cap="none" spc="0" normalizeH="0" baseline="0" noProof="0" dirty="0">
              <a:ln>
                <a:noFill/>
              </a:ln>
              <a:solidFill>
                <a:schemeClr val="bg1"/>
              </a:solidFill>
              <a:effectLst/>
              <a:uLnTx/>
              <a:uFillTx/>
              <a:cs typeface="Arial" charset="0"/>
            </a:endParaRPr>
          </a:p>
          <a:p>
            <a:pPr lvl="0" defTabSz="912813" eaLnBrk="0" hangingPunct="0">
              <a:lnSpc>
                <a:spcPct val="150000"/>
              </a:lnSpc>
              <a:buSzPct val="120000"/>
              <a:defRPr/>
            </a:pPr>
            <a:r>
              <a:rPr kumimoji="0" lang="en-ZA" sz="2000" b="1" i="0" u="none" strike="noStrike" kern="0" cap="none" spc="0" normalizeH="0" baseline="0" noProof="0" dirty="0">
                <a:ln>
                  <a:noFill/>
                </a:ln>
                <a:solidFill>
                  <a:schemeClr val="bg1"/>
                </a:solidFill>
                <a:effectLst/>
                <a:uLnTx/>
                <a:uFillTx/>
                <a:cs typeface="Arial" charset="0"/>
              </a:rPr>
              <a:t>Closing Date:      	             </a:t>
            </a:r>
            <a:r>
              <a:rPr lang="en-ZA" sz="2000" b="1" kern="0" noProof="0" dirty="0" smtClean="0">
                <a:solidFill>
                  <a:schemeClr val="bg1"/>
                </a:solidFill>
                <a:cs typeface="Arial" charset="0"/>
              </a:rPr>
              <a:t>19  </a:t>
            </a:r>
            <a:r>
              <a:rPr lang="en-ZA" sz="2000" b="1" kern="0" noProof="0" dirty="0">
                <a:solidFill>
                  <a:schemeClr val="bg1"/>
                </a:solidFill>
                <a:cs typeface="Arial" charset="0"/>
              </a:rPr>
              <a:t>May </a:t>
            </a:r>
            <a:r>
              <a:rPr lang="en-ZA" sz="2000" b="1" kern="0" dirty="0">
                <a:solidFill>
                  <a:schemeClr val="bg1"/>
                </a:solidFill>
                <a:cs typeface="Arial" charset="0"/>
              </a:rPr>
              <a:t>2022</a:t>
            </a:r>
            <a:r>
              <a:rPr kumimoji="0" lang="en-ZA" sz="2000" b="1" i="0" u="none" strike="noStrike" kern="0" cap="none" spc="0" normalizeH="0" baseline="0" noProof="0" dirty="0">
                <a:ln>
                  <a:noFill/>
                </a:ln>
                <a:solidFill>
                  <a:schemeClr val="bg1"/>
                </a:solidFill>
                <a:effectLst/>
                <a:uLnTx/>
                <a:uFillTx/>
                <a:cs typeface="Arial" charset="0"/>
              </a:rPr>
              <a:t>,</a:t>
            </a:r>
            <a:r>
              <a:rPr kumimoji="0" lang="en-ZA" sz="2000" b="1" i="0" u="none" strike="noStrike" kern="0" cap="none" spc="0" normalizeH="0" noProof="0" dirty="0">
                <a:ln>
                  <a:noFill/>
                </a:ln>
                <a:solidFill>
                  <a:schemeClr val="bg1"/>
                </a:solidFill>
                <a:effectLst/>
                <a:uLnTx/>
                <a:uFillTx/>
                <a:cs typeface="Arial" charset="0"/>
              </a:rPr>
              <a:t>  </a:t>
            </a:r>
            <a:r>
              <a:rPr kumimoji="0" lang="en-ZA" sz="2000" b="1" i="0" u="none" strike="noStrike" kern="0" cap="none" spc="0" normalizeH="0" baseline="0" noProof="0" dirty="0">
                <a:ln>
                  <a:noFill/>
                </a:ln>
                <a:solidFill>
                  <a:schemeClr val="bg1"/>
                </a:solidFill>
                <a:effectLst/>
                <a:uLnTx/>
                <a:uFillTx/>
                <a:cs typeface="Arial" charset="0"/>
              </a:rPr>
              <a:t>11h00</a:t>
            </a:r>
          </a:p>
        </p:txBody>
      </p:sp>
      <p:sp>
        <p:nvSpPr>
          <p:cNvPr id="5" name="Subtitle 2">
            <a:extLst>
              <a:ext uri="{FF2B5EF4-FFF2-40B4-BE49-F238E27FC236}">
                <a16:creationId xmlns:a16="http://schemas.microsoft.com/office/drawing/2014/main" id="{BBE37CBF-F13E-4178-9277-D3F2A176387F}"/>
              </a:ext>
            </a:extLst>
          </p:cNvPr>
          <p:cNvSpPr txBox="1">
            <a:spLocks/>
          </p:cNvSpPr>
          <p:nvPr/>
        </p:nvSpPr>
        <p:spPr>
          <a:xfrm>
            <a:off x="536331" y="2699238"/>
            <a:ext cx="8161729" cy="1858694"/>
          </a:xfrm>
          <a:prstGeom prst="rect">
            <a:avLst/>
          </a:prstGeom>
        </p:spPr>
        <p:txBody>
          <a:bodyPr/>
          <a:lst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4"/>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ZA" dirty="0"/>
          </a:p>
          <a:p>
            <a:endParaRPr lang="en-ZA" dirty="0"/>
          </a:p>
          <a:p>
            <a:pPr>
              <a:lnSpc>
                <a:spcPct val="150000"/>
              </a:lnSpc>
            </a:pPr>
            <a:r>
              <a:rPr lang="en-US" b="1" kern="0" dirty="0" smtClean="0">
                <a:solidFill>
                  <a:schemeClr val="bg1"/>
                </a:solidFill>
                <a:latin typeface="+mn-lt"/>
                <a:cs typeface="Arial" charset="0"/>
              </a:rPr>
              <a:t>APPOINTMENT </a:t>
            </a:r>
            <a:r>
              <a:rPr lang="en-US" b="1" kern="0" dirty="0">
                <a:solidFill>
                  <a:schemeClr val="bg1"/>
                </a:solidFill>
                <a:latin typeface="+mn-lt"/>
                <a:cs typeface="Arial" charset="0"/>
              </a:rPr>
              <a:t>OF A CHAIRPERSON FOR THE SARS NATIONAL BARGAINING FORUM </a:t>
            </a:r>
            <a:endParaRPr lang="en-ZA" b="1" kern="0" dirty="0">
              <a:solidFill>
                <a:schemeClr val="bg1"/>
              </a:solidFill>
              <a:latin typeface="+mn-lt"/>
              <a:cs typeface="Arial" charset="0"/>
            </a:endParaRPr>
          </a:p>
        </p:txBody>
      </p:sp>
    </p:spTree>
    <p:extLst>
      <p:ext uri="{BB962C8B-B14F-4D97-AF65-F5344CB8AC3E}">
        <p14:creationId xmlns:p14="http://schemas.microsoft.com/office/powerpoint/2010/main" val="8752991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b="1" dirty="0">
                <a:solidFill>
                  <a:schemeClr val="tx2"/>
                </a:solidFill>
                <a:effectLst>
                  <a:outerShdw blurRad="38100" dist="38100" dir="2700000" algn="tl">
                    <a:srgbClr val="000000">
                      <a:alpha val="43137"/>
                    </a:srgbClr>
                  </a:outerShdw>
                </a:effectLst>
                <a:latin typeface="+mj-lt"/>
                <a:ea typeface="+mj-ea"/>
                <a:cs typeface="+mj-cs"/>
              </a:rPr>
              <a:t>Refer to section 11 of the RFP doc</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9</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939909"/>
            <a:ext cx="3325090"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5" name="Text Box 75">
            <a:extLst>
              <a:ext uri="{FF2B5EF4-FFF2-40B4-BE49-F238E27FC236}">
                <a16:creationId xmlns:a16="http://schemas.microsoft.com/office/drawing/2014/main" id="{96DD892A-234F-424B-88F5-3A32BD7686F9}"/>
              </a:ext>
            </a:extLst>
          </p:cNvPr>
          <p:cNvSpPr txBox="1">
            <a:spLocks noChangeArrowheads="1"/>
          </p:cNvSpPr>
          <p:nvPr/>
        </p:nvSpPr>
        <p:spPr bwMode="auto">
          <a:xfrm>
            <a:off x="623456" y="1113627"/>
            <a:ext cx="106458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0</a:t>
            </a:r>
            <a:endParaRPr lang="en-GB" b="1" dirty="0">
              <a:solidFill>
                <a:schemeClr val="tx2"/>
              </a:solidFill>
            </a:endParaRPr>
          </a:p>
        </p:txBody>
      </p:sp>
      <p:sp>
        <p:nvSpPr>
          <p:cNvPr id="6" name="Rectangle 11">
            <a:extLst>
              <a:ext uri="{FF2B5EF4-FFF2-40B4-BE49-F238E27FC236}">
                <a16:creationId xmlns:a16="http://schemas.microsoft.com/office/drawing/2014/main" id="{D76C1CEA-7DF1-4756-B22D-05D99288F2E9}"/>
              </a:ext>
            </a:extLst>
          </p:cNvPr>
          <p:cNvSpPr>
            <a:spLocks noChangeArrowheads="1"/>
          </p:cNvSpPr>
          <p:nvPr/>
        </p:nvSpPr>
        <p:spPr bwMode="auto">
          <a:xfrm>
            <a:off x="573305" y="1883463"/>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Text Box 98">
            <a:extLst>
              <a:ext uri="{FF2B5EF4-FFF2-40B4-BE49-F238E27FC236}">
                <a16:creationId xmlns:a16="http://schemas.microsoft.com/office/drawing/2014/main" id="{E935DA4E-A466-4652-AC17-45EE64ECEEC8}"/>
              </a:ext>
            </a:extLst>
          </p:cNvPr>
          <p:cNvSpPr txBox="1">
            <a:spLocks noChangeArrowheads="1"/>
          </p:cNvSpPr>
          <p:nvPr/>
        </p:nvSpPr>
        <p:spPr bwMode="auto">
          <a:xfrm>
            <a:off x="3810633" y="913967"/>
            <a:ext cx="5333367" cy="230832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lnSpc>
                <a:spcPct val="150000"/>
              </a:lnSpc>
              <a:buFont typeface="Arial" panose="020B0604020202020204" pitchFamily="34" charset="0"/>
              <a:buChar char="•"/>
            </a:pPr>
            <a:r>
              <a:rPr lang="en-ZA" sz="1200" b="1" dirty="0">
                <a:solidFill>
                  <a:schemeClr val="tx2"/>
                </a:solidFill>
              </a:rPr>
              <a:t>Invitation to Bid SBD 1</a:t>
            </a:r>
          </a:p>
          <a:p>
            <a:pPr marL="173038" indent="-173038">
              <a:lnSpc>
                <a:spcPct val="150000"/>
              </a:lnSpc>
              <a:buFontTx/>
              <a:buChar char="•"/>
            </a:pPr>
            <a:r>
              <a:rPr lang="en-ZA" sz="1200" b="1" dirty="0" smtClean="0">
                <a:solidFill>
                  <a:schemeClr val="tx2"/>
                </a:solidFill>
              </a:rPr>
              <a:t>Central </a:t>
            </a:r>
            <a:r>
              <a:rPr lang="en-ZA" sz="1200" b="1" dirty="0">
                <a:solidFill>
                  <a:schemeClr val="tx2"/>
                </a:solidFill>
              </a:rPr>
              <a:t>Registration Report (Central Database System) from NT                       </a:t>
            </a:r>
          </a:p>
          <a:p>
            <a:pPr algn="l">
              <a:lnSpc>
                <a:spcPct val="150000"/>
              </a:lnSpc>
              <a:buFontTx/>
              <a:buChar char="•"/>
            </a:pPr>
            <a:r>
              <a:rPr lang="en-ZA" sz="1200" b="1" dirty="0">
                <a:solidFill>
                  <a:schemeClr val="tx2"/>
                </a:solidFill>
              </a:rPr>
              <a:t>   SARS Oath / Affirmation of Secrecy</a:t>
            </a:r>
          </a:p>
          <a:p>
            <a:pPr algn="l">
              <a:lnSpc>
                <a:spcPct val="150000"/>
              </a:lnSpc>
              <a:buFontTx/>
              <a:buChar char="•"/>
            </a:pPr>
            <a:r>
              <a:rPr lang="en-ZA" sz="1200" b="1" dirty="0">
                <a:solidFill>
                  <a:schemeClr val="tx2"/>
                </a:solidFill>
              </a:rPr>
              <a:t>   </a:t>
            </a:r>
            <a:r>
              <a:rPr lang="en-ZA" sz="1200" b="1" dirty="0" smtClean="0">
                <a:solidFill>
                  <a:schemeClr val="tx2"/>
                </a:solidFill>
              </a:rPr>
              <a:t>Standard Bidding Document (SBD 4)</a:t>
            </a:r>
          </a:p>
          <a:p>
            <a:pPr algn="l">
              <a:lnSpc>
                <a:spcPct val="150000"/>
              </a:lnSpc>
              <a:buFontTx/>
              <a:buChar char="•"/>
            </a:pPr>
            <a:r>
              <a:rPr lang="en-US" sz="1200" b="1" dirty="0">
                <a:solidFill>
                  <a:schemeClr val="tx2"/>
                </a:solidFill>
              </a:rPr>
              <a:t> </a:t>
            </a:r>
            <a:r>
              <a:rPr lang="en-US" sz="1200" b="1" dirty="0" smtClean="0">
                <a:solidFill>
                  <a:schemeClr val="tx2"/>
                </a:solidFill>
              </a:rPr>
              <a:t>  SARS Preference Point Claim Form new </a:t>
            </a:r>
            <a:endParaRPr lang="en-ZA" sz="1200" b="1" dirty="0">
              <a:solidFill>
                <a:schemeClr val="tx2"/>
              </a:solidFill>
            </a:endParaRPr>
          </a:p>
          <a:p>
            <a:pPr>
              <a:lnSpc>
                <a:spcPct val="150000"/>
              </a:lnSpc>
              <a:buFontTx/>
              <a:buChar char="•"/>
            </a:pPr>
            <a:r>
              <a:rPr lang="en-ZA" sz="1200" b="1" dirty="0" smtClean="0">
                <a:solidFill>
                  <a:schemeClr val="tx2"/>
                </a:solidFill>
                <a:cs typeface="Times New Roman" pitchFamily="18" charset="0"/>
              </a:rPr>
              <a:t>    Supplier </a:t>
            </a:r>
            <a:r>
              <a:rPr lang="en-ZA" sz="1200" b="1" dirty="0">
                <a:solidFill>
                  <a:schemeClr val="tx2"/>
                </a:solidFill>
                <a:cs typeface="Times New Roman" pitchFamily="18" charset="0"/>
              </a:rPr>
              <a:t>Risk </a:t>
            </a:r>
            <a:r>
              <a:rPr lang="en-ZA" sz="1200" b="1" dirty="0" smtClean="0">
                <a:solidFill>
                  <a:schemeClr val="tx2"/>
                </a:solidFill>
                <a:cs typeface="Times New Roman" pitchFamily="18" charset="0"/>
              </a:rPr>
              <a:t>Questionnaire</a:t>
            </a:r>
          </a:p>
          <a:p>
            <a:pPr>
              <a:lnSpc>
                <a:spcPct val="150000"/>
              </a:lnSpc>
              <a:buFontTx/>
              <a:buChar char="•"/>
            </a:pPr>
            <a:r>
              <a:rPr lang="en-US" sz="1200" b="1" dirty="0" smtClean="0">
                <a:solidFill>
                  <a:schemeClr val="tx2"/>
                </a:solidFill>
                <a:cs typeface="Times New Roman" pitchFamily="18" charset="0"/>
              </a:rPr>
              <a:t>    General Conditions of Contract (GCC)</a:t>
            </a:r>
            <a:endParaRPr lang="en-ZA" sz="1200" b="1" dirty="0" smtClean="0">
              <a:solidFill>
                <a:schemeClr val="tx2"/>
              </a:solidFill>
              <a:cs typeface="Times New Roman" pitchFamily="18" charset="0"/>
            </a:endParaRPr>
          </a:p>
          <a:p>
            <a:pPr algn="l">
              <a:lnSpc>
                <a:spcPct val="150000"/>
              </a:lnSpc>
              <a:buFontTx/>
              <a:buChar char="•"/>
            </a:pPr>
            <a:r>
              <a:rPr lang="en-ZA" sz="1200" b="1" dirty="0" smtClean="0">
                <a:solidFill>
                  <a:schemeClr val="tx2"/>
                </a:solidFill>
                <a:cs typeface="Times New Roman" pitchFamily="18" charset="0"/>
              </a:rPr>
              <a:t>    BBBEE </a:t>
            </a:r>
            <a:r>
              <a:rPr lang="en-ZA" sz="1200" b="1" dirty="0">
                <a:solidFill>
                  <a:schemeClr val="tx2"/>
                </a:solidFill>
                <a:cs typeface="Times New Roman" pitchFamily="18" charset="0"/>
              </a:rPr>
              <a:t>Certificate/ Sworn Affidavit</a:t>
            </a:r>
          </a:p>
        </p:txBody>
      </p:sp>
    </p:spTree>
    <p:extLst>
      <p:ext uri="{BB962C8B-B14F-4D97-AF65-F5344CB8AC3E}">
        <p14:creationId xmlns:p14="http://schemas.microsoft.com/office/powerpoint/2010/main" val="37241184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BID EVALUATION PROCESS   </a:t>
            </a:r>
            <a:r>
              <a:rPr lang="en-ZA" sz="1800" dirty="0">
                <a:solidFill>
                  <a:schemeClr val="tx2"/>
                </a:solidFill>
                <a:effectLst>
                  <a:outerShdw blurRad="38100" dist="38100" dir="2700000" algn="tl">
                    <a:srgbClr val="000000">
                      <a:alpha val="43137"/>
                    </a:srgbClr>
                  </a:outerShdw>
                </a:effectLst>
              </a:rPr>
              <a:t>Refer to section 11 of the RFP doc</a:t>
            </a:r>
            <a:br>
              <a:rPr lang="en-ZA" sz="1800" dirty="0">
                <a:solidFill>
                  <a:schemeClr val="tx2"/>
                </a:solidFill>
                <a:effectLst>
                  <a:outerShdw blurRad="38100" dist="38100" dir="2700000" algn="tl">
                    <a:srgbClr val="000000">
                      <a:alpha val="43137"/>
                    </a:srgbClr>
                  </a:outerShdw>
                </a:effectLst>
              </a:rPr>
            </a:br>
            <a:r>
              <a:rPr lang="en-ZA" sz="1800" dirty="0">
                <a:solidFill>
                  <a:schemeClr val="tx2"/>
                </a:solidFill>
                <a:effectLst>
                  <a:outerShdw blurRad="38100" dist="38100" dir="2700000" algn="tl">
                    <a:srgbClr val="000000">
                      <a:alpha val="43137"/>
                    </a:srgbClr>
                  </a:outerShdw>
                </a:effectLst>
              </a:rPr>
              <a:t/>
            </a:r>
            <a:br>
              <a:rPr lang="en-ZA" sz="1800" dirty="0">
                <a:solidFill>
                  <a:schemeClr val="tx2"/>
                </a:solidFill>
                <a:effectLst>
                  <a:outerShdw blurRad="38100" dist="38100" dir="2700000" algn="tl">
                    <a:srgbClr val="000000">
                      <a:alpha val="43137"/>
                    </a:srgbClr>
                  </a:outerShdw>
                </a:effectLst>
              </a:rPr>
            </a:br>
            <a:endParaRPr lang="en-ZA" sz="1800" dirty="0">
              <a:solidFill>
                <a:schemeClr val="tx2"/>
              </a:solidFill>
              <a:effectLst>
                <a:outerShdw blurRad="38100" dist="38100" dir="2700000" algn="tl">
                  <a:srgbClr val="000000">
                    <a:alpha val="43137"/>
                  </a:srgbClr>
                </a:outerShdw>
              </a:effectLst>
            </a:endParaRPr>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10</a:t>
            </a:fld>
            <a:endParaRPr lang="en-US" dirty="0"/>
          </a:p>
        </p:txBody>
      </p:sp>
      <p:sp>
        <p:nvSpPr>
          <p:cNvPr id="4" name="AutoShape 74">
            <a:extLst>
              <a:ext uri="{FF2B5EF4-FFF2-40B4-BE49-F238E27FC236}">
                <a16:creationId xmlns:a16="http://schemas.microsoft.com/office/drawing/2014/main" id="{FF4088F1-A95E-411C-9D84-36E755FE6272}"/>
              </a:ext>
            </a:extLst>
          </p:cNvPr>
          <p:cNvSpPr>
            <a:spLocks noChangeArrowheads="1"/>
          </p:cNvSpPr>
          <p:nvPr/>
        </p:nvSpPr>
        <p:spPr bwMode="auto">
          <a:xfrm>
            <a:off x="273269" y="727752"/>
            <a:ext cx="3587214"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2" name="Text Box 91">
            <a:extLst>
              <a:ext uri="{FF2B5EF4-FFF2-40B4-BE49-F238E27FC236}">
                <a16:creationId xmlns:a16="http://schemas.microsoft.com/office/drawing/2014/main" id="{92D50F77-03FF-473D-B707-C515B27C806C}"/>
              </a:ext>
            </a:extLst>
          </p:cNvPr>
          <p:cNvSpPr txBox="1">
            <a:spLocks noChangeArrowheads="1"/>
          </p:cNvSpPr>
          <p:nvPr/>
        </p:nvSpPr>
        <p:spPr bwMode="auto">
          <a:xfrm>
            <a:off x="543847" y="876371"/>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14" name="Rectangle 12">
            <a:extLst>
              <a:ext uri="{FF2B5EF4-FFF2-40B4-BE49-F238E27FC236}">
                <a16:creationId xmlns:a16="http://schemas.microsoft.com/office/drawing/2014/main" id="{6D9EECB9-3C4D-4767-B062-66DB2E9F32A1}"/>
              </a:ext>
            </a:extLst>
          </p:cNvPr>
          <p:cNvSpPr>
            <a:spLocks noChangeArrowheads="1"/>
          </p:cNvSpPr>
          <p:nvPr/>
        </p:nvSpPr>
        <p:spPr bwMode="auto">
          <a:xfrm>
            <a:off x="469015" y="1309854"/>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a:solidFill>
                  <a:schemeClr val="tx2"/>
                </a:solidFill>
                <a:cs typeface="Times New Roman" pitchFamily="18" charset="0"/>
              </a:rPr>
              <a:t> </a:t>
            </a:r>
            <a:r>
              <a:rPr lang="en-US" sz="1100" b="1" dirty="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16" name="Rectangle 11">
            <a:extLst>
              <a:ext uri="{FF2B5EF4-FFF2-40B4-BE49-F238E27FC236}">
                <a16:creationId xmlns:a16="http://schemas.microsoft.com/office/drawing/2014/main" id="{EF4D9F8C-8FBF-4CF5-827F-900907519BF8}"/>
              </a:ext>
            </a:extLst>
          </p:cNvPr>
          <p:cNvSpPr>
            <a:spLocks noChangeArrowheads="1"/>
          </p:cNvSpPr>
          <p:nvPr/>
        </p:nvSpPr>
        <p:spPr bwMode="auto">
          <a:xfrm>
            <a:off x="2810622" y="1352255"/>
            <a:ext cx="928695"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a:solidFill>
                  <a:schemeClr val="tx2"/>
                </a:solidFill>
              </a:rPr>
              <a:t>100 points</a:t>
            </a:r>
          </a:p>
        </p:txBody>
      </p:sp>
      <p:sp>
        <p:nvSpPr>
          <p:cNvPr id="17" name="Text Box 99">
            <a:extLst>
              <a:ext uri="{FF2B5EF4-FFF2-40B4-BE49-F238E27FC236}">
                <a16:creationId xmlns:a16="http://schemas.microsoft.com/office/drawing/2014/main" id="{AF38654B-FEC6-4C02-870F-668F5C8E37BD}"/>
              </a:ext>
            </a:extLst>
          </p:cNvPr>
          <p:cNvSpPr txBox="1">
            <a:spLocks noChangeArrowheads="1"/>
          </p:cNvSpPr>
          <p:nvPr/>
        </p:nvSpPr>
        <p:spPr bwMode="auto">
          <a:xfrm>
            <a:off x="5072783" y="1352255"/>
            <a:ext cx="3471386" cy="80791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r>
              <a:rPr lang="en-ZA" sz="1200" b="1" dirty="0">
                <a:solidFill>
                  <a:schemeClr val="tx2"/>
                </a:solidFill>
                <a:cs typeface="Times New Roman" pitchFamily="18" charset="0"/>
              </a:rPr>
              <a:t>Refer to:</a:t>
            </a:r>
          </a:p>
          <a:p>
            <a:pPr marL="179388" indent="-179388">
              <a:buFont typeface="Arial" pitchFamily="34" charset="0"/>
              <a:buChar char="•"/>
            </a:pPr>
            <a:r>
              <a:rPr lang="en-ZA" sz="1200" b="1" dirty="0">
                <a:solidFill>
                  <a:schemeClr val="tx2"/>
                </a:solidFill>
                <a:cs typeface="Times New Roman" pitchFamily="18" charset="0"/>
              </a:rPr>
              <a:t>Annexure B: Technical Evaluation Criteria that will apply to all categories</a:t>
            </a:r>
          </a:p>
          <a:p>
            <a:endParaRPr lang="en-ZA" sz="1050" b="1" dirty="0">
              <a:solidFill>
                <a:schemeClr val="accent2">
                  <a:lumMod val="50000"/>
                </a:schemeClr>
              </a:solidFill>
            </a:endParaRPr>
          </a:p>
        </p:txBody>
      </p:sp>
      <p:sp>
        <p:nvSpPr>
          <p:cNvPr id="18" name="Rectangle 11">
            <a:extLst>
              <a:ext uri="{FF2B5EF4-FFF2-40B4-BE49-F238E27FC236}">
                <a16:creationId xmlns:a16="http://schemas.microsoft.com/office/drawing/2014/main" id="{8650FE23-10B6-4DC8-BEE4-FA286989A2E1}"/>
              </a:ext>
            </a:extLst>
          </p:cNvPr>
          <p:cNvSpPr>
            <a:spLocks noChangeArrowheads="1"/>
          </p:cNvSpPr>
          <p:nvPr/>
        </p:nvSpPr>
        <p:spPr bwMode="auto">
          <a:xfrm>
            <a:off x="469015" y="1984328"/>
            <a:ext cx="2925043" cy="761833"/>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r>
              <a:rPr lang="en-US" sz="1200" b="1" dirty="0">
                <a:solidFill>
                  <a:schemeClr val="tx2"/>
                </a:solidFill>
              </a:rPr>
              <a:t>Achieve overall score of 70 out of 100 points to  be considered on the panel </a:t>
            </a:r>
          </a:p>
        </p:txBody>
      </p:sp>
      <p:sp>
        <p:nvSpPr>
          <p:cNvPr id="20" name="AutoShape 74">
            <a:extLst>
              <a:ext uri="{FF2B5EF4-FFF2-40B4-BE49-F238E27FC236}">
                <a16:creationId xmlns:a16="http://schemas.microsoft.com/office/drawing/2014/main" id="{FBD35483-9F55-440A-B28B-86D894FD6383}"/>
              </a:ext>
            </a:extLst>
          </p:cNvPr>
          <p:cNvSpPr>
            <a:spLocks noChangeArrowheads="1"/>
          </p:cNvSpPr>
          <p:nvPr/>
        </p:nvSpPr>
        <p:spPr bwMode="auto">
          <a:xfrm>
            <a:off x="273269" y="3295397"/>
            <a:ext cx="3587213" cy="2419026"/>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21" name="Text Box 91">
            <a:extLst>
              <a:ext uri="{FF2B5EF4-FFF2-40B4-BE49-F238E27FC236}">
                <a16:creationId xmlns:a16="http://schemas.microsoft.com/office/drawing/2014/main" id="{D0280ABB-42A8-4FC4-86AD-CC0088042893}"/>
              </a:ext>
            </a:extLst>
          </p:cNvPr>
          <p:cNvSpPr txBox="1">
            <a:spLocks noChangeArrowheads="1"/>
          </p:cNvSpPr>
          <p:nvPr/>
        </p:nvSpPr>
        <p:spPr bwMode="auto">
          <a:xfrm>
            <a:off x="751414" y="3544214"/>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22" name="Rectangle 12">
            <a:extLst>
              <a:ext uri="{FF2B5EF4-FFF2-40B4-BE49-F238E27FC236}">
                <a16:creationId xmlns:a16="http://schemas.microsoft.com/office/drawing/2014/main" id="{77A4B0A5-5982-4822-BB60-97CEBE7E7BF7}"/>
              </a:ext>
            </a:extLst>
          </p:cNvPr>
          <p:cNvSpPr>
            <a:spLocks noChangeArrowheads="1"/>
          </p:cNvSpPr>
          <p:nvPr/>
        </p:nvSpPr>
        <p:spPr bwMode="auto">
          <a:xfrm>
            <a:off x="595925" y="4093410"/>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a:solidFill>
                  <a:schemeClr val="tx2"/>
                </a:solidFill>
                <a:cs typeface="Times New Roman" pitchFamily="18" charset="0"/>
              </a:rPr>
              <a:t> </a:t>
            </a:r>
            <a:r>
              <a:rPr lang="en-US" sz="1100" b="1" dirty="0">
                <a:solidFill>
                  <a:schemeClr val="tx2"/>
                </a:solidFill>
                <a:cs typeface="Times New Roman" pitchFamily="18" charset="0"/>
              </a:rPr>
              <a:t>Price and BBBEE</a:t>
            </a:r>
            <a:endParaRPr lang="en-US" sz="1050" b="1" dirty="0">
              <a:solidFill>
                <a:schemeClr val="tx2"/>
              </a:solidFill>
              <a:cs typeface="Times New Roman" pitchFamily="18" charset="0"/>
            </a:endParaRPr>
          </a:p>
        </p:txBody>
      </p:sp>
      <p:sp>
        <p:nvSpPr>
          <p:cNvPr id="23" name="Text Box 99">
            <a:extLst>
              <a:ext uri="{FF2B5EF4-FFF2-40B4-BE49-F238E27FC236}">
                <a16:creationId xmlns:a16="http://schemas.microsoft.com/office/drawing/2014/main" id="{987E33C0-1001-4A36-8887-A0E8003F422C}"/>
              </a:ext>
            </a:extLst>
          </p:cNvPr>
          <p:cNvSpPr txBox="1">
            <a:spLocks noChangeArrowheads="1"/>
          </p:cNvSpPr>
          <p:nvPr/>
        </p:nvSpPr>
        <p:spPr bwMode="auto">
          <a:xfrm>
            <a:off x="4825218" y="3187433"/>
            <a:ext cx="3718951" cy="977191"/>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200" b="1" dirty="0">
                <a:solidFill>
                  <a:schemeClr val="tx2"/>
                </a:solidFill>
              </a:rPr>
              <a:t>B-BBEE Certificate/ Sworn </a:t>
            </a:r>
            <a:r>
              <a:rPr lang="en-ZA" sz="1200" b="1" dirty="0" smtClean="0">
                <a:solidFill>
                  <a:schemeClr val="tx2"/>
                </a:solidFill>
              </a:rPr>
              <a:t>Affidavit</a:t>
            </a:r>
          </a:p>
          <a:p>
            <a:pPr marL="179388" indent="-179388">
              <a:buFont typeface="Arial" pitchFamily="34" charset="0"/>
              <a:buChar char="•"/>
            </a:pPr>
            <a:r>
              <a:rPr lang="en-US" sz="1200" b="1" dirty="0" smtClean="0">
                <a:solidFill>
                  <a:schemeClr val="tx2"/>
                </a:solidFill>
              </a:rPr>
              <a:t>SARS Preference Point Claim Form</a:t>
            </a:r>
            <a:endParaRPr lang="en-ZA" sz="1200" b="1" dirty="0">
              <a:solidFill>
                <a:schemeClr val="tx2"/>
              </a:solidFill>
            </a:endParaRPr>
          </a:p>
          <a:p>
            <a:pPr marL="171450" indent="-171450">
              <a:buFont typeface="Arial" pitchFamily="34" charset="0"/>
              <a:buChar char="•"/>
            </a:pPr>
            <a:r>
              <a:rPr lang="en-ZA" sz="1200" b="1" dirty="0" smtClean="0">
                <a:solidFill>
                  <a:schemeClr val="tx2"/>
                </a:solidFill>
              </a:rPr>
              <a:t>Annexure </a:t>
            </a:r>
            <a:r>
              <a:rPr lang="en-ZA" sz="1200" b="1" dirty="0">
                <a:solidFill>
                  <a:schemeClr val="tx2"/>
                </a:solidFill>
              </a:rPr>
              <a:t>B – Pricing Schedule</a:t>
            </a:r>
          </a:p>
          <a:p>
            <a:endParaRPr lang="en-ZA" sz="1100" b="1" dirty="0">
              <a:solidFill>
                <a:schemeClr val="accent2">
                  <a:lumMod val="50000"/>
                </a:schemeClr>
              </a:solidFill>
            </a:endParaRPr>
          </a:p>
          <a:p>
            <a:endParaRPr lang="en-ZA" sz="1050" b="1" dirty="0">
              <a:solidFill>
                <a:schemeClr val="accent2">
                  <a:lumMod val="50000"/>
                </a:schemeClr>
              </a:solidFill>
            </a:endParaRPr>
          </a:p>
        </p:txBody>
      </p:sp>
    </p:spTree>
    <p:extLst>
      <p:ext uri="{BB962C8B-B14F-4D97-AF65-F5344CB8AC3E}">
        <p14:creationId xmlns:p14="http://schemas.microsoft.com/office/powerpoint/2010/main" val="33410553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11</a:t>
            </a:fld>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2954300098"/>
              </p:ext>
            </p:extLst>
          </p:nvPr>
        </p:nvGraphicFramePr>
        <p:xfrm>
          <a:off x="110358" y="1711164"/>
          <a:ext cx="8984046" cy="4705968"/>
        </p:xfrm>
        <a:graphic>
          <a:graphicData uri="http://schemas.openxmlformats.org/drawingml/2006/table">
            <a:tbl>
              <a:tblPr firstRow="1" bandRow="1">
                <a:tableStyleId>{5C22544A-7EE6-4342-B048-85BDC9FD1C3A}</a:tableStyleId>
              </a:tblPr>
              <a:tblGrid>
                <a:gridCol w="677478">
                  <a:extLst>
                    <a:ext uri="{9D8B030D-6E8A-4147-A177-3AD203B41FA5}">
                      <a16:colId xmlns:a16="http://schemas.microsoft.com/office/drawing/2014/main" val="20000"/>
                    </a:ext>
                  </a:extLst>
                </a:gridCol>
                <a:gridCol w="2629533">
                  <a:extLst>
                    <a:ext uri="{9D8B030D-6E8A-4147-A177-3AD203B41FA5}">
                      <a16:colId xmlns:a16="http://schemas.microsoft.com/office/drawing/2014/main" val="20001"/>
                    </a:ext>
                  </a:extLst>
                </a:gridCol>
                <a:gridCol w="1135407">
                  <a:extLst>
                    <a:ext uri="{9D8B030D-6E8A-4147-A177-3AD203B41FA5}">
                      <a16:colId xmlns:a16="http://schemas.microsoft.com/office/drawing/2014/main" val="2082914877"/>
                    </a:ext>
                  </a:extLst>
                </a:gridCol>
                <a:gridCol w="1135407">
                  <a:extLst>
                    <a:ext uri="{9D8B030D-6E8A-4147-A177-3AD203B41FA5}">
                      <a16:colId xmlns:a16="http://schemas.microsoft.com/office/drawing/2014/main" val="2192111650"/>
                    </a:ext>
                  </a:extLst>
                </a:gridCol>
                <a:gridCol w="1135407">
                  <a:extLst>
                    <a:ext uri="{9D8B030D-6E8A-4147-A177-3AD203B41FA5}">
                      <a16:colId xmlns:a16="http://schemas.microsoft.com/office/drawing/2014/main" val="1194722455"/>
                    </a:ext>
                  </a:extLst>
                </a:gridCol>
                <a:gridCol w="1135407">
                  <a:extLst>
                    <a:ext uri="{9D8B030D-6E8A-4147-A177-3AD203B41FA5}">
                      <a16:colId xmlns:a16="http://schemas.microsoft.com/office/drawing/2014/main" val="2667673881"/>
                    </a:ext>
                  </a:extLst>
                </a:gridCol>
                <a:gridCol w="1135407">
                  <a:extLst>
                    <a:ext uri="{9D8B030D-6E8A-4147-A177-3AD203B41FA5}">
                      <a16:colId xmlns:a16="http://schemas.microsoft.com/office/drawing/2014/main" val="798481435"/>
                    </a:ext>
                  </a:extLst>
                </a:gridCol>
              </a:tblGrid>
              <a:tr h="548765">
                <a:tc>
                  <a:txBody>
                    <a:bodyPr/>
                    <a:lstStyle/>
                    <a:p>
                      <a:r>
                        <a:rPr lang="en-US" sz="1200" dirty="0" smtClean="0">
                          <a:solidFill>
                            <a:schemeClr val="bg1"/>
                          </a:solidFill>
                          <a:latin typeface="Arial Narrow" panose="020B0606020202030204" pitchFamily="34" charset="0"/>
                        </a:rPr>
                        <a:t>Section No.</a:t>
                      </a:r>
                      <a:endParaRPr lang="en-ZA" sz="1200" dirty="0">
                        <a:solidFill>
                          <a:schemeClr val="bg1"/>
                        </a:solidFill>
                        <a:latin typeface="Arial Narrow" panose="020B0606020202030204" pitchFamily="34" charset="0"/>
                      </a:endParaRPr>
                    </a:p>
                  </a:txBody>
                  <a:tcPr>
                    <a:solidFill>
                      <a:schemeClr val="tx2"/>
                    </a:solidFill>
                  </a:tcPr>
                </a:tc>
                <a:tc>
                  <a:txBody>
                    <a:bodyPr/>
                    <a:lstStyle/>
                    <a:p>
                      <a:r>
                        <a:rPr lang="en-US" sz="1200" dirty="0" smtClean="0">
                          <a:latin typeface="Arial Narrow" panose="020B0606020202030204" pitchFamily="34" charset="0"/>
                        </a:rPr>
                        <a:t>Technical requirements</a:t>
                      </a:r>
                      <a:endParaRPr lang="en-ZA" sz="1200" dirty="0">
                        <a:latin typeface="Arial Narrow" panose="020B0606020202030204" pitchFamily="34" charset="0"/>
                      </a:endParaRPr>
                    </a:p>
                  </a:txBody>
                  <a:tcPr>
                    <a:solidFill>
                      <a:schemeClr val="tx2"/>
                    </a:solidFill>
                  </a:tcPr>
                </a:tc>
                <a:tc>
                  <a:txBody>
                    <a:bodyPr/>
                    <a:lstStyle/>
                    <a:p>
                      <a:pPr algn="l"/>
                      <a:r>
                        <a:rPr lang="en-US" sz="1200" dirty="0" smtClean="0">
                          <a:solidFill>
                            <a:schemeClr val="bg1"/>
                          </a:solidFill>
                          <a:latin typeface="Arial Narrow" panose="020B0606020202030204" pitchFamily="34" charset="0"/>
                        </a:rPr>
                        <a:t>Compliant</a:t>
                      </a:r>
                      <a:endParaRPr lang="en-ZA" sz="1200" dirty="0">
                        <a:solidFill>
                          <a:schemeClr val="bg1"/>
                        </a:solidFill>
                        <a:latin typeface="Arial Narrow" panose="020B0606020202030204" pitchFamily="34" charset="0"/>
                      </a:endParaRPr>
                    </a:p>
                  </a:txBody>
                  <a:tcPr>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Arial Narrow" panose="020B0606020202030204" pitchFamily="34" charset="0"/>
                        </a:rPr>
                        <a:t>Partially Compliant</a:t>
                      </a:r>
                      <a:endParaRPr lang="en-ZA" sz="1200" dirty="0" smtClean="0">
                        <a:solidFill>
                          <a:schemeClr val="bg1"/>
                        </a:solidFill>
                        <a:latin typeface="Arial Narrow" panose="020B0606020202030204" pitchFamily="34" charset="0"/>
                      </a:endParaRPr>
                    </a:p>
                  </a:txBody>
                  <a:tcPr>
                    <a:solidFill>
                      <a:schemeClr val="tx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Arial Narrow" panose="020B0606020202030204" pitchFamily="34" charset="0"/>
                        </a:rPr>
                        <a:t>Non-Compliant</a:t>
                      </a:r>
                      <a:endParaRPr lang="en-ZA" sz="1200" dirty="0" smtClean="0">
                        <a:solidFill>
                          <a:schemeClr val="bg1"/>
                        </a:solidFill>
                        <a:latin typeface="Arial Narrow" panose="020B0606020202030204" pitchFamily="34" charset="0"/>
                      </a:endParaRPr>
                    </a:p>
                  </a:txBody>
                  <a:tcPr>
                    <a:solidFill>
                      <a:schemeClr val="tx2"/>
                    </a:solidFill>
                  </a:tcPr>
                </a:tc>
                <a:tc>
                  <a:txBody>
                    <a:bodyPr/>
                    <a:lstStyle/>
                    <a:p>
                      <a:pPr algn="l"/>
                      <a:r>
                        <a:rPr lang="en-US" sz="1200" dirty="0" smtClean="0">
                          <a:solidFill>
                            <a:schemeClr val="bg1"/>
                          </a:solidFill>
                          <a:latin typeface="Arial Narrow" panose="020B0606020202030204" pitchFamily="34" charset="0"/>
                        </a:rPr>
                        <a:t>Reference in proposal</a:t>
                      </a:r>
                      <a:endParaRPr lang="en-ZA" sz="1200" dirty="0">
                        <a:solidFill>
                          <a:schemeClr val="bg1"/>
                        </a:solidFill>
                        <a:latin typeface="Arial Narrow" panose="020B0606020202030204" pitchFamily="34" charset="0"/>
                      </a:endParaRPr>
                    </a:p>
                  </a:txBody>
                  <a:tcPr>
                    <a:solidFill>
                      <a:schemeClr val="tx2"/>
                    </a:solidFill>
                  </a:tcPr>
                </a:tc>
                <a:tc>
                  <a:txBody>
                    <a:bodyPr/>
                    <a:lstStyle/>
                    <a:p>
                      <a:pPr algn="l"/>
                      <a:r>
                        <a:rPr lang="en-US" sz="1200" dirty="0" smtClean="0">
                          <a:solidFill>
                            <a:schemeClr val="bg1"/>
                          </a:solidFill>
                          <a:latin typeface="Arial Narrow" panose="020B0606020202030204" pitchFamily="34" charset="0"/>
                        </a:rPr>
                        <a:t>Comments</a:t>
                      </a:r>
                      <a:endParaRPr lang="en-ZA" sz="1200" dirty="0">
                        <a:solidFill>
                          <a:schemeClr val="bg1"/>
                        </a:solidFill>
                        <a:latin typeface="Arial Narrow" panose="020B0606020202030204" pitchFamily="34" charset="0"/>
                      </a:endParaRPr>
                    </a:p>
                  </a:txBody>
                  <a:tcPr>
                    <a:solidFill>
                      <a:schemeClr val="tx2"/>
                    </a:solidFill>
                  </a:tcPr>
                </a:tc>
                <a:extLst>
                  <a:ext uri="{0D108BD9-81ED-4DB2-BD59-A6C34878D82A}">
                    <a16:rowId xmlns:a16="http://schemas.microsoft.com/office/drawing/2014/main" val="10000"/>
                  </a:ext>
                </a:extLst>
              </a:tr>
              <a:tr h="1239564">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Arial Narrow" panose="020B0606020202030204" pitchFamily="34" charset="0"/>
                          <a:ea typeface="+mn-ea"/>
                          <a:cs typeface="+mn-cs"/>
                        </a:rPr>
                        <a:t>9.3.1.1</a:t>
                      </a: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algn="just" defTabSz="914400" rtl="0" eaLnBrk="1" latinLnBrk="0" hangingPunct="1">
                        <a:lnSpc>
                          <a:spcPct val="150000"/>
                        </a:lnSpc>
                        <a:spcAft>
                          <a:spcPts val="0"/>
                        </a:spcAft>
                        <a:tabLst>
                          <a:tab pos="540385" algn="l"/>
                        </a:tabLst>
                      </a:pPr>
                      <a:r>
                        <a:rPr lang="en-ZA" sz="1200" kern="1200" dirty="0" smtClean="0">
                          <a:solidFill>
                            <a:schemeClr val="tx2"/>
                          </a:solidFill>
                          <a:latin typeface="Arial Narrow" panose="020B0606020202030204" pitchFamily="34" charset="0"/>
                          <a:ea typeface="+mn-ea"/>
                          <a:cs typeface="+mn-cs"/>
                        </a:rPr>
                        <a:t>A company profile detailing structure, service offering and infrastructure to render the services; and</a:t>
                      </a:r>
                      <a:endParaRPr lang="en-ZA" sz="1200" kern="1200" dirty="0">
                        <a:solidFill>
                          <a:schemeClr val="tx2"/>
                        </a:solidFill>
                        <a:latin typeface="Arial Narrow" panose="020B0606020202030204" pitchFamily="34" charset="0"/>
                        <a:ea typeface="+mn-ea"/>
                        <a:cs typeface="+mn-cs"/>
                      </a:endParaRPr>
                    </a:p>
                  </a:txBody>
                  <a:tcPr marL="68580" marR="68580" marT="0" marB="0"/>
                </a:tc>
                <a:tc>
                  <a:txBody>
                    <a:bodyPr/>
                    <a:lstStyle/>
                    <a:p>
                      <a:pPr marL="0" algn="ctr" defTabSz="932962" rtl="0" eaLnBrk="1" latinLnBrk="0" hangingPunct="1"/>
                      <a:r>
                        <a:rPr lang="en-US" sz="1200" kern="1200" dirty="0" smtClean="0">
                          <a:solidFill>
                            <a:schemeClr val="tx2"/>
                          </a:solidFill>
                          <a:latin typeface="Arial Narrow" panose="020B0606020202030204" pitchFamily="34" charset="0"/>
                          <a:ea typeface="+mn-ea"/>
                          <a:cs typeface="+mn-cs"/>
                        </a:rPr>
                        <a:t>Yes</a:t>
                      </a:r>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algn="ctr" defTabSz="932962" rtl="0" eaLnBrk="1" latinLnBrk="0" hangingPunct="1"/>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algn="ctr" defTabSz="932962" rtl="0" eaLnBrk="1" latinLnBrk="0" hangingPunct="1"/>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algn="l" defTabSz="932962" rtl="0" eaLnBrk="1" latinLnBrk="0" hangingPunct="1"/>
                      <a:r>
                        <a:rPr lang="en-US" sz="1200" kern="1200" dirty="0" smtClean="0">
                          <a:solidFill>
                            <a:schemeClr val="tx2"/>
                          </a:solidFill>
                          <a:latin typeface="Arial Narrow" panose="020B0606020202030204" pitchFamily="34" charset="0"/>
                          <a:ea typeface="+mn-ea"/>
                          <a:cs typeface="+mn-cs"/>
                        </a:rPr>
                        <a:t>Page 9 Exhibit 2</a:t>
                      </a:r>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algn="l" defTabSz="932962" rtl="0" eaLnBrk="1" latinLnBrk="0" hangingPunct="1"/>
                      <a:endParaRPr lang="en-ZA" sz="1200" kern="1200" dirty="0">
                        <a:solidFill>
                          <a:schemeClr val="tx2"/>
                        </a:solidFill>
                        <a:latin typeface="Arial Narrow" panose="020B0606020202030204" pitchFamily="34" charset="0"/>
                        <a:ea typeface="+mn-ea"/>
                        <a:cs typeface="+mn-cs"/>
                      </a:endParaRPr>
                    </a:p>
                  </a:txBody>
                  <a:tcPr anchor="ctr"/>
                </a:tc>
                <a:extLst>
                  <a:ext uri="{0D108BD9-81ED-4DB2-BD59-A6C34878D82A}">
                    <a16:rowId xmlns:a16="http://schemas.microsoft.com/office/drawing/2014/main" val="10001"/>
                  </a:ext>
                </a:extLst>
              </a:tr>
              <a:tr h="929673">
                <a:tc>
                  <a:txBody>
                    <a:bodyPr/>
                    <a:lstStyle/>
                    <a:p>
                      <a:pPr marL="0" algn="l" defTabSz="932962" rtl="0" eaLnBrk="1" latinLnBrk="0" hangingPunct="1"/>
                      <a:r>
                        <a:rPr lang="en-US" sz="1200" kern="1200" dirty="0" smtClean="0">
                          <a:solidFill>
                            <a:schemeClr val="tx2"/>
                          </a:solidFill>
                          <a:latin typeface="Arial Narrow" panose="020B0606020202030204" pitchFamily="34" charset="0"/>
                          <a:ea typeface="+mn-ea"/>
                          <a:cs typeface="+mn-cs"/>
                        </a:rPr>
                        <a:t>9.3.1.2</a:t>
                      </a:r>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algn="just" defTabSz="914400" rtl="0" eaLnBrk="1" latinLnBrk="0" hangingPunct="1">
                        <a:lnSpc>
                          <a:spcPct val="150000"/>
                        </a:lnSpc>
                        <a:spcAft>
                          <a:spcPts val="0"/>
                        </a:spcAft>
                        <a:tabLst>
                          <a:tab pos="540385" algn="l"/>
                        </a:tabLst>
                      </a:pPr>
                      <a:r>
                        <a:rPr lang="en-ZA" sz="1200" kern="1200" dirty="0">
                          <a:solidFill>
                            <a:schemeClr val="tx2"/>
                          </a:solidFill>
                          <a:latin typeface="Arial Narrow" panose="020B0606020202030204" pitchFamily="34" charset="0"/>
                          <a:ea typeface="+mn-ea"/>
                          <a:cs typeface="+mn-cs"/>
                        </a:rPr>
                        <a:t>Details of the key contact person / key account manager including his/her role and responsibilities and a comprehensive Curriculum Vitae (CV), which must be signed by both the Bidder’s authorised representative and the resource concerned, in order to confirm that it is accurate and complete</a:t>
                      </a:r>
                    </a:p>
                  </a:txBody>
                  <a:tcPr marL="68580" marR="68580" marT="0" marB="0"/>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Arial Narrow" panose="020B0606020202030204" pitchFamily="34" charset="0"/>
                          <a:ea typeface="+mn-ea"/>
                          <a:cs typeface="+mn-cs"/>
                        </a:rPr>
                        <a:t>Yes</a:t>
                      </a: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Arial Narrow" panose="020B0606020202030204" pitchFamily="34" charset="0"/>
                          <a:ea typeface="+mn-ea"/>
                          <a:cs typeface="+mn-cs"/>
                        </a:rPr>
                        <a:t>Page 9 Exhibit 2</a:t>
                      </a: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r>
                        <a:rPr lang="en-US" sz="1200" kern="1200" dirty="0" smtClean="0">
                          <a:solidFill>
                            <a:schemeClr val="tx2"/>
                          </a:solidFill>
                          <a:latin typeface="Arial Narrow" panose="020B0606020202030204" pitchFamily="34" charset="0"/>
                          <a:ea typeface="+mn-ea"/>
                          <a:cs typeface="+mn-cs"/>
                        </a:rPr>
                        <a:t>Bidder to state reason for</a:t>
                      </a:r>
                      <a:r>
                        <a:rPr lang="en-US" sz="1200" kern="1200" baseline="0" dirty="0" smtClean="0">
                          <a:solidFill>
                            <a:schemeClr val="tx2"/>
                          </a:solidFill>
                          <a:latin typeface="Arial Narrow" panose="020B0606020202030204" pitchFamily="34" charset="0"/>
                          <a:ea typeface="+mn-ea"/>
                          <a:cs typeface="+mn-cs"/>
                        </a:rPr>
                        <a:t> partial compliance</a:t>
                      </a:r>
                      <a:endParaRPr lang="en-ZA" sz="1200" kern="1200" dirty="0" smtClean="0">
                        <a:solidFill>
                          <a:schemeClr val="tx2"/>
                        </a:solidFill>
                        <a:latin typeface="Arial Narrow" panose="020B0606020202030204" pitchFamily="34" charset="0"/>
                        <a:ea typeface="+mn-ea"/>
                        <a:cs typeface="+mn-cs"/>
                      </a:endParaRPr>
                    </a:p>
                  </a:txBody>
                  <a:tcPr anchor="ctr"/>
                </a:tc>
                <a:extLst>
                  <a:ext uri="{0D108BD9-81ED-4DB2-BD59-A6C34878D82A}">
                    <a16:rowId xmlns:a16="http://schemas.microsoft.com/office/drawing/2014/main" val="10003"/>
                  </a:ext>
                </a:extLst>
              </a:tr>
              <a:tr h="723079">
                <a:tc>
                  <a:txBody>
                    <a:bodyPr/>
                    <a:lstStyle/>
                    <a:p>
                      <a:pPr marL="0" algn="l" defTabSz="932962" rtl="0" eaLnBrk="1" latinLnBrk="0" hangingPunct="1"/>
                      <a:endParaRPr lang="en-ZA" sz="1200" kern="1200" dirty="0">
                        <a:solidFill>
                          <a:schemeClr val="tx2"/>
                        </a:solidFill>
                        <a:latin typeface="Arial Narrow" panose="020B0606020202030204" pitchFamily="34" charset="0"/>
                        <a:ea typeface="+mn-ea"/>
                        <a:cs typeface="+mn-cs"/>
                      </a:endParaRPr>
                    </a:p>
                  </a:txBody>
                  <a:tcPr anchor="ctr"/>
                </a:tc>
                <a:tc>
                  <a:txBody>
                    <a:bodyPr/>
                    <a:lstStyle/>
                    <a:p>
                      <a:pPr marL="0" lvl="3" algn="just" defTabSz="914400" rtl="0" eaLnBrk="1" latinLnBrk="0" hangingPunct="1">
                        <a:lnSpc>
                          <a:spcPct val="150000"/>
                        </a:lnSpc>
                        <a:spcAft>
                          <a:spcPts val="0"/>
                        </a:spcAft>
                        <a:tabLst>
                          <a:tab pos="540385" algn="l"/>
                        </a:tabLst>
                      </a:pPr>
                      <a:endParaRPr lang="en-ZA" sz="1200" kern="1200" dirty="0">
                        <a:solidFill>
                          <a:schemeClr val="tx2"/>
                        </a:solidFill>
                        <a:latin typeface="Arial Narrow" panose="020B0606020202030204" pitchFamily="34" charset="0"/>
                        <a:ea typeface="+mn-ea"/>
                        <a:cs typeface="+mn-cs"/>
                      </a:endParaRPr>
                    </a:p>
                  </a:txBody>
                  <a:tcPr marL="68580" marR="68580" marT="0" marB="0" anchor="ctr"/>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ctr"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tc>
                  <a:txBody>
                    <a:bodyPr/>
                    <a:lstStyle/>
                    <a:p>
                      <a:pPr marL="0" marR="0" lvl="0" indent="0" algn="l" defTabSz="932962" rtl="0" eaLnBrk="1" fontAlgn="auto" latinLnBrk="0" hangingPunct="1">
                        <a:lnSpc>
                          <a:spcPct val="100000"/>
                        </a:lnSpc>
                        <a:spcBef>
                          <a:spcPts val="0"/>
                        </a:spcBef>
                        <a:spcAft>
                          <a:spcPts val="0"/>
                        </a:spcAft>
                        <a:buClrTx/>
                        <a:buSzTx/>
                        <a:buFontTx/>
                        <a:buNone/>
                        <a:tabLst/>
                        <a:defRPr/>
                      </a:pPr>
                      <a:endParaRPr lang="en-ZA" sz="1200" kern="1200" dirty="0" smtClean="0">
                        <a:solidFill>
                          <a:schemeClr val="tx2"/>
                        </a:solidFill>
                        <a:latin typeface="Arial Narrow" panose="020B0606020202030204" pitchFamily="34" charset="0"/>
                        <a:ea typeface="+mn-ea"/>
                        <a:cs typeface="+mn-cs"/>
                      </a:endParaRPr>
                    </a:p>
                  </a:txBody>
                  <a:tcPr anchor="ctr"/>
                </a:tc>
                <a:extLst>
                  <a:ext uri="{0D108BD9-81ED-4DB2-BD59-A6C34878D82A}">
                    <a16:rowId xmlns:a16="http://schemas.microsoft.com/office/drawing/2014/main" val="10004"/>
                  </a:ext>
                </a:extLst>
              </a:tr>
            </a:tbl>
          </a:graphicData>
        </a:graphic>
      </p:graphicFrame>
      <p:sp>
        <p:nvSpPr>
          <p:cNvPr id="14" name="Content Placeholder 2"/>
          <p:cNvSpPr txBox="1">
            <a:spLocks/>
          </p:cNvSpPr>
          <p:nvPr/>
        </p:nvSpPr>
        <p:spPr>
          <a:xfrm>
            <a:off x="110359" y="760094"/>
            <a:ext cx="9033641" cy="738664"/>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90000"/>
              </a:lnSpc>
              <a:spcBef>
                <a:spcPts val="1000"/>
              </a:spcBef>
              <a:buFontTx/>
              <a:buNone/>
              <a:defRPr sz="2000" b="0" i="0" kern="1200">
                <a:solidFill>
                  <a:schemeClr val="tx1">
                    <a:lumMod val="75000"/>
                    <a:lumOff val="25000"/>
                  </a:schemeClr>
                </a:solidFill>
                <a:latin typeface="Arial" charset="0"/>
                <a:ea typeface="+mn-ea"/>
                <a:cs typeface="+mn-cs"/>
              </a:defRPr>
            </a:lvl1pPr>
            <a:lvl2pPr marL="685800" indent="-228600" algn="l" defTabSz="914400" rtl="0" eaLnBrk="1" latinLnBrk="0" hangingPunct="1">
              <a:lnSpc>
                <a:spcPct val="90000"/>
              </a:lnSpc>
              <a:spcBef>
                <a:spcPts val="500"/>
              </a:spcBef>
              <a:buFontTx/>
              <a:buBlip>
                <a:blip r:embed="rId2"/>
              </a:buBlip>
              <a:defRPr sz="2000" b="0" i="0" kern="1200">
                <a:solidFill>
                  <a:schemeClr val="tx1">
                    <a:lumMod val="75000"/>
                    <a:lumOff val="25000"/>
                  </a:schemeClr>
                </a:solidFill>
                <a:latin typeface="Arial" charset="0"/>
                <a:ea typeface="+mn-ea"/>
                <a:cs typeface="+mn-cs"/>
              </a:defRPr>
            </a:lvl2pPr>
            <a:lvl3pPr marL="11430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3pPr>
            <a:lvl4pPr marL="16002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4pPr>
            <a:lvl5pPr marL="2057400" indent="-228600" algn="l" defTabSz="914400" rtl="0" eaLnBrk="1" latinLnBrk="0" hangingPunct="1">
              <a:lnSpc>
                <a:spcPct val="90000"/>
              </a:lnSpc>
              <a:spcBef>
                <a:spcPts val="500"/>
              </a:spcBef>
              <a:buFont typeface="Arial"/>
              <a:buChar char="•"/>
              <a:defRPr sz="2200" b="0" i="0" kern="120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80975" indent="-3175" algn="just">
              <a:lnSpc>
                <a:spcPct val="150000"/>
              </a:lnSpc>
            </a:pPr>
            <a:r>
              <a:rPr lang="en-GB" dirty="0" smtClean="0">
                <a:solidFill>
                  <a:schemeClr val="tx2">
                    <a:lumMod val="50000"/>
                  </a:schemeClr>
                </a:solidFill>
              </a:rPr>
              <a:t>Bidders are required to </a:t>
            </a:r>
            <a:r>
              <a:rPr lang="en-ZA" dirty="0" smtClean="0">
                <a:solidFill>
                  <a:schemeClr val="tx2">
                    <a:lumMod val="50000"/>
                  </a:schemeClr>
                </a:solidFill>
              </a:rPr>
              <a:t>complete Annexure A2 to assist the evaluators to locate technical responses.</a:t>
            </a:r>
            <a:endParaRPr lang="en-ZA" sz="1400" dirty="0">
              <a:solidFill>
                <a:schemeClr val="tx2">
                  <a:lumMod val="50000"/>
                </a:schemeClr>
              </a:solidFill>
              <a:latin typeface="Arial" panose="020B0604020202020204" pitchFamily="34" charset="0"/>
              <a:cs typeface="Arial" panose="020B0604020202020204" pitchFamily="34" charset="0"/>
            </a:endParaRPr>
          </a:p>
        </p:txBody>
      </p:sp>
      <p:sp>
        <p:nvSpPr>
          <p:cNvPr id="15" name="Title 1"/>
          <p:cNvSpPr txBox="1">
            <a:spLocks/>
          </p:cNvSpPr>
          <p:nvPr/>
        </p:nvSpPr>
        <p:spPr>
          <a:xfrm>
            <a:off x="0" y="12796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solidFill>
                  <a:schemeClr val="tx2"/>
                </a:solidFill>
              </a:rPr>
              <a:t>Technical Requirements</a:t>
            </a:r>
          </a:p>
        </p:txBody>
      </p:sp>
    </p:spTree>
    <p:extLst>
      <p:ext uri="{BB962C8B-B14F-4D97-AF65-F5344CB8AC3E}">
        <p14:creationId xmlns:p14="http://schemas.microsoft.com/office/powerpoint/2010/main" val="1752963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12</a:t>
            </a:fld>
            <a:endParaRPr lang="en-US" dirty="0"/>
          </a:p>
        </p:txBody>
      </p:sp>
      <p:sp>
        <p:nvSpPr>
          <p:cNvPr id="6" name="Title 1"/>
          <p:cNvSpPr txBox="1">
            <a:spLocks noGrp="1"/>
          </p:cNvSpPr>
          <p:nvPr>
            <p:ph type="title"/>
          </p:nvPr>
        </p:nvSpPr>
        <p:spPr>
          <a:xfrm>
            <a:off x="341313" y="174625"/>
            <a:ext cx="7886700" cy="533400"/>
          </a:xfrm>
          <a:prstGeom prst="rect">
            <a:avLst/>
          </a:prstGeom>
        </p:spPr>
        <p:txBody>
          <a:bodyPr lIns="360000"/>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Bid Evaluation Process  Gate </a:t>
            </a:r>
            <a:r>
              <a:rPr lang="en-ZA" sz="2000" b="1" dirty="0" smtClean="0">
                <a:solidFill>
                  <a:schemeClr val="tx2"/>
                </a:solidFill>
                <a:effectLst>
                  <a:outerShdw blurRad="38100" dist="38100" dir="2700000" algn="tl">
                    <a:srgbClr val="000000">
                      <a:alpha val="43137"/>
                    </a:srgbClr>
                  </a:outerShdw>
                </a:effectLst>
                <a:latin typeface="+mj-lt"/>
                <a:ea typeface="+mj-ea"/>
                <a:cs typeface="+mj-cs"/>
              </a:rPr>
              <a:t>2 </a:t>
            </a:r>
            <a:r>
              <a:rPr lang="en-ZA" sz="2000" b="1" dirty="0">
                <a:solidFill>
                  <a:schemeClr val="tx2"/>
                </a:solidFill>
                <a:effectLst>
                  <a:outerShdw blurRad="38100" dist="38100" dir="2700000" algn="tl">
                    <a:srgbClr val="000000">
                      <a:alpha val="43137"/>
                    </a:srgbClr>
                  </a:outerShdw>
                </a:effectLst>
                <a:latin typeface="+mj-lt"/>
                <a:ea typeface="+mj-ea"/>
                <a:cs typeface="+mj-cs"/>
              </a:rPr>
              <a:t>– Price</a:t>
            </a:r>
          </a:p>
        </p:txBody>
      </p:sp>
      <p:sp>
        <p:nvSpPr>
          <p:cNvPr id="7" name="Rectangle 6"/>
          <p:cNvSpPr/>
          <p:nvPr/>
        </p:nvSpPr>
        <p:spPr>
          <a:xfrm>
            <a:off x="149542" y="839063"/>
            <a:ext cx="8594408" cy="1021883"/>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endParaRPr lang="en-ZA" sz="1400" dirty="0" smtClean="0">
              <a:solidFill>
                <a:srgbClr val="003366"/>
              </a:solidFill>
              <a:ea typeface="Times New Roman" pitchFamily="18" charset="0"/>
              <a:cs typeface="Tahoma" pitchFamily="34" charset="0"/>
            </a:endParaRPr>
          </a:p>
          <a:p>
            <a:pPr>
              <a:lnSpc>
                <a:spcPct val="150000"/>
              </a:lnSpc>
            </a:pPr>
            <a:endParaRPr lang="en-ZA" sz="1400" dirty="0">
              <a:solidFill>
                <a:srgbClr val="003366"/>
              </a:solidFill>
              <a:ea typeface="Times New Roman" pitchFamily="18" charset="0"/>
              <a:cs typeface="Tahoma" pitchFamily="34" charset="0"/>
            </a:endParaRPr>
          </a:p>
        </p:txBody>
      </p:sp>
      <p:sp>
        <p:nvSpPr>
          <p:cNvPr id="8" name="Rectangle 7"/>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sp>
        <p:nvSpPr>
          <p:cNvPr id="9" name="Rectangle 8"/>
          <p:cNvSpPr/>
          <p:nvPr/>
        </p:nvSpPr>
        <p:spPr>
          <a:xfrm>
            <a:off x="112871" y="2178953"/>
            <a:ext cx="8667750" cy="307777"/>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t>
            </a:r>
            <a:r>
              <a:rPr lang="en-ZA" sz="1400" dirty="0" smtClean="0">
                <a:solidFill>
                  <a:srgbClr val="003366"/>
                </a:solidFill>
                <a:ea typeface="Times New Roman" pitchFamily="18" charset="0"/>
                <a:cs typeface="Tahoma" pitchFamily="34" charset="0"/>
              </a:rPr>
              <a:t>must refer to Annexure A  – Pricing Schedule</a:t>
            </a:r>
          </a:p>
        </p:txBody>
      </p:sp>
      <p:graphicFrame>
        <p:nvGraphicFramePr>
          <p:cNvPr id="10" name="Table 9"/>
          <p:cNvGraphicFramePr>
            <a:graphicFrameLocks noGrp="1"/>
          </p:cNvGraphicFramePr>
          <p:nvPr>
            <p:extLst>
              <p:ext uri="{D42A27DB-BD31-4B8C-83A1-F6EECF244321}">
                <p14:modId xmlns:p14="http://schemas.microsoft.com/office/powerpoint/2010/main" val="1903099833"/>
              </p:ext>
            </p:extLst>
          </p:nvPr>
        </p:nvGraphicFramePr>
        <p:xfrm>
          <a:off x="219075" y="2684389"/>
          <a:ext cx="6345637" cy="1125830"/>
        </p:xfrm>
        <a:graphic>
          <a:graphicData uri="http://schemas.openxmlformats.org/drawingml/2006/table">
            <a:tbl>
              <a:tblPr firstRow="1" firstCol="1" bandRow="1"/>
              <a:tblGrid>
                <a:gridCol w="3799444">
                  <a:extLst>
                    <a:ext uri="{9D8B030D-6E8A-4147-A177-3AD203B41FA5}">
                      <a16:colId xmlns:a16="http://schemas.microsoft.com/office/drawing/2014/main" val="20000"/>
                    </a:ext>
                  </a:extLst>
                </a:gridCol>
                <a:gridCol w="2546193">
                  <a:extLst>
                    <a:ext uri="{9D8B030D-6E8A-4147-A177-3AD203B41FA5}">
                      <a16:colId xmlns:a16="http://schemas.microsoft.com/office/drawing/2014/main" val="20001"/>
                    </a:ext>
                  </a:extLst>
                </a:gridCol>
              </a:tblGrid>
              <a:tr h="462444">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4F87">
                        <a:lumMod val="75000"/>
                      </a:srgbClr>
                    </a:solidFill>
                  </a:tcPr>
                </a:tc>
                <a:extLst>
                  <a:ext uri="{0D108BD9-81ED-4DB2-BD59-A6C34878D82A}">
                    <a16:rowId xmlns:a16="http://schemas.microsoft.com/office/drawing/2014/main" val="10000"/>
                  </a:ext>
                </a:extLst>
              </a:tr>
              <a:tr h="6633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endParaRPr lang="en-ZA" sz="1100" dirty="0" smtClean="0">
                        <a:effectLst/>
                        <a:latin typeface="Arial"/>
                        <a:ea typeface="Times New Roman"/>
                        <a:cs typeface="Times New Roman"/>
                      </a:endParaRP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lnSpc>
                          <a:spcPct val="150000"/>
                        </a:lnSpc>
                        <a:spcBef>
                          <a:spcPts val="1200"/>
                        </a:spcBef>
                        <a:spcAft>
                          <a:spcPts val="600"/>
                        </a:spcAft>
                      </a:pPr>
                      <a:r>
                        <a:rPr lang="en-ZA" sz="1200" b="1" kern="1200" dirty="0" smtClean="0">
                          <a:solidFill>
                            <a:schemeClr val="tx2">
                              <a:lumMod val="75000"/>
                            </a:schemeClr>
                          </a:solidFill>
                          <a:latin typeface="+mn-lt"/>
                          <a:ea typeface="+mn-ea"/>
                          <a:cs typeface="+mn-cs"/>
                        </a:rPr>
                        <a:t>80</a:t>
                      </a:r>
                      <a:endParaRPr lang="en-ZA" sz="1200" b="1" kern="1200" dirty="0">
                        <a:solidFill>
                          <a:schemeClr val="tx2">
                            <a:lumMod val="75000"/>
                          </a:schemeClr>
                        </a:solidFill>
                        <a:latin typeface="+mn-lt"/>
                        <a:ea typeface="+mn-ea"/>
                        <a:cs typeface="+mn-cs"/>
                      </a:endParaRPr>
                    </a:p>
                  </a:txBody>
                  <a:tcPr marL="68580" marR="68580" marT="0" marB="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CCDEEE">
                        <a:tint val="40000"/>
                      </a:srgbClr>
                    </a:solidFill>
                  </a:tcPr>
                </a:tc>
                <a:extLst>
                  <a:ext uri="{0D108BD9-81ED-4DB2-BD59-A6C34878D82A}">
                    <a16:rowId xmlns:a16="http://schemas.microsoft.com/office/drawing/2014/main" val="10001"/>
                  </a:ext>
                </a:extLst>
              </a:tr>
            </a:tbl>
          </a:graphicData>
        </a:graphic>
      </p:graphicFrame>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075" y="4347755"/>
            <a:ext cx="1539240" cy="426720"/>
          </a:xfrm>
          <a:prstGeom prst="rect">
            <a:avLst/>
          </a:prstGeom>
          <a:noFill/>
          <a:ln>
            <a:noFill/>
          </a:ln>
        </p:spPr>
      </p:pic>
      <p:sp>
        <p:nvSpPr>
          <p:cNvPr id="12" name="Rectangle 11"/>
          <p:cNvSpPr/>
          <p:nvPr/>
        </p:nvSpPr>
        <p:spPr>
          <a:xfrm>
            <a:off x="219075" y="54422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Tree>
    <p:extLst>
      <p:ext uri="{BB962C8B-B14F-4D97-AF65-F5344CB8AC3E}">
        <p14:creationId xmlns:p14="http://schemas.microsoft.com/office/powerpoint/2010/main" val="15905959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13</a:t>
            </a:fld>
            <a:endParaRPr lang="en-US" dirty="0"/>
          </a:p>
        </p:txBody>
      </p:sp>
      <p:sp>
        <p:nvSpPr>
          <p:cNvPr id="6" name="Title 1"/>
          <p:cNvSpPr txBox="1">
            <a:spLocks noGrp="1"/>
          </p:cNvSpPr>
          <p:nvPr>
            <p:ph type="title"/>
          </p:nvPr>
        </p:nvSpPr>
        <p:spPr>
          <a:xfrm>
            <a:off x="341313" y="174625"/>
            <a:ext cx="7886700" cy="533400"/>
          </a:xfrm>
          <a:prstGeom prst="rect">
            <a:avLst/>
          </a:prstGeom>
        </p:spPr>
        <p:txBody>
          <a:bodyPr lIns="360000"/>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Bid Evaluation Process  Gate </a:t>
            </a:r>
            <a:r>
              <a:rPr lang="en-ZA" sz="2000" b="1" dirty="0" smtClean="0">
                <a:solidFill>
                  <a:schemeClr val="tx2"/>
                </a:solidFill>
                <a:effectLst>
                  <a:outerShdw blurRad="38100" dist="38100" dir="2700000" algn="tl">
                    <a:srgbClr val="000000">
                      <a:alpha val="43137"/>
                    </a:srgbClr>
                  </a:outerShdw>
                </a:effectLst>
                <a:latin typeface="+mj-lt"/>
                <a:ea typeface="+mj-ea"/>
                <a:cs typeface="+mj-cs"/>
              </a:rPr>
              <a:t>2 </a:t>
            </a:r>
            <a:r>
              <a:rPr lang="en-ZA" sz="2000" b="1" dirty="0">
                <a:solidFill>
                  <a:schemeClr val="tx2"/>
                </a:solidFill>
                <a:effectLst>
                  <a:outerShdw blurRad="38100" dist="38100" dir="2700000" algn="tl">
                    <a:srgbClr val="000000">
                      <a:alpha val="43137"/>
                    </a:srgbClr>
                  </a:outerShdw>
                </a:effectLst>
                <a:latin typeface="+mj-lt"/>
                <a:ea typeface="+mj-ea"/>
                <a:cs typeface="+mj-cs"/>
              </a:rPr>
              <a:t>– Price</a:t>
            </a:r>
          </a:p>
        </p:txBody>
      </p:sp>
      <p:sp>
        <p:nvSpPr>
          <p:cNvPr id="13" name="TextBox 8"/>
          <p:cNvSpPr txBox="1">
            <a:spLocks noChangeArrowheads="1"/>
          </p:cNvSpPr>
          <p:nvPr/>
        </p:nvSpPr>
        <p:spPr bwMode="auto">
          <a:xfrm>
            <a:off x="102658" y="832796"/>
            <a:ext cx="8931082" cy="3693319"/>
          </a:xfrm>
          <a:prstGeom prst="rect">
            <a:avLst/>
          </a:prstGeom>
          <a:noFill/>
          <a:ln w="9525">
            <a:noFill/>
            <a:miter lim="800000"/>
            <a:headEnd/>
            <a:tailEnd/>
          </a:ln>
        </p:spPr>
        <p:txBody>
          <a:bodyPr wrap="square">
            <a:spAutoFit/>
          </a:bodyPr>
          <a:lstStyle/>
          <a:p>
            <a:pPr algn="just" defTabSz="912753" fontAlgn="base">
              <a:lnSpc>
                <a:spcPct val="150000"/>
              </a:lnSpc>
              <a:spcBef>
                <a:spcPct val="0"/>
              </a:spcBef>
              <a:spcAft>
                <a:spcPct val="0"/>
              </a:spcAft>
              <a:buFont typeface="Wingdings" pitchFamily="2" charset="2"/>
              <a:buNone/>
            </a:pPr>
            <a:r>
              <a:rPr lang="en-ZA" sz="1600" b="1" dirty="0">
                <a:solidFill>
                  <a:srgbClr val="004F87">
                    <a:lumMod val="75000"/>
                  </a:srgbClr>
                </a:solidFill>
                <a:latin typeface="Arial Narrow" panose="020B0606020202030204" pitchFamily="34" charset="0"/>
              </a:rPr>
              <a:t>B-BBEE points may be allocated to Bidders on submission of documentation or evidence as follows:</a:t>
            </a:r>
          </a:p>
          <a:p>
            <a:pPr algn="just" fontAlgn="base">
              <a:lnSpc>
                <a:spcPct val="150000"/>
              </a:lnSpc>
              <a:spcBef>
                <a:spcPct val="0"/>
              </a:spcBef>
              <a:spcAft>
                <a:spcPct val="0"/>
              </a:spcAft>
            </a:pPr>
            <a:endParaRPr lang="en-US" dirty="0">
              <a:solidFill>
                <a:srgbClr val="003366"/>
              </a:solidFill>
              <a:ea typeface="Times New Roman" pitchFamily="18" charset="0"/>
              <a:cs typeface="Tahoma" pitchFamily="34" charset="0"/>
            </a:endParaRPr>
          </a:p>
          <a:p>
            <a:pPr algn="just" fontAlgn="base">
              <a:lnSpc>
                <a:spcPct val="150000"/>
              </a:lnSpc>
              <a:spcBef>
                <a:spcPct val="0"/>
              </a:spcBef>
              <a:spcAft>
                <a:spcPct val="0"/>
              </a:spcAft>
            </a:pPr>
            <a:endParaRPr lang="en-US" dirty="0">
              <a:solidFill>
                <a:srgbClr val="003366"/>
              </a:solidFill>
              <a:ea typeface="Times New Roman" pitchFamily="18" charset="0"/>
              <a:cs typeface="Tahoma" pitchFamily="34" charset="0"/>
            </a:endParaRPr>
          </a:p>
          <a:p>
            <a:pPr algn="just" fontAlgn="base">
              <a:lnSpc>
                <a:spcPct val="150000"/>
              </a:lnSpc>
              <a:spcBef>
                <a:spcPct val="0"/>
              </a:spcBef>
              <a:spcAft>
                <a:spcPct val="0"/>
              </a:spcAft>
            </a:pPr>
            <a:endParaRPr lang="en-US" dirty="0">
              <a:solidFill>
                <a:srgbClr val="003366"/>
              </a:solidFill>
              <a:ea typeface="Times New Roman" pitchFamily="18" charset="0"/>
              <a:cs typeface="Tahoma" pitchFamily="34" charset="0"/>
            </a:endParaRPr>
          </a:p>
          <a:p>
            <a:pPr algn="just" fontAlgn="base">
              <a:lnSpc>
                <a:spcPct val="150000"/>
              </a:lnSpc>
              <a:spcBef>
                <a:spcPct val="0"/>
              </a:spcBef>
              <a:spcAft>
                <a:spcPct val="0"/>
              </a:spcAft>
            </a:pPr>
            <a:endParaRPr lang="en-US" dirty="0">
              <a:solidFill>
                <a:srgbClr val="003366"/>
              </a:solidFill>
              <a:ea typeface="Times New Roman" pitchFamily="18" charset="0"/>
              <a:cs typeface="Tahoma" pitchFamily="34" charset="0"/>
            </a:endParaRPr>
          </a:p>
          <a:p>
            <a:pPr algn="just" fontAlgn="base">
              <a:lnSpc>
                <a:spcPct val="150000"/>
              </a:lnSpc>
              <a:spcBef>
                <a:spcPct val="0"/>
              </a:spcBef>
              <a:spcAft>
                <a:spcPct val="0"/>
              </a:spcAft>
            </a:pPr>
            <a:r>
              <a:rPr lang="en-US" dirty="0">
                <a:solidFill>
                  <a:srgbClr val="003366"/>
                </a:solidFill>
                <a:ea typeface="Times New Roman" pitchFamily="18" charset="0"/>
                <a:cs typeface="Tahoma" pitchFamily="34" charset="0"/>
              </a:rPr>
              <a:t> </a:t>
            </a:r>
            <a:r>
              <a:rPr lang="en-US" b="1" u="sng" dirty="0">
                <a:solidFill>
                  <a:srgbClr val="003366"/>
                </a:solidFill>
                <a:ea typeface="Times New Roman" pitchFamily="18" charset="0"/>
                <a:cs typeface="Tahoma" pitchFamily="34" charset="0"/>
              </a:rPr>
              <a:t>IMPORTANT COMPLIANCE TO B-BBEE REQUIREMENTS</a:t>
            </a:r>
          </a:p>
          <a:p>
            <a:pPr marL="285750" indent="-285750" algn="just" fontAlgn="base">
              <a:lnSpc>
                <a:spcPct val="150000"/>
              </a:lnSpc>
              <a:spcBef>
                <a:spcPct val="0"/>
              </a:spcBef>
              <a:spcAft>
                <a:spcPct val="0"/>
              </a:spcAft>
              <a:buFont typeface="Arial" panose="020B0604020202020204" pitchFamily="34" charset="0"/>
              <a:buChar char="•"/>
            </a:pPr>
            <a:r>
              <a:rPr lang="en-US" sz="1600" dirty="0" smtClean="0">
                <a:solidFill>
                  <a:srgbClr val="003366"/>
                </a:solidFill>
                <a:ea typeface="Times New Roman" pitchFamily="18" charset="0"/>
                <a:cs typeface="Tahoma" pitchFamily="34" charset="0"/>
              </a:rPr>
              <a:t>Points </a:t>
            </a:r>
            <a:r>
              <a:rPr lang="en-US" sz="1600" dirty="0">
                <a:solidFill>
                  <a:srgbClr val="003366"/>
                </a:solidFill>
                <a:ea typeface="Times New Roman" pitchFamily="18" charset="0"/>
                <a:cs typeface="Tahoma" pitchFamily="34" charset="0"/>
              </a:rPr>
              <a:t>allocated and added to points derived from pricing to determine bidder recommended for   award</a:t>
            </a:r>
            <a:endParaRPr lang="en-US" sz="1600" dirty="0">
              <a:solidFill>
                <a:srgbClr val="003366"/>
              </a:solidFill>
              <a:latin typeface="Arial Narrow" panose="020B0606020202030204" pitchFamily="34" charset="0"/>
              <a:ea typeface="Times New Roman" pitchFamily="18" charset="0"/>
              <a:cs typeface="Tahoma" pitchFamily="34" charset="0"/>
            </a:endParaRPr>
          </a:p>
          <a:p>
            <a:pPr algn="just" defTabSz="912753" fontAlgn="base">
              <a:lnSpc>
                <a:spcPct val="150000"/>
              </a:lnSpc>
              <a:spcBef>
                <a:spcPct val="0"/>
              </a:spcBef>
              <a:spcAft>
                <a:spcPct val="0"/>
              </a:spcAft>
              <a:buFont typeface="Wingdings" pitchFamily="2" charset="2"/>
              <a:buNone/>
            </a:pPr>
            <a:r>
              <a:rPr lang="en-US" b="1" u="sng" dirty="0">
                <a:solidFill>
                  <a:srgbClr val="003366"/>
                </a:solidFill>
                <a:latin typeface="Arial Narrow" panose="020B0606020202030204" pitchFamily="34" charset="0"/>
                <a:ea typeface="Times New Roman" pitchFamily="18" charset="0"/>
                <a:cs typeface="Tahoma" pitchFamily="34" charset="0"/>
              </a:rPr>
              <a:t>Bidders MUST complete and sign Preference claim form to claim the Bidder’s B-BBEE points</a:t>
            </a:r>
            <a:r>
              <a:rPr lang="en-US" sz="1600" dirty="0">
                <a:solidFill>
                  <a:srgbClr val="003366"/>
                </a:solidFill>
                <a:latin typeface="Arial Narrow" panose="020B0606020202030204" pitchFamily="34" charset="0"/>
                <a:ea typeface="Times New Roman" pitchFamily="18" charset="0"/>
                <a:cs typeface="Tahoma" pitchFamily="34" charset="0"/>
              </a:rPr>
              <a:t>.</a:t>
            </a:r>
            <a:endParaRPr lang="en-ZA" altLang="zh-TW" sz="1600" dirty="0">
              <a:solidFill>
                <a:srgbClr val="003366"/>
              </a:solidFill>
              <a:latin typeface="Arial Narrow" panose="020B0606020202030204" pitchFamily="34" charset="0"/>
              <a:ea typeface="Times New Roman" pitchFamily="18" charset="0"/>
              <a:cs typeface="Tahoma" pitchFamily="34" charset="0"/>
            </a:endParaRPr>
          </a:p>
        </p:txBody>
      </p:sp>
      <p:pic>
        <p:nvPicPr>
          <p:cNvPr id="2" name="Picture 1"/>
          <p:cNvPicPr>
            <a:picLocks noChangeAspect="1"/>
          </p:cNvPicPr>
          <p:nvPr/>
        </p:nvPicPr>
        <p:blipFill>
          <a:blip r:embed="rId2"/>
          <a:stretch>
            <a:fillRect/>
          </a:stretch>
        </p:blipFill>
        <p:spPr>
          <a:xfrm>
            <a:off x="161161" y="1342284"/>
            <a:ext cx="8821677" cy="1310754"/>
          </a:xfrm>
          <a:prstGeom prst="rect">
            <a:avLst/>
          </a:prstGeom>
        </p:spPr>
      </p:pic>
    </p:spTree>
    <p:extLst>
      <p:ext uri="{BB962C8B-B14F-4D97-AF65-F5344CB8AC3E}">
        <p14:creationId xmlns:p14="http://schemas.microsoft.com/office/powerpoint/2010/main" val="2031204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14</a:t>
            </a:fld>
            <a:endParaRPr lang="en-US" dirty="0"/>
          </a:p>
        </p:txBody>
      </p:sp>
      <p:sp>
        <p:nvSpPr>
          <p:cNvPr id="5"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smtClean="0">
                <a:latin typeface="Arial Narrow" panose="020B0606020202030204" pitchFamily="34" charset="0"/>
                <a:cs typeface="Arial" panose="020B0604020202020204" pitchFamily="34" charset="0"/>
              </a:rPr>
              <a:t>Bid Evaluation Process: Gate 2 B-BBEE</a:t>
            </a:r>
            <a:endParaRPr lang="en-GB" sz="2800" dirty="0" smtClean="0"/>
          </a:p>
        </p:txBody>
      </p:sp>
      <p:pic>
        <p:nvPicPr>
          <p:cNvPr id="6" name="Picture 5"/>
          <p:cNvPicPr>
            <a:picLocks noChangeAspect="1"/>
          </p:cNvPicPr>
          <p:nvPr/>
        </p:nvPicPr>
        <p:blipFill>
          <a:blip r:embed="rId2"/>
          <a:stretch>
            <a:fillRect/>
          </a:stretch>
        </p:blipFill>
        <p:spPr>
          <a:xfrm>
            <a:off x="0" y="591967"/>
            <a:ext cx="8925318" cy="432854"/>
          </a:xfrm>
          <a:prstGeom prst="rect">
            <a:avLst/>
          </a:prstGeom>
        </p:spPr>
      </p:pic>
      <p:pic>
        <p:nvPicPr>
          <p:cNvPr id="7" name="Picture 6"/>
          <p:cNvPicPr>
            <a:picLocks noChangeAspect="1"/>
          </p:cNvPicPr>
          <p:nvPr/>
        </p:nvPicPr>
        <p:blipFill>
          <a:blip r:embed="rId3"/>
          <a:stretch>
            <a:fillRect/>
          </a:stretch>
        </p:blipFill>
        <p:spPr>
          <a:xfrm>
            <a:off x="91448" y="1022854"/>
            <a:ext cx="8833870" cy="3853006"/>
          </a:xfrm>
          <a:prstGeom prst="rect">
            <a:avLst/>
          </a:prstGeom>
        </p:spPr>
      </p:pic>
      <p:pic>
        <p:nvPicPr>
          <p:cNvPr id="8" name="Picture 7"/>
          <p:cNvPicPr>
            <a:picLocks noChangeAspect="1"/>
          </p:cNvPicPr>
          <p:nvPr/>
        </p:nvPicPr>
        <p:blipFill>
          <a:blip r:embed="rId4"/>
          <a:stretch>
            <a:fillRect/>
          </a:stretch>
        </p:blipFill>
        <p:spPr>
          <a:xfrm>
            <a:off x="-67061" y="4966387"/>
            <a:ext cx="8992379" cy="1261981"/>
          </a:xfrm>
          <a:prstGeom prst="rect">
            <a:avLst/>
          </a:prstGeom>
        </p:spPr>
      </p:pic>
    </p:spTree>
    <p:extLst>
      <p:ext uri="{BB962C8B-B14F-4D97-AF65-F5344CB8AC3E}">
        <p14:creationId xmlns:p14="http://schemas.microsoft.com/office/powerpoint/2010/main" val="2968522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15</a:t>
            </a:fld>
            <a:endParaRPr lang="en-US" dirty="0"/>
          </a:p>
        </p:txBody>
      </p:sp>
      <p:sp>
        <p:nvSpPr>
          <p:cNvPr id="6" name="Rectangle 5"/>
          <p:cNvSpPr/>
          <p:nvPr/>
        </p:nvSpPr>
        <p:spPr>
          <a:xfrm>
            <a:off x="107504" y="794328"/>
            <a:ext cx="8936346" cy="4832092"/>
          </a:xfrm>
          <a:prstGeom prst="rect">
            <a:avLst/>
          </a:prstGeom>
        </p:spPr>
        <p:txBody>
          <a:bodyPr wrap="square">
            <a:spAutoFit/>
          </a:bodyPr>
          <a:lstStyle/>
          <a:p>
            <a:pPr algn="just" defTabSz="912753" fontAlgn="auto">
              <a:lnSpc>
                <a:spcPct val="150000"/>
              </a:lnSpc>
              <a:spcBef>
                <a:spcPts val="0"/>
              </a:spcBef>
              <a:spcAft>
                <a:spcPts val="0"/>
              </a:spcAft>
            </a:pPr>
            <a:r>
              <a:rPr lang="en-ZA" sz="1600" b="1" dirty="0" smtClean="0">
                <a:solidFill>
                  <a:srgbClr val="FF0000"/>
                </a:solidFill>
                <a:latin typeface="Arial Narrow" panose="020B0606020202030204" pitchFamily="34" charset="0"/>
              </a:rPr>
              <a:t>SARS </a:t>
            </a:r>
            <a:r>
              <a:rPr lang="en-ZA" sz="1600" b="1" dirty="0" smtClean="0">
                <a:solidFill>
                  <a:srgbClr val="FF0000"/>
                </a:solidFill>
                <a:latin typeface="Arial Narrow" panose="020B0606020202030204" pitchFamily="34" charset="0"/>
              </a:rPr>
              <a:t>reserves the right to request that bidders submit their Black ownership and turnover information in support of their Affidavits.</a:t>
            </a:r>
          </a:p>
          <a:p>
            <a:pPr algn="just" defTabSz="912753" fontAlgn="auto">
              <a:lnSpc>
                <a:spcPct val="150000"/>
              </a:lnSpc>
              <a:spcBef>
                <a:spcPts val="0"/>
              </a:spcBef>
              <a:spcAft>
                <a:spcPts val="0"/>
              </a:spcAft>
            </a:pPr>
            <a:endParaRPr lang="en-ZA" sz="1600" b="1" dirty="0" smtClean="0">
              <a:solidFill>
                <a:srgbClr val="FF0000"/>
              </a:solidFill>
              <a:latin typeface="Arial Narrow" panose="020B0606020202030204"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Affidavits </a:t>
            </a:r>
            <a:r>
              <a:rPr lang="en-US" sz="1600" dirty="0">
                <a:solidFill>
                  <a:srgbClr val="003366"/>
                </a:solidFill>
                <a:latin typeface="Arial Narrow" panose="020B0606020202030204" pitchFamily="34" charset="0"/>
                <a:ea typeface="Times New Roman" pitchFamily="18" charset="0"/>
                <a:cs typeface="Tahoma" pitchFamily="34" charset="0"/>
              </a:rPr>
              <a:t>must be sworn or affirmed before a person authorized to administer the oath or take the affirmation.</a:t>
            </a:r>
          </a:p>
          <a:p>
            <a:endParaRPr lang="en-US" sz="1600" dirty="0">
              <a:solidFill>
                <a:srgbClr val="003366"/>
              </a:solidFill>
              <a:latin typeface="Arial Narrow" panose="020B0606020202030204" pitchFamily="34" charset="0"/>
              <a:ea typeface="Times New Roman" pitchFamily="18" charset="0"/>
              <a:cs typeface="Tahoma"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The </a:t>
            </a:r>
            <a:r>
              <a:rPr lang="en-US" sz="1600" b="1" dirty="0">
                <a:solidFill>
                  <a:srgbClr val="003366"/>
                </a:solidFill>
                <a:latin typeface="Arial Narrow" panose="020B0606020202030204" pitchFamily="34" charset="0"/>
                <a:ea typeface="Times New Roman" pitchFamily="18" charset="0"/>
                <a:cs typeface="Tahoma" pitchFamily="34" charset="0"/>
              </a:rPr>
              <a:t>deponent must then sign the affidavit in the presence of Commissioner of Oaths</a:t>
            </a:r>
          </a:p>
          <a:p>
            <a:endParaRPr lang="en-US" sz="1600" dirty="0">
              <a:solidFill>
                <a:srgbClr val="003366"/>
              </a:solidFill>
              <a:latin typeface="Arial Narrow" panose="020B0606020202030204" pitchFamily="34" charset="0"/>
              <a:ea typeface="Times New Roman" pitchFamily="18" charset="0"/>
              <a:cs typeface="Tahoma"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It is not permissible to backdate or postdate an affidavit. The backdating or postdating makes the affidavit misleading and </a:t>
            </a:r>
            <a:r>
              <a:rPr lang="en-US" sz="1600" dirty="0">
                <a:solidFill>
                  <a:srgbClr val="003366"/>
                </a:solidFill>
                <a:latin typeface="Arial Narrow" panose="020B0606020202030204" pitchFamily="34" charset="0"/>
                <a:ea typeface="Times New Roman" pitchFamily="18" charset="0"/>
                <a:cs typeface="Tahoma" pitchFamily="34" charset="0"/>
              </a:rPr>
              <a:t>irregular.</a:t>
            </a:r>
            <a:endParaRPr lang="en-US" sz="1600" dirty="0">
              <a:solidFill>
                <a:srgbClr val="003366"/>
              </a:solidFill>
              <a:latin typeface="Arial Narrow" panose="020B0606020202030204" pitchFamily="34" charset="0"/>
              <a:ea typeface="Times New Roman" pitchFamily="18" charset="0"/>
              <a:cs typeface="Tahoma" pitchFamily="34" charset="0"/>
            </a:endParaRPr>
          </a:p>
          <a:p>
            <a:endParaRPr lang="en-US" sz="1600" dirty="0">
              <a:solidFill>
                <a:srgbClr val="003366"/>
              </a:solidFill>
              <a:latin typeface="Arial Narrow" panose="020B0606020202030204" pitchFamily="34" charset="0"/>
              <a:ea typeface="Times New Roman" pitchFamily="18" charset="0"/>
              <a:cs typeface="Tahoma"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The date on the affidavit is the date on which the deponent is saying that the information stated in the affidavit is true.</a:t>
            </a:r>
          </a:p>
          <a:p>
            <a:endParaRPr lang="en-US" sz="1600" dirty="0">
              <a:solidFill>
                <a:srgbClr val="003366"/>
              </a:solidFill>
              <a:latin typeface="Arial Narrow" panose="020B0606020202030204" pitchFamily="34" charset="0"/>
              <a:ea typeface="Times New Roman" pitchFamily="18" charset="0"/>
              <a:cs typeface="Tahoma"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The signature of the deponent and the Commissioner of Oaths must be on the same </a:t>
            </a:r>
            <a:r>
              <a:rPr lang="en-US" sz="1600" dirty="0">
                <a:solidFill>
                  <a:srgbClr val="003366"/>
                </a:solidFill>
                <a:latin typeface="Arial Narrow" panose="020B0606020202030204" pitchFamily="34" charset="0"/>
                <a:ea typeface="Times New Roman" pitchFamily="18" charset="0"/>
                <a:cs typeface="Tahoma" pitchFamily="34" charset="0"/>
              </a:rPr>
              <a:t>day.</a:t>
            </a:r>
            <a:endParaRPr lang="en-US" sz="1600" dirty="0">
              <a:solidFill>
                <a:srgbClr val="003366"/>
              </a:solidFill>
              <a:latin typeface="Arial Narrow" panose="020B0606020202030204" pitchFamily="34" charset="0"/>
              <a:ea typeface="Times New Roman" pitchFamily="18" charset="0"/>
              <a:cs typeface="Tahoma" pitchFamily="34" charset="0"/>
            </a:endParaRPr>
          </a:p>
          <a:p>
            <a:endParaRPr lang="en-US" sz="1600" dirty="0">
              <a:solidFill>
                <a:srgbClr val="003366"/>
              </a:solidFill>
              <a:latin typeface="Arial Narrow" panose="020B0606020202030204" pitchFamily="34" charset="0"/>
              <a:ea typeface="Times New Roman" pitchFamily="18" charset="0"/>
              <a:cs typeface="Tahoma" pitchFamily="34" charset="0"/>
            </a:endParaRPr>
          </a:p>
          <a:p>
            <a:pPr marL="285750" indent="-285750">
              <a:buFont typeface="Arial" panose="020B0604020202020204" pitchFamily="34" charset="0"/>
              <a:buChar char="•"/>
            </a:pPr>
            <a:r>
              <a:rPr lang="en-US" sz="1600" dirty="0">
                <a:solidFill>
                  <a:srgbClr val="003366"/>
                </a:solidFill>
                <a:latin typeface="Arial Narrow" panose="020B0606020202030204" pitchFamily="34" charset="0"/>
                <a:ea typeface="Times New Roman" pitchFamily="18" charset="0"/>
                <a:cs typeface="Tahoma" pitchFamily="34" charset="0"/>
              </a:rPr>
              <a:t>The Commissioner must give their details on the affidavit.(Usually the commissioner </a:t>
            </a:r>
            <a:r>
              <a:rPr lang="en-US" sz="1600" dirty="0">
                <a:solidFill>
                  <a:srgbClr val="003366"/>
                </a:solidFill>
                <a:latin typeface="Arial Narrow" panose="020B0606020202030204" pitchFamily="34" charset="0"/>
                <a:ea typeface="Times New Roman" pitchFamily="18" charset="0"/>
                <a:cs typeface="Tahoma" pitchFamily="34" charset="0"/>
              </a:rPr>
              <a:t>stamp and signature)</a:t>
            </a:r>
            <a:endParaRPr lang="en-ZA" sz="1600" dirty="0">
              <a:solidFill>
                <a:srgbClr val="003366"/>
              </a:solidFill>
              <a:latin typeface="Arial Narrow" panose="020B0606020202030204" pitchFamily="34" charset="0"/>
              <a:ea typeface="Times New Roman" pitchFamily="18" charset="0"/>
              <a:cs typeface="Tahoma" pitchFamily="34" charset="0"/>
            </a:endParaRPr>
          </a:p>
          <a:p>
            <a:pPr defTabSz="912753" fontAlgn="auto">
              <a:spcBef>
                <a:spcPts val="0"/>
              </a:spcBef>
              <a:spcAft>
                <a:spcPts val="0"/>
              </a:spcAft>
            </a:pPr>
            <a:endParaRPr lang="en-ZA" sz="2800" dirty="0">
              <a:solidFill>
                <a:srgbClr val="004F87"/>
              </a:solidFill>
              <a:latin typeface="Arial Narrow" panose="020B0606020202030204" pitchFamily="34" charset="0"/>
            </a:endParaRPr>
          </a:p>
        </p:txBody>
      </p:sp>
      <p:sp>
        <p:nvSpPr>
          <p:cNvPr id="7" name="Rectangle 2"/>
          <p:cNvSpPr txBox="1">
            <a:spLocks noChangeArrowheads="1"/>
          </p:cNvSpPr>
          <p:nvPr/>
        </p:nvSpPr>
        <p:spPr>
          <a:xfrm>
            <a:off x="107504" y="185690"/>
            <a:ext cx="8942753" cy="430887"/>
          </a:xfrm>
          <a:prstGeom prst="rect">
            <a:avLst/>
          </a:prstGeom>
        </p:spPr>
        <p:txBody>
          <a:bodyPr vert="horz" lIns="91440" tIns="45720" rIns="91440" bIns="45720" rtlCol="0" anchor="t" anchorCtr="0">
            <a:normAutofit fontScale="90000" lnSpcReduction="1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2800" dirty="0" smtClean="0">
                <a:latin typeface="Arial Narrow" panose="020B0606020202030204" pitchFamily="34" charset="0"/>
                <a:cs typeface="Arial" panose="020B0604020202020204" pitchFamily="34" charset="0"/>
              </a:rPr>
              <a:t>Bid Evaluation Process: Gate 2 B-BBEE</a:t>
            </a:r>
            <a:endParaRPr lang="en-GB" sz="2800" dirty="0" smtClean="0"/>
          </a:p>
        </p:txBody>
      </p:sp>
    </p:spTree>
    <p:extLst>
      <p:ext uri="{BB962C8B-B14F-4D97-AF65-F5344CB8AC3E}">
        <p14:creationId xmlns:p14="http://schemas.microsoft.com/office/powerpoint/2010/main" val="1416485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16</a:t>
            </a:fld>
            <a:endParaRPr lang="en-US" dirty="0"/>
          </a:p>
        </p:txBody>
      </p:sp>
      <p:sp>
        <p:nvSpPr>
          <p:cNvPr id="6" name="Title 1"/>
          <p:cNvSpPr txBox="1">
            <a:spLocks/>
          </p:cNvSpPr>
          <p:nvPr/>
        </p:nvSpPr>
        <p:spPr>
          <a:xfrm>
            <a:off x="-241069" y="116632"/>
            <a:ext cx="9385069" cy="431056"/>
          </a:xfrm>
          <a:prstGeom prst="rect">
            <a:avLst/>
          </a:prstGeom>
        </p:spPr>
        <p:txBody>
          <a:bodyPr lIns="360000"/>
          <a:lstStyle/>
          <a:p>
            <a:pPr>
              <a:lnSpc>
                <a:spcPct val="90000"/>
              </a:lnSpc>
              <a:spcBef>
                <a:spcPct val="0"/>
              </a:spcBef>
              <a:defRPr/>
            </a:pPr>
            <a:r>
              <a:rPr lang="en-ZA" sz="2800" b="1" dirty="0">
                <a:solidFill>
                  <a:srgbClr val="004C85"/>
                </a:solidFill>
                <a:latin typeface="Arial Narrow" panose="020B0606020202030204" pitchFamily="34" charset="0"/>
                <a:ea typeface="+mj-ea"/>
                <a:cs typeface="Arial" panose="020B0604020202020204" pitchFamily="34" charset="0"/>
              </a:rPr>
              <a:t>B-BBEE KEY SECTIONS TO COMPLETE IN </a:t>
            </a:r>
            <a:r>
              <a:rPr lang="en-ZA" sz="2800" b="1" dirty="0" smtClean="0">
                <a:solidFill>
                  <a:srgbClr val="004C85"/>
                </a:solidFill>
                <a:latin typeface="Arial Narrow" panose="020B0606020202030204" pitchFamily="34" charset="0"/>
                <a:ea typeface="+mj-ea"/>
                <a:cs typeface="Arial" panose="020B0604020202020204" pitchFamily="34" charset="0"/>
              </a:rPr>
              <a:t>PREFERENCE POINT CLAIM FORM </a:t>
            </a:r>
            <a:endParaRPr lang="en-ZA" sz="2800" b="1" dirty="0">
              <a:solidFill>
                <a:srgbClr val="004C85"/>
              </a:solidFill>
              <a:latin typeface="Arial Narrow" panose="020B0606020202030204" pitchFamily="34" charset="0"/>
              <a:ea typeface="+mj-ea"/>
              <a:cs typeface="Arial" panose="020B0604020202020204" pitchFamily="34" charset="0"/>
            </a:endParaRPr>
          </a:p>
        </p:txBody>
      </p:sp>
      <p:sp>
        <p:nvSpPr>
          <p:cNvPr id="2" name="Rectangle 1"/>
          <p:cNvSpPr/>
          <p:nvPr/>
        </p:nvSpPr>
        <p:spPr>
          <a:xfrm>
            <a:off x="184637" y="888022"/>
            <a:ext cx="8765931" cy="3962623"/>
          </a:xfrm>
          <a:prstGeom prst="rect">
            <a:avLst/>
          </a:prstGeom>
        </p:spPr>
        <p:txBody>
          <a:bodyPr wrap="square">
            <a:spAutoFit/>
          </a:bodyPr>
          <a:lstStyle/>
          <a:p>
            <a:pPr marL="450215" indent="-450215" algn="just">
              <a:spcAft>
                <a:spcPts val="0"/>
              </a:spcAft>
              <a:tabLst>
                <a:tab pos="1714500" algn="l"/>
                <a:tab pos="5029200" algn="l"/>
              </a:tabLst>
            </a:pPr>
            <a:r>
              <a:rPr lang="en-GB" sz="12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BID DECLARATION</a:t>
            </a:r>
            <a:endParaRPr lang="en-ZA" sz="1200" dirty="0">
              <a:latin typeface="Times New Roman" panose="02020603050405020304" pitchFamily="18" charset="0"/>
              <a:ea typeface="Times New Roman" panose="02020603050405020304" pitchFamily="18" charset="0"/>
            </a:endParaRPr>
          </a:p>
          <a:p>
            <a:pPr marL="450215" indent="-450215" algn="just">
              <a:spcAft>
                <a:spcPts val="0"/>
              </a:spcAft>
              <a:tabLst>
                <a:tab pos="1714500" algn="l"/>
                <a:tab pos="5029200" algn="l"/>
              </a:tabLst>
            </a:pPr>
            <a:r>
              <a:rPr lang="en-US" sz="12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Bidders MUST complete and sign the Preference claim form to claim the Bidder’s B-BBEE  points</a:t>
            </a:r>
            <a:endParaRPr lang="en-ZA" sz="1200" dirty="0">
              <a:latin typeface="Times New Roman" panose="02020603050405020304" pitchFamily="18" charset="0"/>
              <a:ea typeface="Times New Roman" panose="02020603050405020304" pitchFamily="18" charset="0"/>
            </a:endParaRPr>
          </a:p>
          <a:p>
            <a:pPr marL="342900" lvl="0" indent="-342900" algn="just">
              <a:spcAft>
                <a:spcPts val="0"/>
              </a:spcAft>
              <a:buFont typeface="Times New Roman" panose="02020603050405020304" pitchFamily="18" charset="0"/>
              <a:buAutoNum type="arabicPeriod" startAt="7"/>
              <a:tabLst>
                <a:tab pos="228600" algn="l"/>
                <a:tab pos="571500" algn="l"/>
                <a:tab pos="1028700" algn="l"/>
                <a:tab pos="1371600" algn="l"/>
                <a:tab pos="1714500" algn="l"/>
                <a:tab pos="50292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algn="just">
              <a:spcAft>
                <a:spcPts val="0"/>
              </a:spcAft>
              <a:tabLst>
                <a:tab pos="1028700" algn="l"/>
                <a:tab pos="1371600" algn="l"/>
                <a:tab pos="1714500" algn="l"/>
                <a:tab pos="50292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6.1    Bidders who claim points in respect of B-BBEE Status Level of Contribution must complete the following:</a:t>
            </a:r>
            <a:endParaRPr lang="en-ZA" sz="1200" dirty="0">
              <a:latin typeface="Times New Roman" panose="02020603050405020304" pitchFamily="18" charset="0"/>
              <a:ea typeface="Times New Roman" panose="02020603050405020304" pitchFamily="18" charset="0"/>
            </a:endParaRPr>
          </a:p>
          <a:p>
            <a:pPr algn="just">
              <a:spcAft>
                <a:spcPts val="0"/>
              </a:spcAft>
              <a:tabLst>
                <a:tab pos="1028700" algn="l"/>
                <a:tab pos="1371600" algn="l"/>
                <a:tab pos="1714500" algn="l"/>
                <a:tab pos="50292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marL="270510" indent="-270510" algn="just">
              <a:spcAft>
                <a:spcPts val="0"/>
              </a:spcAft>
              <a:tabLst>
                <a:tab pos="540385" algn="l"/>
                <a:tab pos="1828800" algn="l"/>
                <a:tab pos="2286000" algn="l"/>
                <a:tab pos="4629150" algn="l"/>
                <a:tab pos="4800600" algn="l"/>
              </a:tabLst>
            </a:pPr>
            <a:r>
              <a:rPr lang="en-GB" sz="11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7.       B-BBEE STATUS LEVEL OF CONTRIBUTION CLAIMED  </a:t>
            </a:r>
            <a:endParaRPr lang="en-ZA" sz="1200" dirty="0">
              <a:latin typeface="Times New Roman" panose="02020603050405020304" pitchFamily="18" charset="0"/>
              <a:ea typeface="Times New Roman" panose="02020603050405020304" pitchFamily="18" charset="0"/>
            </a:endParaRPr>
          </a:p>
          <a:p>
            <a:pPr marL="571500" indent="-571500" algn="just">
              <a:spcAft>
                <a:spcPts val="0"/>
              </a:spcAft>
              <a:tabLst>
                <a:tab pos="457200" algn="l"/>
                <a:tab pos="1028700" algn="l"/>
                <a:tab pos="1371600" algn="l"/>
                <a:tab pos="1714500" algn="l"/>
                <a:tab pos="245745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r>
              <a:rPr lang="en-GB" sz="11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algn="just">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7.1    B-BBEE Status Level of Contribution:	………….      =     ……………(maximum of 10 or 20 points)	</a:t>
            </a:r>
            <a:endParaRPr lang="en-ZA" sz="1200" dirty="0">
              <a:latin typeface="Times New Roman" panose="02020603050405020304" pitchFamily="18" charset="0"/>
              <a:ea typeface="Times New Roman" panose="02020603050405020304" pitchFamily="18" charset="0"/>
            </a:endParaRPr>
          </a:p>
          <a:p>
            <a:pPr algn="just">
              <a:lnSpc>
                <a:spcPct val="150000"/>
              </a:lnSpc>
              <a:spcAft>
                <a:spcPts val="0"/>
              </a:spcAft>
              <a:tabLst>
                <a:tab pos="-697865" algn="l"/>
                <a:tab pos="-457200" algn="l"/>
                <a:tab pos="1371600" algn="l"/>
                <a:tab pos="1828800" algn="l"/>
                <a:tab pos="2057400" algn="l"/>
                <a:tab pos="2914650" algn="l"/>
                <a:tab pos="3200400" algn="l"/>
                <a:tab pos="3657600" algn="l"/>
                <a:tab pos="4114800" algn="l"/>
                <a:tab pos="4572000" algn="l"/>
                <a:tab pos="5029200" algn="l"/>
                <a:tab pos="5486400" algn="l"/>
              </a:tabLst>
            </a:pPr>
            <a:r>
              <a:rPr lang="en-US" sz="1000" dirty="0">
                <a:solidFill>
                  <a:srgbClr val="1F497D"/>
                </a:solidFill>
                <a:latin typeface="Arial" panose="020B0604020202020204" pitchFamily="34" charset="0"/>
                <a:ea typeface="Times New Roman" panose="02020603050405020304" pitchFamily="18" charset="0"/>
              </a:rPr>
              <a:t>(Points claimed in respect of paragraph 7.1  must be substantiated by means of a B-BBEE certificate issued by a Verification Agency accredited by SANAS or a Registered Auditor approved by IRBA or an Accounting Officer as contemplated in the CCA).</a:t>
            </a:r>
            <a:endParaRPr lang="en-ZA" sz="1200" dirty="0">
              <a:latin typeface="Times New Roman" panose="02020603050405020304" pitchFamily="18" charset="0"/>
              <a:ea typeface="Times New Roman" panose="02020603050405020304" pitchFamily="18" charset="0"/>
            </a:endParaRPr>
          </a:p>
          <a:p>
            <a:pPr algn="just">
              <a:spcAft>
                <a:spcPts val="0"/>
              </a:spcAft>
              <a:tabLst>
                <a:tab pos="-697865" algn="l"/>
                <a:tab pos="-457200" algn="l"/>
                <a:tab pos="450215" algn="l"/>
                <a:tab pos="1371600" algn="l"/>
                <a:tab pos="1828800" algn="l"/>
                <a:tab pos="2057400" algn="l"/>
                <a:tab pos="2914650" algn="l"/>
                <a:tab pos="3200400" algn="l"/>
                <a:tab pos="3657600" algn="l"/>
                <a:tab pos="4114800" algn="l"/>
                <a:tab pos="4572000" algn="l"/>
                <a:tab pos="5029200" algn="l"/>
                <a:tab pos="5486400" algn="l"/>
              </a:tabLst>
            </a:pPr>
            <a:r>
              <a:rPr lang="en-GB" sz="11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algn="just">
              <a:spcAft>
                <a:spcPts val="0"/>
              </a:spcAft>
              <a:tabLst>
                <a:tab pos="-697865" algn="l"/>
                <a:tab pos="-457200" algn="l"/>
                <a:tab pos="450215" algn="l"/>
                <a:tab pos="1371600" algn="l"/>
                <a:tab pos="1828800" algn="l"/>
                <a:tab pos="2057400" algn="l"/>
                <a:tab pos="2914650" algn="l"/>
                <a:tab pos="3200400" algn="l"/>
                <a:tab pos="3657600" algn="l"/>
                <a:tab pos="4114800" algn="l"/>
                <a:tab pos="4572000" algn="l"/>
                <a:tab pos="5029200" algn="l"/>
                <a:tab pos="5486400" algn="l"/>
              </a:tabLst>
            </a:pPr>
            <a:r>
              <a:rPr lang="en-GB" sz="1100" b="1"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8	SUB-CONTRACTING – </a:t>
            </a:r>
            <a:r>
              <a:rPr lang="en-GB" sz="1600" b="1" u="sng"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NO SUBCONTRACTING</a:t>
            </a:r>
            <a:endParaRPr lang="en-ZA" sz="1200" dirty="0">
              <a:latin typeface="Times New Roman" panose="02020603050405020304" pitchFamily="18" charset="0"/>
              <a:ea typeface="Times New Roman" panose="02020603050405020304" pitchFamily="18" charset="0"/>
            </a:endParaRPr>
          </a:p>
          <a:p>
            <a:pPr algn="just">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marL="447675" indent="-447675" algn="just">
              <a:lnSpc>
                <a:spcPct val="150000"/>
              </a:lnSpc>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GB" sz="1100" dirty="0">
                <a:solidFill>
                  <a:srgbClr val="1F497D"/>
                </a:solidFill>
                <a:latin typeface="Arial" panose="020B0604020202020204" pitchFamily="34" charset="0"/>
                <a:ea typeface="Times New Roman" panose="02020603050405020304" pitchFamily="18" charset="0"/>
                <a:cs typeface="Times New Roman" panose="02020603050405020304" pitchFamily="18" charset="0"/>
              </a:rPr>
              <a:t>8.1     	</a:t>
            </a:r>
            <a:r>
              <a:rPr lang="en-GB" sz="1100" dirty="0">
                <a:solidFill>
                  <a:srgbClr val="1F497D"/>
                </a:solidFill>
                <a:latin typeface="Arial" panose="020B0604020202020204" pitchFamily="34" charset="0"/>
                <a:ea typeface="Times New Roman" panose="02020603050405020304" pitchFamily="18" charset="0"/>
              </a:rPr>
              <a:t>Will any portion of the contract be sub-contracted?     YES / NO (delete which is not applicable) </a:t>
            </a:r>
            <a:r>
              <a:rPr lang="en-US" sz="1100" dirty="0">
                <a:solidFill>
                  <a:srgbClr val="1F497D"/>
                </a:solidFill>
                <a:latin typeface="Arial" panose="020B0604020202020204" pitchFamily="34" charset="0"/>
                <a:ea typeface="Times New Roman" panose="02020603050405020304" pitchFamily="18" charset="0"/>
              </a:rPr>
              <a:t>	</a:t>
            </a:r>
            <a:endParaRPr lang="en-ZA" sz="1200" dirty="0">
              <a:latin typeface="Times New Roman" panose="02020603050405020304" pitchFamily="18" charset="0"/>
              <a:ea typeface="Times New Roman" panose="02020603050405020304" pitchFamily="18" charset="0"/>
            </a:endParaRPr>
          </a:p>
          <a:p>
            <a:pPr algn="just">
              <a:lnSpc>
                <a:spcPct val="150000"/>
              </a:lnSpc>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smtClean="0">
                <a:solidFill>
                  <a:srgbClr val="1F497D"/>
                </a:solidFill>
                <a:latin typeface="Arial" panose="020B0604020202020204" pitchFamily="34" charset="0"/>
                <a:ea typeface="Times New Roman" panose="02020603050405020304" pitchFamily="18" charset="0"/>
              </a:rPr>
              <a:t>8.1.1 If </a:t>
            </a:r>
            <a:r>
              <a:rPr lang="en-US" sz="1100" dirty="0">
                <a:solidFill>
                  <a:srgbClr val="1F497D"/>
                </a:solidFill>
                <a:latin typeface="Arial" panose="020B0604020202020204" pitchFamily="34" charset="0"/>
                <a:ea typeface="Times New Roman" panose="02020603050405020304" pitchFamily="18" charset="0"/>
              </a:rPr>
              <a:t>yes, indicate:</a:t>
            </a:r>
            <a:endParaRPr lang="en-ZA" sz="1200" dirty="0">
              <a:latin typeface="Times New Roman" panose="02020603050405020304" pitchFamily="18" charset="0"/>
              <a:ea typeface="Times New Roman" panose="02020603050405020304" pitchFamily="18" charset="0"/>
            </a:endParaRPr>
          </a:p>
          <a:p>
            <a:pPr algn="just">
              <a:lnSpc>
                <a:spcPct val="150000"/>
              </a:lnSpc>
              <a:spcAft>
                <a:spcPts val="0"/>
              </a:spcAft>
              <a:tabLst>
                <a:tab pos="-697865" algn="l"/>
                <a:tab pos="-4572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latin typeface="Arial" panose="020B0604020202020204" pitchFamily="34" charset="0"/>
                <a:ea typeface="Times New Roman" panose="02020603050405020304" pitchFamily="18" charset="0"/>
              </a:rPr>
              <a:t>	</a:t>
            </a:r>
            <a:r>
              <a:rPr lang="en-US" sz="1100" dirty="0" smtClean="0">
                <a:solidFill>
                  <a:srgbClr val="1F497D"/>
                </a:solidFill>
                <a:latin typeface="Arial" panose="020B0604020202020204" pitchFamily="34" charset="0"/>
                <a:ea typeface="Times New Roman" panose="02020603050405020304" pitchFamily="18" charset="0"/>
              </a:rPr>
              <a:t>          (</a:t>
            </a:r>
            <a:r>
              <a:rPr lang="en-US" sz="1100" dirty="0" err="1">
                <a:solidFill>
                  <a:srgbClr val="1F497D"/>
                </a:solidFill>
                <a:latin typeface="Arial" panose="020B0604020202020204" pitchFamily="34" charset="0"/>
                <a:ea typeface="Times New Roman" panose="02020603050405020304" pitchFamily="18" charset="0"/>
              </a:rPr>
              <a:t>i</a:t>
            </a:r>
            <a:r>
              <a:rPr lang="en-US" sz="1100" dirty="0">
                <a:solidFill>
                  <a:srgbClr val="1F497D"/>
                </a:solidFill>
                <a:latin typeface="Arial" panose="020B0604020202020204" pitchFamily="34" charset="0"/>
                <a:ea typeface="Times New Roman" panose="02020603050405020304" pitchFamily="18" charset="0"/>
              </a:rPr>
              <a:t>) </a:t>
            </a:r>
            <a:r>
              <a:rPr lang="en-US" sz="1100" dirty="0" smtClean="0">
                <a:solidFill>
                  <a:srgbClr val="1F497D"/>
                </a:solidFill>
                <a:latin typeface="Arial" panose="020B0604020202020204" pitchFamily="34" charset="0"/>
                <a:ea typeface="Times New Roman" panose="02020603050405020304" pitchFamily="18" charset="0"/>
              </a:rPr>
              <a:t>       what </a:t>
            </a:r>
            <a:r>
              <a:rPr lang="en-US" sz="1100" dirty="0">
                <a:solidFill>
                  <a:srgbClr val="1F497D"/>
                </a:solidFill>
                <a:latin typeface="Arial" panose="020B0604020202020204" pitchFamily="34" charset="0"/>
                <a:ea typeface="Times New Roman" panose="02020603050405020304" pitchFamily="18" charset="0"/>
              </a:rPr>
              <a:t>percentage of the contract will be subcontracted?		............……………….…%</a:t>
            </a:r>
            <a:endParaRPr lang="en-ZA" sz="1200" dirty="0">
              <a:latin typeface="Times New Roman" panose="02020603050405020304" pitchFamily="18" charset="0"/>
              <a:ea typeface="Times New Roman" panose="02020603050405020304" pitchFamily="18" charset="0"/>
            </a:endParaRPr>
          </a:p>
          <a:p>
            <a:pPr algn="just">
              <a:lnSpc>
                <a:spcPct val="150000"/>
              </a:lnSpc>
              <a:spcAft>
                <a:spcPts val="0"/>
              </a:spcAft>
              <a:tabLst>
                <a:tab pos="-697865" algn="l"/>
                <a:tab pos="-4572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latin typeface="Arial" panose="020B0604020202020204" pitchFamily="34" charset="0"/>
                <a:ea typeface="Times New Roman" panose="02020603050405020304" pitchFamily="18" charset="0"/>
              </a:rPr>
              <a:t>	</a:t>
            </a:r>
            <a:r>
              <a:rPr lang="en-US" sz="1100" dirty="0" smtClean="0">
                <a:solidFill>
                  <a:srgbClr val="1F497D"/>
                </a:solidFill>
                <a:latin typeface="Arial" panose="020B0604020202020204" pitchFamily="34" charset="0"/>
                <a:ea typeface="Times New Roman" panose="02020603050405020304" pitchFamily="18" charset="0"/>
              </a:rPr>
              <a:t>          (</a:t>
            </a:r>
            <a:r>
              <a:rPr lang="en-US" sz="1100" dirty="0">
                <a:solidFill>
                  <a:srgbClr val="1F497D"/>
                </a:solidFill>
                <a:latin typeface="Arial" panose="020B0604020202020204" pitchFamily="34" charset="0"/>
                <a:ea typeface="Times New Roman" panose="02020603050405020304" pitchFamily="18" charset="0"/>
              </a:rPr>
              <a:t>ii) </a:t>
            </a:r>
            <a:r>
              <a:rPr lang="en-US" sz="1100" dirty="0" smtClean="0">
                <a:solidFill>
                  <a:srgbClr val="1F497D"/>
                </a:solidFill>
                <a:latin typeface="Arial" panose="020B0604020202020204" pitchFamily="34" charset="0"/>
                <a:ea typeface="Times New Roman" panose="02020603050405020304" pitchFamily="18" charset="0"/>
              </a:rPr>
              <a:t>       the </a:t>
            </a:r>
            <a:r>
              <a:rPr lang="en-US" sz="1100" dirty="0">
                <a:solidFill>
                  <a:srgbClr val="1F497D"/>
                </a:solidFill>
                <a:latin typeface="Arial" panose="020B0604020202020204" pitchFamily="34" charset="0"/>
                <a:ea typeface="Times New Roman" panose="02020603050405020304" pitchFamily="18" charset="0"/>
              </a:rPr>
              <a:t>name of the sub-contractor?	…………………………………………………………..</a:t>
            </a:r>
            <a:endParaRPr lang="en-ZA" sz="1200" dirty="0">
              <a:latin typeface="Times New Roman" panose="02020603050405020304" pitchFamily="18" charset="0"/>
              <a:ea typeface="Times New Roman" panose="02020603050405020304" pitchFamily="18" charset="0"/>
            </a:endParaRPr>
          </a:p>
          <a:p>
            <a:pPr algn="just">
              <a:lnSpc>
                <a:spcPct val="150000"/>
              </a:lnSpc>
              <a:spcAft>
                <a:spcPts val="0"/>
              </a:spcAft>
              <a:tabLst>
                <a:tab pos="-697865" algn="l"/>
                <a:tab pos="-4572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latin typeface="Arial" panose="020B0604020202020204" pitchFamily="34" charset="0"/>
                <a:ea typeface="Times New Roman" panose="02020603050405020304" pitchFamily="18" charset="0"/>
              </a:rPr>
              <a:t>	</a:t>
            </a:r>
            <a:r>
              <a:rPr lang="en-US" sz="1100" dirty="0" smtClean="0">
                <a:solidFill>
                  <a:srgbClr val="1F497D"/>
                </a:solidFill>
                <a:latin typeface="Arial" panose="020B0604020202020204" pitchFamily="34" charset="0"/>
                <a:ea typeface="Times New Roman" panose="02020603050405020304" pitchFamily="18" charset="0"/>
              </a:rPr>
              <a:t>           (</a:t>
            </a:r>
            <a:r>
              <a:rPr lang="en-US" sz="1100" dirty="0">
                <a:solidFill>
                  <a:srgbClr val="1F497D"/>
                </a:solidFill>
                <a:latin typeface="Arial" panose="020B0604020202020204" pitchFamily="34" charset="0"/>
                <a:ea typeface="Times New Roman" panose="02020603050405020304" pitchFamily="18" charset="0"/>
              </a:rPr>
              <a:t>iii) </a:t>
            </a:r>
            <a:r>
              <a:rPr lang="en-US" sz="1100" dirty="0" smtClean="0">
                <a:solidFill>
                  <a:srgbClr val="1F497D"/>
                </a:solidFill>
                <a:latin typeface="Arial" panose="020B0604020202020204" pitchFamily="34" charset="0"/>
                <a:ea typeface="Times New Roman" panose="02020603050405020304" pitchFamily="18" charset="0"/>
              </a:rPr>
              <a:t>     the </a:t>
            </a:r>
            <a:r>
              <a:rPr lang="en-US" sz="1100" dirty="0">
                <a:solidFill>
                  <a:srgbClr val="1F497D"/>
                </a:solidFill>
                <a:latin typeface="Arial" panose="020B0604020202020204" pitchFamily="34" charset="0"/>
                <a:ea typeface="Times New Roman" panose="02020603050405020304" pitchFamily="18" charset="0"/>
              </a:rPr>
              <a:t>B-BBEE status level of the sub-contractor?					……………..</a:t>
            </a:r>
            <a:endParaRPr lang="en-ZA" sz="1200" dirty="0">
              <a:latin typeface="Times New Roman" panose="02020603050405020304" pitchFamily="18" charset="0"/>
              <a:ea typeface="Times New Roman" panose="02020603050405020304" pitchFamily="18" charset="0"/>
            </a:endParaRPr>
          </a:p>
          <a:p>
            <a:r>
              <a:rPr lang="en-US" sz="1100" dirty="0" smtClean="0">
                <a:solidFill>
                  <a:srgbClr val="1F497D"/>
                </a:solidFill>
                <a:latin typeface="Arial" panose="020B0604020202020204" pitchFamily="34" charset="0"/>
                <a:ea typeface="Times New Roman" panose="02020603050405020304" pitchFamily="18" charset="0"/>
              </a:rPr>
              <a:t>           (iv)      whether </a:t>
            </a:r>
            <a:r>
              <a:rPr lang="en-US" sz="1100" dirty="0">
                <a:solidFill>
                  <a:srgbClr val="1F497D"/>
                </a:solidFill>
                <a:latin typeface="Arial" panose="020B0604020202020204" pitchFamily="34" charset="0"/>
                <a:ea typeface="Times New Roman" panose="02020603050405020304" pitchFamily="18" charset="0"/>
              </a:rPr>
              <a:t>the sub-contractor is an EME?		YES / NO (delete </a:t>
            </a:r>
            <a:endParaRPr lang="en-ZA" dirty="0"/>
          </a:p>
        </p:txBody>
      </p:sp>
    </p:spTree>
    <p:extLst>
      <p:ext uri="{BB962C8B-B14F-4D97-AF65-F5344CB8AC3E}">
        <p14:creationId xmlns:p14="http://schemas.microsoft.com/office/powerpoint/2010/main" val="38441188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01" y="-174137"/>
            <a:ext cx="7886700" cy="532606"/>
          </a:xfrm>
        </p:spPr>
        <p:txBody>
          <a:bodyPr>
            <a:normAutofit fontScale="90000"/>
          </a:bodyPr>
          <a:lstStyle/>
          <a:p>
            <a:r>
              <a:rPr lang="en-ZA" b="0" dirty="0"/>
              <a:t/>
            </a:r>
            <a:br>
              <a:rPr lang="en-ZA" b="0" dirty="0"/>
            </a:br>
            <a:r>
              <a:rPr lang="en-ZA" dirty="0"/>
              <a:t>Joint Ventures and Consortiums </a:t>
            </a:r>
          </a:p>
        </p:txBody>
      </p:sp>
      <p:sp>
        <p:nvSpPr>
          <p:cNvPr id="3" name="Slide Number Placeholder 2"/>
          <p:cNvSpPr>
            <a:spLocks noGrp="1"/>
          </p:cNvSpPr>
          <p:nvPr>
            <p:ph type="sldNum" sz="quarter" idx="10"/>
          </p:nvPr>
        </p:nvSpPr>
        <p:spPr/>
        <p:txBody>
          <a:bodyPr/>
          <a:lstStyle/>
          <a:p>
            <a:fld id="{B540B12B-D968-2643-8E7F-238A3C456CC9}" type="slidenum">
              <a:rPr lang="en-US" smtClean="0"/>
              <a:pPr/>
              <a:t>17</a:t>
            </a:fld>
            <a:endParaRPr lang="en-US" dirty="0"/>
          </a:p>
        </p:txBody>
      </p:sp>
      <p:sp>
        <p:nvSpPr>
          <p:cNvPr id="7" name="Text Placeholder 1"/>
          <p:cNvSpPr txBox="1">
            <a:spLocks/>
          </p:cNvSpPr>
          <p:nvPr/>
        </p:nvSpPr>
        <p:spPr bwMode="gray">
          <a:xfrm>
            <a:off x="179512" y="692696"/>
            <a:ext cx="8496944" cy="290804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342900" indent="-342900" algn="l" defTabSz="912813" rtl="0" eaLnBrk="0" fontAlgn="base" hangingPunct="0">
              <a:spcBef>
                <a:spcPct val="0"/>
              </a:spcBef>
              <a:spcAft>
                <a:spcPct val="0"/>
              </a:spcAft>
              <a:buSzPct val="120000"/>
              <a:buChar char="•"/>
              <a:defRPr sz="17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marR="0" lvl="1" indent="0" algn="just" defTabSz="912813" rtl="0" eaLnBrk="0" fontAlgn="base" latinLnBrk="0" hangingPunct="0">
              <a:lnSpc>
                <a:spcPct val="100000"/>
              </a:lnSpc>
              <a:spcBef>
                <a:spcPct val="0"/>
              </a:spcBef>
              <a:spcAft>
                <a:spcPct val="0"/>
              </a:spcAft>
              <a:buClrTx/>
              <a:buSzPct val="120000"/>
              <a:buFontTx/>
              <a:buNone/>
              <a:tabLst/>
              <a:defRPr/>
            </a:pPr>
            <a:r>
              <a:rPr kumimoji="0" lang="en-ZA" sz="1600" b="1"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a:t>
            </a:r>
          </a:p>
          <a:p>
            <a:pPr marL="0" marR="0" lvl="1" indent="0" algn="just" defTabSz="912813" rtl="0" eaLnBrk="0" fontAlgn="base" latinLnBrk="0" hangingPunct="0">
              <a:lnSpc>
                <a:spcPct val="100000"/>
              </a:lnSpc>
              <a:spcBef>
                <a:spcPct val="0"/>
              </a:spcBef>
              <a:spcAft>
                <a:spcPct val="0"/>
              </a:spcAft>
              <a:buClrTx/>
              <a:buSzPct val="120000"/>
              <a:buFontTx/>
              <a:buNone/>
              <a:tabLst>
                <a:tab pos="357188" algn="l"/>
              </a:tabLst>
              <a:defRPr/>
            </a:pPr>
            <a:r>
              <a:rPr kumimoji="0" lang="en-ZA" sz="1600" b="1"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Proof of Existence: </a:t>
            </a:r>
            <a:r>
              <a:rPr kumimoji="0" lang="x-none" sz="1600" b="1"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Joint Ventures and</a:t>
            </a:r>
            <a:r>
              <a:rPr kumimoji="0" lang="en-ZA" sz="1600" b="1"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Consortiums</a:t>
            </a:r>
          </a:p>
          <a:p>
            <a:pPr marL="0" marR="0" lvl="1" indent="0" algn="just" defTabSz="912813" rtl="0" eaLnBrk="0" fontAlgn="base" latinLnBrk="0" hangingPunct="0">
              <a:lnSpc>
                <a:spcPct val="150000"/>
              </a:lnSpc>
              <a:spcBef>
                <a:spcPct val="0"/>
              </a:spcBef>
              <a:spcAft>
                <a:spcPct val="0"/>
              </a:spcAft>
              <a:buClrTx/>
              <a:buSzPct val="120000"/>
              <a:buFontTx/>
              <a:buNone/>
              <a:tabLst/>
              <a:defRPr/>
            </a:pPr>
            <a:endParaRPr kumimoji="0" lang="en-ZA" sz="1600" b="1"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Bidders must submit concrete proof of the existence of joint ventures  arrangements. SARS will accept signed agreements as acceptable proof of the existence of a joint venture  </a:t>
            </a:r>
            <a:endParaRPr kumimoji="0" lang="en-ZA"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00000"/>
              </a:lnSpc>
              <a:spcBef>
                <a:spcPct val="0"/>
              </a:spcBef>
              <a:spcAft>
                <a:spcPct val="0"/>
              </a:spcAft>
              <a:buClrTx/>
              <a:buSzPct val="120000"/>
              <a:buFontTx/>
              <a:buChar char="•"/>
              <a:tabLst/>
              <a:defRPr/>
            </a:pPr>
            <a:endParaRPr kumimoji="0" lang="en-ZA"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endParaRPr>
          </a:p>
          <a:p>
            <a:pPr marL="342900" marR="0" lvl="2" indent="-342900" algn="just" defTabSz="912813" rtl="0" eaLnBrk="0" fontAlgn="base" latinLnBrk="0" hangingPunct="0">
              <a:lnSpc>
                <a:spcPct val="150000"/>
              </a:lnSpc>
              <a:spcBef>
                <a:spcPct val="0"/>
              </a:spcBef>
              <a:spcAft>
                <a:spcPct val="0"/>
              </a:spcAft>
              <a:buClrTx/>
              <a:buSzPct val="120000"/>
              <a:buFontTx/>
              <a:buChar char="•"/>
              <a:tabLst/>
              <a:defRPr/>
            </a:pPr>
            <a:r>
              <a:rPr kumimoji="0" lang="x-none"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The joint venture must clearly set out the roles and responsibilities of </a:t>
            </a:r>
            <a:r>
              <a:rPr kumimoji="0" lang="en-ZA"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all the</a:t>
            </a:r>
            <a:r>
              <a:rPr kumimoji="0" lang="x-none"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part</a:t>
            </a:r>
            <a:r>
              <a:rPr kumimoji="0" lang="en-ZA" sz="1600" b="0" i="0" u="none" strike="noStrike" kern="1200" cap="none" spc="0" normalizeH="0" baseline="0" noProof="0" dirty="0" err="1" smtClean="0">
                <a:ln>
                  <a:noFill/>
                </a:ln>
                <a:solidFill>
                  <a:srgbClr val="003366"/>
                </a:solidFill>
                <a:effectLst/>
                <a:uLnTx/>
                <a:uFillTx/>
                <a:latin typeface="Arial Narrow" panose="020B0606020202030204" pitchFamily="34" charset="0"/>
                <a:ea typeface="Times New Roman" pitchFamily="18" charset="0"/>
                <a:cs typeface="Tahoma" pitchFamily="34" charset="0"/>
              </a:rPr>
              <a:t>ies</a:t>
            </a:r>
            <a:r>
              <a:rPr kumimoji="0" lang="x-none"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The agreement must also clearly identify the </a:t>
            </a:r>
            <a:r>
              <a:rPr kumimoji="0" lang="en-ZA"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Lead Partner</a:t>
            </a:r>
            <a:r>
              <a:rPr kumimoji="0" lang="x-none" sz="1600" b="0" i="0" u="none" strike="noStrike" kern="1200" cap="none" spc="0" normalizeH="0" baseline="0" noProof="0" dirty="0" smtClean="0">
                <a:ln>
                  <a:noFill/>
                </a:ln>
                <a:solidFill>
                  <a:srgbClr val="003366"/>
                </a:solidFill>
                <a:effectLst/>
                <a:uLnTx/>
                <a:uFillTx/>
                <a:latin typeface="Arial Narrow" panose="020B0606020202030204" pitchFamily="34" charset="0"/>
                <a:ea typeface="Times New Roman" pitchFamily="18" charset="0"/>
                <a:cs typeface="Tahoma" pitchFamily="34" charset="0"/>
              </a:rPr>
              <a:t>, who shall be given the power of attorney to bind the other party/parties in respect of matters pertaining to the joint venture </a:t>
            </a:r>
            <a:r>
              <a:rPr kumimoji="0" lang="x-none" sz="1600" b="0" i="0" u="none" strike="noStrike" kern="0" cap="none" spc="0" normalizeH="0" baseline="0" noProof="0" dirty="0" smtClean="0">
                <a:ln>
                  <a:noFill/>
                </a:ln>
                <a:solidFill>
                  <a:srgbClr val="000000"/>
                </a:solidFill>
                <a:effectLst/>
                <a:uLnTx/>
                <a:uFillTx/>
                <a:latin typeface="Arial Narrow" panose="020B0606020202030204" pitchFamily="34" charset="0"/>
              </a:rPr>
              <a:t>. </a:t>
            </a:r>
            <a:endParaRPr kumimoji="0" lang="en-ZA" sz="16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p:txBody>
      </p:sp>
    </p:spTree>
    <p:extLst>
      <p:ext uri="{BB962C8B-B14F-4D97-AF65-F5344CB8AC3E}">
        <p14:creationId xmlns:p14="http://schemas.microsoft.com/office/powerpoint/2010/main" val="31658006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B540B12B-D968-2643-8E7F-238A3C456CC9}" type="slidenum">
              <a:rPr lang="en-US" smtClean="0"/>
              <a:pPr/>
              <a:t>18</a:t>
            </a:fld>
            <a:endParaRPr lang="en-US" dirty="0"/>
          </a:p>
        </p:txBody>
      </p:sp>
      <p:sp>
        <p:nvSpPr>
          <p:cNvPr id="4" name="Text Placeholder 3"/>
          <p:cNvSpPr>
            <a:spLocks noGrp="1"/>
          </p:cNvSpPr>
          <p:nvPr>
            <p:ph type="body" sz="quarter" idx="11"/>
          </p:nvPr>
        </p:nvSpPr>
        <p:spPr>
          <a:xfrm flipV="1">
            <a:off x="2013438" y="6092824"/>
            <a:ext cx="6698761" cy="193676"/>
          </a:xfrm>
        </p:spPr>
        <p:txBody>
          <a:bodyPr>
            <a:normAutofit fontScale="40000" lnSpcReduction="20000"/>
          </a:bodyPr>
          <a:lstStyle/>
          <a:p>
            <a:endParaRPr lang="en-ZA" dirty="0"/>
          </a:p>
        </p:txBody>
      </p:sp>
      <p:graphicFrame>
        <p:nvGraphicFramePr>
          <p:cNvPr id="6" name="Table 5"/>
          <p:cNvGraphicFramePr>
            <a:graphicFrameLocks noGrp="1"/>
          </p:cNvGraphicFramePr>
          <p:nvPr/>
        </p:nvGraphicFramePr>
        <p:xfrm>
          <a:off x="148562" y="1160586"/>
          <a:ext cx="4784325" cy="5053898"/>
        </p:xfrm>
        <a:graphic>
          <a:graphicData uri="http://schemas.openxmlformats.org/drawingml/2006/table">
            <a:tbl>
              <a:tblPr firstRow="1" firstCol="1" bandRow="1">
                <a:tableStyleId>{5C22544A-7EE6-4342-B048-85BDC9FD1C3A}</a:tableStyleId>
              </a:tblPr>
              <a:tblGrid>
                <a:gridCol w="2452786">
                  <a:extLst>
                    <a:ext uri="{9D8B030D-6E8A-4147-A177-3AD203B41FA5}">
                      <a16:colId xmlns:a16="http://schemas.microsoft.com/office/drawing/2014/main" val="90941900"/>
                    </a:ext>
                  </a:extLst>
                </a:gridCol>
                <a:gridCol w="2331539">
                  <a:extLst>
                    <a:ext uri="{9D8B030D-6E8A-4147-A177-3AD203B41FA5}">
                      <a16:colId xmlns:a16="http://schemas.microsoft.com/office/drawing/2014/main" val="3475600966"/>
                    </a:ext>
                  </a:extLst>
                </a:gridCol>
              </a:tblGrid>
              <a:tr h="696157">
                <a:tc>
                  <a:txBody>
                    <a:bodyPr/>
                    <a:lstStyle/>
                    <a:p>
                      <a:pPr algn="ctr" eaLnBrk="0" fontAlgn="base" hangingPunct="0">
                        <a:spcBef>
                          <a:spcPts val="480"/>
                        </a:spcBef>
                        <a:spcAft>
                          <a:spcPts val="0"/>
                        </a:spcAft>
                      </a:pPr>
                      <a:r>
                        <a:rPr lang="en-US" sz="1800" kern="1200" dirty="0">
                          <a:solidFill>
                            <a:schemeClr val="tx1"/>
                          </a:solidFill>
                          <a:effectLst/>
                        </a:rPr>
                        <a:t>B-BBEE Status</a:t>
                      </a:r>
                      <a:endParaRPr lang="en-ZA" sz="1800"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nchor="ctr"/>
                </a:tc>
                <a:tc>
                  <a:txBody>
                    <a:bodyPr/>
                    <a:lstStyle/>
                    <a:p>
                      <a:pPr algn="ctr" eaLnBrk="0" fontAlgn="base" hangingPunct="0">
                        <a:spcBef>
                          <a:spcPts val="480"/>
                        </a:spcBef>
                        <a:spcAft>
                          <a:spcPts val="0"/>
                        </a:spcAft>
                      </a:pPr>
                      <a:r>
                        <a:rPr lang="en-US" sz="1800" kern="1200" dirty="0">
                          <a:solidFill>
                            <a:schemeClr val="tx1"/>
                          </a:solidFill>
                          <a:effectLst/>
                        </a:rPr>
                        <a:t>Number of points</a:t>
                      </a:r>
                      <a:endParaRPr lang="en-ZA" sz="1800" dirty="0">
                        <a:solidFill>
                          <a:schemeClr val="tx1"/>
                        </a:solidFill>
                        <a:effectLst/>
                      </a:endParaRPr>
                    </a:p>
                    <a:p>
                      <a:pPr algn="ctr" eaLnBrk="0" fontAlgn="base" hangingPunct="0">
                        <a:spcBef>
                          <a:spcPts val="480"/>
                        </a:spcBef>
                        <a:spcAft>
                          <a:spcPts val="0"/>
                        </a:spcAft>
                      </a:pPr>
                      <a:r>
                        <a:rPr lang="en-US" sz="1800" kern="1200" dirty="0">
                          <a:solidFill>
                            <a:schemeClr val="tx1"/>
                          </a:solidFill>
                          <a:effectLst/>
                        </a:rPr>
                        <a:t>(80/20 system)</a:t>
                      </a:r>
                      <a:endParaRPr lang="en-ZA" sz="1800"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nchor="ctr"/>
                </a:tc>
                <a:extLst>
                  <a:ext uri="{0D108BD9-81ED-4DB2-BD59-A6C34878D82A}">
                    <a16:rowId xmlns:a16="http://schemas.microsoft.com/office/drawing/2014/main" val="925173328"/>
                  </a:ext>
                </a:extLst>
              </a:tr>
              <a:tr h="641273">
                <a:tc>
                  <a:txBody>
                    <a:bodyPr/>
                    <a:lstStyle/>
                    <a:p>
                      <a:pPr marL="0" algn="l" defTabSz="914400" rtl="0" eaLnBrk="0" fontAlgn="base" latinLnBrk="0" hangingPunct="0">
                        <a:spcBef>
                          <a:spcPts val="575"/>
                        </a:spcBef>
                        <a:spcAft>
                          <a:spcPts val="0"/>
                        </a:spcAft>
                      </a:pPr>
                      <a:endParaRPr lang="en-ZA" sz="1600" b="1" kern="1200" dirty="0">
                        <a:solidFill>
                          <a:schemeClr val="tx1"/>
                        </a:solidFill>
                        <a:effectLst/>
                        <a:latin typeface="+mn-lt"/>
                        <a:ea typeface="+mn-ea"/>
                        <a:cs typeface="+mn-cs"/>
                      </a:endParaRPr>
                    </a:p>
                    <a:p>
                      <a:pPr marL="0" algn="l" defTabSz="914400" rtl="0" eaLnBrk="0" fontAlgn="base" latinLnBrk="0" hangingPunct="0">
                        <a:spcBef>
                          <a:spcPts val="575"/>
                        </a:spcBef>
                        <a:spcAft>
                          <a:spcPts val="0"/>
                        </a:spcAft>
                      </a:pPr>
                      <a:r>
                        <a:rPr lang="en-ZA" sz="1600" b="1" kern="1200" dirty="0">
                          <a:solidFill>
                            <a:schemeClr val="tx1"/>
                          </a:solidFill>
                          <a:effectLst/>
                          <a:latin typeface="+mn-lt"/>
                          <a:ea typeface="+mn-ea"/>
                          <a:cs typeface="+mn-cs"/>
                        </a:rPr>
                        <a:t>EME/QSE/LE 100%BO</a:t>
                      </a:r>
                    </a:p>
                  </a:txBody>
                  <a:tcPr marL="34316" marR="34316" marT="0" marB="0">
                    <a:solidFill>
                      <a:schemeClr val="bg2"/>
                    </a:solidFill>
                  </a:tcPr>
                </a:tc>
                <a:tc>
                  <a:txBody>
                    <a:bodyPr/>
                    <a:lstStyle/>
                    <a:p>
                      <a:pPr algn="ctr" eaLnBrk="0" fontAlgn="base" hangingPunct="0">
                        <a:spcBef>
                          <a:spcPts val="575"/>
                        </a:spcBef>
                        <a:spcAft>
                          <a:spcPts val="0"/>
                        </a:spcAft>
                      </a:pPr>
                      <a:endParaRPr lang="en-US" sz="1600" b="1" kern="1200" dirty="0">
                        <a:solidFill>
                          <a:schemeClr val="tx1"/>
                        </a:solidFill>
                        <a:effectLst/>
                      </a:endParaRPr>
                    </a:p>
                    <a:p>
                      <a:pPr algn="ctr" eaLnBrk="0" fontAlgn="base" hangingPunct="0">
                        <a:spcBef>
                          <a:spcPts val="575"/>
                        </a:spcBef>
                        <a:spcAft>
                          <a:spcPts val="0"/>
                        </a:spcAft>
                      </a:pPr>
                      <a:r>
                        <a:rPr lang="en-US" sz="1600" b="1" kern="1200" dirty="0">
                          <a:solidFill>
                            <a:schemeClr val="tx1"/>
                          </a:solidFill>
                          <a:effectLst/>
                        </a:rPr>
                        <a:t>20</a:t>
                      </a:r>
                      <a:endParaRPr lang="en-ZA" sz="1600" b="1"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solidFill>
                      <a:schemeClr val="bg2"/>
                    </a:solidFill>
                  </a:tcPr>
                </a:tc>
                <a:extLst>
                  <a:ext uri="{0D108BD9-81ED-4DB2-BD59-A6C34878D82A}">
                    <a16:rowId xmlns:a16="http://schemas.microsoft.com/office/drawing/2014/main" val="3989742893"/>
                  </a:ext>
                </a:extLst>
              </a:tr>
              <a:tr h="641273">
                <a:tc>
                  <a:txBody>
                    <a:bodyPr/>
                    <a:lstStyle/>
                    <a:p>
                      <a:pPr marL="0" algn="l" defTabSz="914400" rtl="0" eaLnBrk="0" fontAlgn="base" latinLnBrk="0" hangingPunct="0">
                        <a:spcBef>
                          <a:spcPts val="575"/>
                        </a:spcBef>
                        <a:spcAft>
                          <a:spcPts val="0"/>
                        </a:spcAft>
                      </a:pPr>
                      <a:endParaRPr lang="en-ZA" sz="1600" b="1" kern="1200" dirty="0">
                        <a:solidFill>
                          <a:schemeClr val="tx1"/>
                        </a:solidFill>
                        <a:effectLst/>
                        <a:latin typeface="+mn-lt"/>
                        <a:ea typeface="+mn-ea"/>
                        <a:cs typeface="+mn-cs"/>
                      </a:endParaRPr>
                    </a:p>
                    <a:p>
                      <a:pPr marL="0" algn="l" defTabSz="914400" rtl="0" eaLnBrk="0" fontAlgn="base" latinLnBrk="0" hangingPunct="0">
                        <a:spcBef>
                          <a:spcPts val="575"/>
                        </a:spcBef>
                        <a:spcAft>
                          <a:spcPts val="0"/>
                        </a:spcAft>
                      </a:pPr>
                      <a:r>
                        <a:rPr lang="en-ZA" sz="1600" b="1" kern="1200" dirty="0">
                          <a:solidFill>
                            <a:schemeClr val="tx1"/>
                          </a:solidFill>
                          <a:effectLst/>
                          <a:latin typeface="+mn-lt"/>
                          <a:ea typeface="+mn-ea"/>
                          <a:cs typeface="+mn-cs"/>
                        </a:rPr>
                        <a:t>EME/QSE=&gt;51%BO </a:t>
                      </a:r>
                    </a:p>
                  </a:txBody>
                  <a:tcPr marL="34316" marR="34316" marT="0" marB="0">
                    <a:solidFill>
                      <a:schemeClr val="bg2"/>
                    </a:solidFill>
                  </a:tcPr>
                </a:tc>
                <a:tc>
                  <a:txBody>
                    <a:bodyPr/>
                    <a:lstStyle/>
                    <a:p>
                      <a:pPr algn="ctr" eaLnBrk="0" fontAlgn="base" hangingPunct="0">
                        <a:spcBef>
                          <a:spcPts val="575"/>
                        </a:spcBef>
                        <a:spcAft>
                          <a:spcPts val="0"/>
                        </a:spcAft>
                      </a:pPr>
                      <a:endParaRPr lang="en-US" sz="1600" b="1" kern="1200" dirty="0">
                        <a:solidFill>
                          <a:schemeClr val="tx1"/>
                        </a:solidFill>
                        <a:effectLst/>
                      </a:endParaRPr>
                    </a:p>
                    <a:p>
                      <a:pPr algn="ctr" eaLnBrk="0" fontAlgn="base" hangingPunct="0">
                        <a:spcBef>
                          <a:spcPts val="575"/>
                        </a:spcBef>
                        <a:spcAft>
                          <a:spcPts val="0"/>
                        </a:spcAft>
                      </a:pPr>
                      <a:r>
                        <a:rPr lang="en-US" sz="1600" b="1" kern="1200" dirty="0">
                          <a:solidFill>
                            <a:schemeClr val="tx1"/>
                          </a:solidFill>
                          <a:effectLst/>
                        </a:rPr>
                        <a:t>18</a:t>
                      </a:r>
                      <a:endParaRPr lang="en-ZA" sz="1600" b="1"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solidFill>
                      <a:schemeClr val="bg2"/>
                    </a:solidFill>
                  </a:tcPr>
                </a:tc>
                <a:extLst>
                  <a:ext uri="{0D108BD9-81ED-4DB2-BD59-A6C34878D82A}">
                    <a16:rowId xmlns:a16="http://schemas.microsoft.com/office/drawing/2014/main" val="2731863766"/>
                  </a:ext>
                </a:extLst>
              </a:tr>
              <a:tr h="296030">
                <a:tc>
                  <a:txBody>
                    <a:bodyPr/>
                    <a:lstStyle/>
                    <a:p>
                      <a:pPr algn="l" eaLnBrk="0" fontAlgn="base" hangingPunct="0">
                        <a:spcBef>
                          <a:spcPts val="575"/>
                        </a:spcBef>
                        <a:spcAft>
                          <a:spcPts val="0"/>
                        </a:spcAft>
                      </a:pPr>
                      <a:r>
                        <a:rPr lang="en-US" sz="1600" kern="1200" dirty="0">
                          <a:solidFill>
                            <a:schemeClr val="tx1"/>
                          </a:solidFill>
                          <a:effectLst/>
                        </a:rPr>
                        <a:t>Level 1</a:t>
                      </a:r>
                      <a:endParaRPr lang="en-ZA" sz="1600"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solidFill>
                      <a:schemeClr val="bg2"/>
                    </a:solidFill>
                  </a:tcPr>
                </a:tc>
                <a:tc>
                  <a:txBody>
                    <a:bodyPr/>
                    <a:lstStyle/>
                    <a:p>
                      <a:pPr algn="ctr" eaLnBrk="0" fontAlgn="base" hangingPunct="0">
                        <a:spcBef>
                          <a:spcPts val="575"/>
                        </a:spcBef>
                        <a:spcAft>
                          <a:spcPts val="0"/>
                        </a:spcAft>
                      </a:pPr>
                      <a:r>
                        <a:rPr lang="en-US" sz="1600" b="1" kern="1200" dirty="0">
                          <a:solidFill>
                            <a:schemeClr val="tx1"/>
                          </a:solidFill>
                          <a:effectLst/>
                        </a:rPr>
                        <a:t>10</a:t>
                      </a:r>
                      <a:endParaRPr lang="en-ZA" sz="1600" b="1" dirty="0">
                        <a:solidFill>
                          <a:schemeClr val="tx1"/>
                        </a:solidFill>
                        <a:effectLst/>
                        <a:latin typeface="Times New Roman" panose="02020603050405020304" pitchFamily="18" charset="0"/>
                        <a:ea typeface="Times New Roman" panose="02020603050405020304" pitchFamily="18" charset="0"/>
                      </a:endParaRPr>
                    </a:p>
                  </a:txBody>
                  <a:tcPr marL="34316" marR="34316" marT="0" marB="0">
                    <a:solidFill>
                      <a:schemeClr val="bg2"/>
                    </a:solidFill>
                  </a:tcPr>
                </a:tc>
                <a:extLst>
                  <a:ext uri="{0D108BD9-81ED-4DB2-BD59-A6C34878D82A}">
                    <a16:rowId xmlns:a16="http://schemas.microsoft.com/office/drawing/2014/main" val="3395095506"/>
                  </a:ext>
                </a:extLst>
              </a:tr>
              <a:tr h="360826">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2</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9</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1472420980"/>
                  </a:ext>
                </a:extLst>
              </a:tr>
              <a:tr h="353240">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3</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8</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1598425332"/>
                  </a:ext>
                </a:extLst>
              </a:tr>
              <a:tr h="368598">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4</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6</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3603335570"/>
                  </a:ext>
                </a:extLst>
              </a:tr>
              <a:tr h="284129">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5</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4</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4121688086"/>
                  </a:ext>
                </a:extLst>
              </a:tr>
              <a:tr h="345561">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6</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3</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3091798925"/>
                  </a:ext>
                </a:extLst>
              </a:tr>
              <a:tr h="425538">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a:ea typeface="+mn-ea"/>
                          <a:cs typeface="+mn-cs"/>
                        </a:rPr>
                        <a:t>Level 7</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2</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2134992948"/>
                  </a:ext>
                </a:extLst>
              </a:tr>
              <a:tr h="641273">
                <a:tc>
                  <a:txBody>
                    <a:bodyPr/>
                    <a:lstStyle/>
                    <a:p>
                      <a:pPr marL="0" marR="0" lvl="0" indent="0" algn="l" defTabSz="914400" rtl="0" eaLnBrk="0" fontAlgn="base" latinLnBrk="0" hangingPunct="0">
                        <a:lnSpc>
                          <a:spcPct val="100000"/>
                        </a:lnSpc>
                        <a:spcBef>
                          <a:spcPts val="575"/>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mn-lt"/>
                          <a:ea typeface="+mn-ea"/>
                          <a:cs typeface="+mn-cs"/>
                        </a:rPr>
                        <a:t>Level 8</a:t>
                      </a: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l" defTabSz="914400" rtl="0" eaLnBrk="0" fontAlgn="base" latinLnBrk="0" hangingPunct="0">
                        <a:lnSpc>
                          <a:spcPct val="100000"/>
                        </a:lnSpc>
                        <a:spcBef>
                          <a:spcPts val="575"/>
                        </a:spcBef>
                        <a:spcAft>
                          <a:spcPts val="0"/>
                        </a:spcAft>
                        <a:buClrTx/>
                        <a:buSzTx/>
                        <a:buFontTx/>
                        <a:buNone/>
                        <a:tabLst/>
                        <a:defRPr/>
                      </a:pPr>
                      <a:endParaRPr kumimoji="0" lang="en-ZA" sz="1600" b="1"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mn-cs"/>
                      </a:endParaRPr>
                    </a:p>
                  </a:txBody>
                  <a:tcPr marL="34316" marR="34316" marT="0" marB="0">
                    <a:solidFill>
                      <a:schemeClr val="bg2"/>
                    </a:solidFill>
                  </a:tcPr>
                </a:tc>
                <a:tc>
                  <a:txBody>
                    <a:bodyPr/>
                    <a:lstStyle/>
                    <a:p>
                      <a:pPr marL="0" algn="ctr" defTabSz="914400" rtl="0" eaLnBrk="0" fontAlgn="base" latinLnBrk="0" hangingPunct="0">
                        <a:spcBef>
                          <a:spcPts val="575"/>
                        </a:spcBef>
                        <a:spcAft>
                          <a:spcPts val="0"/>
                        </a:spcAft>
                      </a:pPr>
                      <a:r>
                        <a:rPr lang="en-US" sz="1600" b="1" kern="1200" dirty="0">
                          <a:solidFill>
                            <a:schemeClr val="tx1"/>
                          </a:solidFill>
                          <a:effectLst/>
                          <a:latin typeface="+mn-lt"/>
                          <a:ea typeface="+mn-ea"/>
                          <a:cs typeface="+mn-cs"/>
                        </a:rPr>
                        <a:t>1</a:t>
                      </a:r>
                      <a:endParaRPr lang="en-ZA" sz="1600" b="1" kern="1200" dirty="0">
                        <a:solidFill>
                          <a:schemeClr val="tx1"/>
                        </a:solidFill>
                        <a:effectLst/>
                        <a:latin typeface="+mn-lt"/>
                        <a:ea typeface="+mn-ea"/>
                        <a:cs typeface="+mn-cs"/>
                      </a:endParaRPr>
                    </a:p>
                  </a:txBody>
                  <a:tcPr marL="34316" marR="34316" marT="0" marB="0">
                    <a:solidFill>
                      <a:schemeClr val="bg2"/>
                    </a:solidFill>
                  </a:tcPr>
                </a:tc>
                <a:extLst>
                  <a:ext uri="{0D108BD9-81ED-4DB2-BD59-A6C34878D82A}">
                    <a16:rowId xmlns:a16="http://schemas.microsoft.com/office/drawing/2014/main" val="647955466"/>
                  </a:ext>
                </a:extLst>
              </a:tr>
            </a:tbl>
          </a:graphicData>
        </a:graphic>
      </p:graphicFrame>
      <p:sp>
        <p:nvSpPr>
          <p:cNvPr id="7" name="Title 5"/>
          <p:cNvSpPr txBox="1">
            <a:spLocks noGrp="1"/>
          </p:cNvSpPr>
          <p:nvPr>
            <p:ph type="title"/>
          </p:nvPr>
        </p:nvSpPr>
        <p:spPr>
          <a:xfrm>
            <a:off x="0" y="0"/>
            <a:ext cx="9020908" cy="532606"/>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pPr lvl="0" algn="just"/>
            <a:r>
              <a:rPr lang="en-GB" sz="2000" dirty="0">
                <a:latin typeface="Arial Narrow" panose="020B0606020202030204" pitchFamily="34" charset="0"/>
                <a:cs typeface="Arial" panose="020B0604020202020204" pitchFamily="34" charset="0"/>
              </a:rPr>
              <a:t>Points Awarded for B-BBEE Status Level of Contributor and Goals </a:t>
            </a:r>
            <a:r>
              <a:rPr lang="en-ZA" sz="2000" dirty="0">
                <a:latin typeface="Arial Narrow" panose="020B0606020202030204" pitchFamily="34" charset="0"/>
                <a:cs typeface="Arial" panose="020B0604020202020204" pitchFamily="34" charset="0"/>
              </a:rPr>
              <a:t>South African Revenue Service will use the following preference points system when awarding to a bidder for attaining the B-BBEE status in accordance with the table below:</a:t>
            </a:r>
          </a:p>
        </p:txBody>
      </p:sp>
    </p:spTree>
    <p:extLst>
      <p:ext uri="{BB962C8B-B14F-4D97-AF65-F5344CB8AC3E}">
        <p14:creationId xmlns:p14="http://schemas.microsoft.com/office/powerpoint/2010/main" val="1988911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algn="l">
              <a:lnSpc>
                <a:spcPct val="135000"/>
              </a:lnSpc>
              <a:spcBef>
                <a:spcPct val="75000"/>
              </a:spcBef>
              <a:spcAft>
                <a:spcPct val="10000"/>
              </a:spcAft>
              <a:buClr>
                <a:schemeClr val="accent1"/>
              </a:buClr>
            </a:pPr>
            <a:r>
              <a:rPr lang="en-US" sz="1800" b="1" dirty="0">
                <a:solidFill>
                  <a:srgbClr val="FF0000"/>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1800" b="1" dirty="0">
                <a:solidFill>
                  <a:schemeClr val="tx2"/>
                </a:solidFill>
              </a:rPr>
              <a:t>2. RFP Timelines</a:t>
            </a:r>
          </a:p>
          <a:p>
            <a:pPr marL="228600" indent="-228600">
              <a:lnSpc>
                <a:spcPct val="135000"/>
              </a:lnSpc>
              <a:spcBef>
                <a:spcPct val="75000"/>
              </a:spcBef>
              <a:spcAft>
                <a:spcPct val="10000"/>
              </a:spcAft>
              <a:buClr>
                <a:schemeClr val="accent1"/>
              </a:buClr>
            </a:pPr>
            <a:r>
              <a:rPr lang="en-ZA" sz="1800"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sz="1800" b="1" dirty="0">
                <a:solidFill>
                  <a:schemeClr val="tx2"/>
                </a:solidFill>
              </a:rPr>
              <a:t>4. Bid Evaluation Process </a:t>
            </a:r>
            <a:endParaRPr lang="en-ZA" sz="1800"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&amp; B-BBEE</a:t>
            </a:r>
            <a:endParaRPr lang="en-US" b="1" dirty="0">
              <a:solidFill>
                <a:schemeClr val="tx2"/>
              </a:solidFill>
            </a:endParaRPr>
          </a:p>
          <a:p>
            <a:pPr marL="228600" indent="-228600">
              <a:lnSpc>
                <a:spcPct val="135000"/>
              </a:lnSpc>
              <a:spcBef>
                <a:spcPct val="75000"/>
              </a:spcBef>
              <a:spcAft>
                <a:spcPct val="10000"/>
              </a:spcAft>
              <a:buClr>
                <a:schemeClr val="accent1"/>
              </a:buClr>
            </a:pPr>
            <a:r>
              <a:rPr lang="en-ZA" b="1" dirty="0">
                <a:solidFill>
                  <a:schemeClr val="tx2"/>
                </a:solidFill>
              </a:rPr>
              <a:t>6</a:t>
            </a:r>
            <a:r>
              <a:rPr lang="en-ZA" sz="1800" b="1" dirty="0" smtClean="0">
                <a:solidFill>
                  <a:schemeClr val="tx2"/>
                </a:solidFill>
              </a:rPr>
              <a:t>. </a:t>
            </a:r>
            <a:r>
              <a:rPr lang="en-ZA" b="1" dirty="0">
                <a:solidFill>
                  <a:schemeClr val="tx2"/>
                </a:solidFill>
              </a:rPr>
              <a:t>Services Agreements</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smtClean="0">
                <a:solidFill>
                  <a:schemeClr val="tx2"/>
                </a:solidFill>
              </a:rPr>
              <a:t>. </a:t>
            </a:r>
            <a:r>
              <a:rPr lang="en-ZA" sz="18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1800" b="1" dirty="0">
                <a:solidFill>
                  <a:schemeClr val="tx2"/>
                </a:solidFill>
              </a:rPr>
              <a:t>7. Q&amp;A</a:t>
            </a:r>
            <a:endParaRPr lang="en-ZA" sz="1100" dirty="0">
              <a:solidFill>
                <a:schemeClr val="tx1"/>
              </a:solidFill>
            </a:endParaRPr>
          </a:p>
          <a:p>
            <a:endParaRPr lang="en-ZA" dirty="0"/>
          </a:p>
        </p:txBody>
      </p:sp>
    </p:spTree>
    <p:extLst>
      <p:ext uri="{BB962C8B-B14F-4D97-AF65-F5344CB8AC3E}">
        <p14:creationId xmlns:p14="http://schemas.microsoft.com/office/powerpoint/2010/main" val="2334713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19</a:t>
            </a:fld>
            <a:endParaRPr lang="en-US" dirty="0"/>
          </a:p>
        </p:txBody>
      </p:sp>
      <p:sp>
        <p:nvSpPr>
          <p:cNvPr id="6" name="Rectangle 5"/>
          <p:cNvSpPr/>
          <p:nvPr/>
        </p:nvSpPr>
        <p:spPr>
          <a:xfrm>
            <a:off x="175259" y="1019175"/>
            <a:ext cx="8844915" cy="4678204"/>
          </a:xfrm>
          <a:prstGeom prst="rect">
            <a:avLst/>
          </a:prstGeom>
        </p:spPr>
        <p:txBody>
          <a:bodyPr wrap="square">
            <a:spAutoFit/>
          </a:bodyPr>
          <a:lstStyle/>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Bidders are required to submit complete sets of audited or reviewed annual financial statements for the three (3) most recent financial periods in the name of the bidding entity. </a:t>
            </a:r>
          </a:p>
          <a:p>
            <a:pPr marL="171450" indent="-171450" algn="just">
              <a:lnSpc>
                <a:spcPct val="150000"/>
              </a:lnSpc>
              <a:buFont typeface="Arial" pitchFamily="34" charset="0"/>
              <a:buChar char="•"/>
            </a:pPr>
            <a:endParaRPr lang="en-US" sz="1600"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US" sz="1600" dirty="0">
                <a:solidFill>
                  <a:srgbClr val="003366"/>
                </a:solidFill>
                <a:latin typeface="Arial Narrow" panose="020B0606020202030204" pitchFamily="34" charset="0"/>
                <a:ea typeface="Times New Roman" pitchFamily="18" charset="0"/>
                <a:cs typeface="Tahoma" pitchFamily="34" charset="0"/>
              </a:rPr>
              <a:t>The financial statement analysis will be conducted on the bidders that proceeded to Gate 3.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lvl="0"/>
            <a:r>
              <a:rPr lang="en-ZA" sz="1600" dirty="0">
                <a:solidFill>
                  <a:srgbClr val="003366"/>
                </a:solidFill>
                <a:latin typeface="Arial Narrow" panose="020B0606020202030204" pitchFamily="34" charset="0"/>
                <a:ea typeface="Times New Roman" pitchFamily="18" charset="0"/>
                <a:cs typeface="Tahoma" pitchFamily="34" charset="0"/>
              </a:rPr>
              <a:t>The annual financial statements must contain: </a:t>
            </a:r>
          </a:p>
          <a:p>
            <a:pPr lvl="0"/>
            <a:endParaRPr lang="en-ZA" sz="1600" dirty="0">
              <a:solidFill>
                <a:srgbClr val="003366"/>
              </a:solidFill>
              <a:latin typeface="Arial Narrow" panose="020B0606020202030204" pitchFamily="34" charset="0"/>
              <a:ea typeface="Times New Roman" pitchFamily="18" charset="0"/>
              <a:cs typeface="Tahoma" pitchFamily="34" charset="0"/>
            </a:endParaRP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Profit and Loss and Other Comprehensive Income;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Financial Position;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Statement of Cash Flows; and </a:t>
            </a:r>
          </a:p>
          <a:p>
            <a:pPr marL="285750" lvl="0" indent="-285750">
              <a:buFont typeface="Arial" panose="020B0604020202020204" pitchFamily="34" charset="0"/>
              <a:buChar char="•"/>
            </a:pPr>
            <a:r>
              <a:rPr lang="en-ZA" sz="1600" dirty="0">
                <a:solidFill>
                  <a:srgbClr val="003366"/>
                </a:solidFill>
                <a:latin typeface="Arial Narrow" panose="020B0606020202030204" pitchFamily="34" charset="0"/>
                <a:ea typeface="Times New Roman" pitchFamily="18" charset="0"/>
                <a:cs typeface="Tahoma" pitchFamily="34" charset="0"/>
              </a:rPr>
              <a:t>Accompanying Notes. </a:t>
            </a: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7" name="Rectangle 6"/>
          <p:cNvSpPr/>
          <p:nvPr/>
        </p:nvSpPr>
        <p:spPr>
          <a:xfrm>
            <a:off x="257175" y="436184"/>
            <a:ext cx="2836010" cy="353943"/>
          </a:xfrm>
          <a:prstGeom prst="rect">
            <a:avLst/>
          </a:prstGeom>
        </p:spPr>
        <p:txBody>
          <a:bodyPr wrap="square">
            <a:spAutoFit/>
          </a:bodyPr>
          <a:lstStyle/>
          <a:p>
            <a:pPr>
              <a:lnSpc>
                <a:spcPct val="85000"/>
              </a:lnSpc>
              <a:defRPr/>
            </a:pPr>
            <a:r>
              <a:rPr lang="en-ZA" sz="2000" b="1" dirty="0">
                <a:solidFill>
                  <a:schemeClr val="tx2"/>
                </a:solidFill>
                <a:effectLst>
                  <a:outerShdw blurRad="38100" dist="38100" dir="2700000" algn="tl">
                    <a:srgbClr val="000000">
                      <a:alpha val="43137"/>
                    </a:srgbClr>
                  </a:outerShdw>
                </a:effectLst>
                <a:latin typeface="+mj-lt"/>
                <a:ea typeface="+mj-ea"/>
                <a:cs typeface="+mj-cs"/>
              </a:rPr>
              <a:t>Financial Evaluation</a:t>
            </a:r>
          </a:p>
        </p:txBody>
      </p:sp>
    </p:spTree>
    <p:extLst>
      <p:ext uri="{BB962C8B-B14F-4D97-AF65-F5344CB8AC3E}">
        <p14:creationId xmlns:p14="http://schemas.microsoft.com/office/powerpoint/2010/main" val="1856586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20</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4. Bid Evaluation Process </a:t>
            </a:r>
            <a:endParaRPr lang="en-ZA"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sz="1800" b="1" dirty="0">
                <a:solidFill>
                  <a:srgbClr val="FF0000"/>
                </a:solidFill>
              </a:rPr>
              <a:t>Services Agreements</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smtClean="0">
                <a:solidFill>
                  <a:schemeClr val="tx2"/>
                </a:solidFill>
              </a:rPr>
              <a:t>. </a:t>
            </a:r>
            <a:r>
              <a:rPr lang="en-ZA" sz="18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1800" b="1" dirty="0" smtClean="0">
                <a:solidFill>
                  <a:schemeClr val="tx2"/>
                </a:solidFill>
              </a:rPr>
              <a:t>8. </a:t>
            </a:r>
            <a:r>
              <a:rPr lang="en-ZA" sz="1800" b="1" dirty="0">
                <a:solidFill>
                  <a:schemeClr val="tx2"/>
                </a:solidFill>
              </a:rPr>
              <a:t>Q&amp;A</a:t>
            </a:r>
            <a:endParaRPr lang="en-ZA" sz="1100" dirty="0">
              <a:solidFill>
                <a:schemeClr val="tx1"/>
              </a:solidFill>
            </a:endParaRPr>
          </a:p>
          <a:p>
            <a:endParaRPr lang="en-ZA" dirty="0"/>
          </a:p>
        </p:txBody>
      </p:sp>
    </p:spTree>
    <p:extLst>
      <p:ext uri="{BB962C8B-B14F-4D97-AF65-F5344CB8AC3E}">
        <p14:creationId xmlns:p14="http://schemas.microsoft.com/office/powerpoint/2010/main" val="1114461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9144000" cy="532606"/>
          </a:xfrm>
        </p:spPr>
        <p:txBody>
          <a:bodyPr>
            <a:normAutofit fontScale="90000"/>
          </a:bodyPr>
          <a:lstStyle/>
          <a:p>
            <a:r>
              <a:rPr lang="en-ZA" sz="3200" dirty="0" smtClean="0">
                <a:solidFill>
                  <a:schemeClr val="accent1">
                    <a:lumMod val="75000"/>
                  </a:schemeClr>
                </a:solidFill>
                <a:effectLst>
                  <a:outerShdw blurRad="38100" dist="38100" dir="2700000" algn="tl">
                    <a:srgbClr val="000000">
                      <a:alpha val="43137"/>
                    </a:srgbClr>
                  </a:outerShdw>
                </a:effectLst>
                <a:latin typeface="+mn-lt"/>
                <a:ea typeface="+mn-ea"/>
                <a:cs typeface="+mn-cs"/>
              </a:rPr>
              <a:t>SERVICE AGREEMENTS</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21</a:t>
            </a:fld>
            <a:endParaRPr lang="en-US" dirty="0"/>
          </a:p>
        </p:txBody>
      </p:sp>
      <p:sp>
        <p:nvSpPr>
          <p:cNvPr id="13" name="TextBox 12">
            <a:extLst>
              <a:ext uri="{FF2B5EF4-FFF2-40B4-BE49-F238E27FC236}">
                <a16:creationId xmlns:a16="http://schemas.microsoft.com/office/drawing/2014/main" id="{4398BC83-F36E-4352-AB21-5F393CE68E45}"/>
              </a:ext>
            </a:extLst>
          </p:cNvPr>
          <p:cNvSpPr txBox="1"/>
          <p:nvPr/>
        </p:nvSpPr>
        <p:spPr>
          <a:xfrm>
            <a:off x="158262" y="817685"/>
            <a:ext cx="8816926" cy="4570482"/>
          </a:xfrm>
          <a:prstGeom prst="rect">
            <a:avLst/>
          </a:prstGeom>
          <a:noFill/>
        </p:spPr>
        <p:txBody>
          <a:bodyPr wrap="square">
            <a:spAutoFit/>
          </a:bodyPr>
          <a:lstStyle/>
          <a:p>
            <a:pPr algn="just"/>
            <a:r>
              <a:rPr lang="en-ZA" dirty="0">
                <a:solidFill>
                  <a:srgbClr val="003366"/>
                </a:solidFill>
                <a:latin typeface="Arial Narrow" panose="020B0606020202030204" pitchFamily="34" charset="0"/>
                <a:ea typeface="Times New Roman" pitchFamily="18" charset="0"/>
                <a:cs typeface="Tahoma" pitchFamily="34" charset="0"/>
              </a:rPr>
              <a:t>Bidders are requested to: </a:t>
            </a:r>
          </a:p>
          <a:p>
            <a:pPr algn="just"/>
            <a:endParaRPr lang="en-ZA" dirty="0">
              <a:solidFill>
                <a:srgbClr val="003366"/>
              </a:solidFill>
              <a:latin typeface="Arial Narrow" panose="020B0606020202030204" pitchFamily="34" charset="0"/>
              <a:ea typeface="Times New Roman" pitchFamily="18" charset="0"/>
              <a:cs typeface="Tahoma" pitchFamily="34" charset="0"/>
            </a:endParaRPr>
          </a:p>
          <a:p>
            <a:pPr algn="just">
              <a:lnSpc>
                <a:spcPct val="150000"/>
              </a:lnSpc>
              <a:buFont typeface="Wingdings" panose="05000000000000000000" pitchFamily="2" charset="2"/>
              <a:buChar char="q"/>
            </a:pPr>
            <a:r>
              <a:rPr lang="en-ZA" dirty="0" smtClean="0">
                <a:solidFill>
                  <a:srgbClr val="003366"/>
                </a:solidFill>
                <a:latin typeface="Arial Narrow" panose="020B0606020202030204" pitchFamily="34" charset="0"/>
                <a:ea typeface="Times New Roman" pitchFamily="18" charset="0"/>
                <a:cs typeface="Tahoma" pitchFamily="34" charset="0"/>
              </a:rPr>
              <a:t>     Comment </a:t>
            </a:r>
            <a:r>
              <a:rPr lang="en-ZA" dirty="0">
                <a:solidFill>
                  <a:srgbClr val="003366"/>
                </a:solidFill>
                <a:latin typeface="Arial Narrow" panose="020B0606020202030204" pitchFamily="34" charset="0"/>
                <a:ea typeface="Times New Roman" pitchFamily="18" charset="0"/>
                <a:cs typeface="Tahoma" pitchFamily="34" charset="0"/>
              </a:rPr>
              <a:t>on the terms and conditions set out in the Services Agreement and where necessary, </a:t>
            </a:r>
            <a:endParaRPr lang="en-ZA" dirty="0" smtClean="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ZA" dirty="0" smtClean="0">
                <a:solidFill>
                  <a:srgbClr val="003366"/>
                </a:solidFill>
                <a:latin typeface="Arial Narrow" panose="020B0606020202030204" pitchFamily="34" charset="0"/>
                <a:ea typeface="Times New Roman" pitchFamily="18" charset="0"/>
                <a:cs typeface="Tahoma" pitchFamily="34" charset="0"/>
              </a:rPr>
              <a:t>         make </a:t>
            </a:r>
            <a:r>
              <a:rPr lang="en-ZA" dirty="0">
                <a:solidFill>
                  <a:srgbClr val="003366"/>
                </a:solidFill>
                <a:latin typeface="Arial Narrow" panose="020B0606020202030204" pitchFamily="34" charset="0"/>
                <a:ea typeface="Times New Roman" pitchFamily="18" charset="0"/>
                <a:cs typeface="Tahoma" pitchFamily="34" charset="0"/>
              </a:rPr>
              <a:t>proposals to the terms and conditions; </a:t>
            </a:r>
          </a:p>
          <a:p>
            <a:pPr algn="just">
              <a:lnSpc>
                <a:spcPct val="150000"/>
              </a:lnSpc>
              <a:buFont typeface="Wingdings" panose="05000000000000000000" pitchFamily="2" charset="2"/>
              <a:buChar char="q"/>
            </a:pPr>
            <a:r>
              <a:rPr lang="en-ZA" dirty="0" smtClean="0">
                <a:solidFill>
                  <a:srgbClr val="003366"/>
                </a:solidFill>
                <a:latin typeface="Arial Narrow" panose="020B0606020202030204" pitchFamily="34" charset="0"/>
                <a:ea typeface="Times New Roman" pitchFamily="18" charset="0"/>
                <a:cs typeface="Tahoma" pitchFamily="34" charset="0"/>
              </a:rPr>
              <a:t>     Each </a:t>
            </a:r>
            <a:r>
              <a:rPr lang="en-ZA" dirty="0">
                <a:solidFill>
                  <a:srgbClr val="003366"/>
                </a:solidFill>
                <a:latin typeface="Arial Narrow" panose="020B0606020202030204" pitchFamily="34" charset="0"/>
                <a:ea typeface="Times New Roman" pitchFamily="18" charset="0"/>
                <a:cs typeface="Tahoma" pitchFamily="34" charset="0"/>
              </a:rPr>
              <a:t>comment and/or amendment must be explained; and </a:t>
            </a:r>
          </a:p>
          <a:p>
            <a:pPr algn="just">
              <a:lnSpc>
                <a:spcPct val="150000"/>
              </a:lnSpc>
              <a:buFont typeface="Wingdings" panose="05000000000000000000" pitchFamily="2" charset="2"/>
              <a:buChar char="q"/>
            </a:pPr>
            <a:r>
              <a:rPr lang="en-ZA" dirty="0" smtClean="0">
                <a:solidFill>
                  <a:srgbClr val="003366"/>
                </a:solidFill>
                <a:latin typeface="Arial Narrow" panose="020B0606020202030204" pitchFamily="34" charset="0"/>
                <a:ea typeface="Times New Roman" pitchFamily="18" charset="0"/>
                <a:cs typeface="Tahoma" pitchFamily="34" charset="0"/>
              </a:rPr>
              <a:t>     All </a:t>
            </a:r>
            <a:r>
              <a:rPr lang="en-ZA" dirty="0">
                <a:solidFill>
                  <a:srgbClr val="003366"/>
                </a:solidFill>
                <a:latin typeface="Arial Narrow" panose="020B0606020202030204" pitchFamily="34" charset="0"/>
                <a:ea typeface="Times New Roman" pitchFamily="18" charset="0"/>
                <a:cs typeface="Tahoma" pitchFamily="34" charset="0"/>
              </a:rPr>
              <a:t>changes and/or amendments to the Services Agreement must be in an easily identifiable </a:t>
            </a:r>
            <a:r>
              <a:rPr lang="en-ZA" dirty="0" smtClean="0">
                <a:solidFill>
                  <a:srgbClr val="003366"/>
                </a:solidFill>
                <a:latin typeface="Arial Narrow" panose="020B0606020202030204" pitchFamily="34" charset="0"/>
                <a:ea typeface="Times New Roman" pitchFamily="18" charset="0"/>
                <a:cs typeface="Tahoma" pitchFamily="34" charset="0"/>
              </a:rPr>
              <a:t> </a:t>
            </a:r>
          </a:p>
          <a:p>
            <a:pPr algn="just">
              <a:lnSpc>
                <a:spcPct val="150000"/>
              </a:lnSpc>
            </a:pPr>
            <a:r>
              <a:rPr lang="en-ZA" dirty="0" smtClean="0">
                <a:solidFill>
                  <a:srgbClr val="003366"/>
                </a:solidFill>
                <a:latin typeface="Arial Narrow" panose="020B0606020202030204" pitchFamily="34" charset="0"/>
                <a:ea typeface="Times New Roman" pitchFamily="18" charset="0"/>
                <a:cs typeface="Tahoma" pitchFamily="34" charset="0"/>
              </a:rPr>
              <a:t>        colour </a:t>
            </a:r>
            <a:r>
              <a:rPr lang="en-ZA" dirty="0">
                <a:solidFill>
                  <a:srgbClr val="003366"/>
                </a:solidFill>
                <a:latin typeface="Arial Narrow" panose="020B0606020202030204" pitchFamily="34" charset="0"/>
                <a:ea typeface="Times New Roman" pitchFamily="18" charset="0"/>
                <a:cs typeface="Tahoma" pitchFamily="34" charset="0"/>
              </a:rPr>
              <a:t>font and tracked for ease of reference. </a:t>
            </a:r>
          </a:p>
          <a:p>
            <a:pPr algn="just">
              <a:lnSpc>
                <a:spcPct val="150000"/>
              </a:lnSpc>
              <a:buFont typeface="Wingdings" panose="05000000000000000000" pitchFamily="2" charset="2"/>
              <a:buChar char="q"/>
            </a:pPr>
            <a:r>
              <a:rPr lang="en-ZA" dirty="0" smtClean="0">
                <a:solidFill>
                  <a:srgbClr val="003366"/>
                </a:solidFill>
                <a:latin typeface="Arial Narrow" panose="020B0606020202030204" pitchFamily="34" charset="0"/>
                <a:ea typeface="Times New Roman" pitchFamily="18" charset="0"/>
                <a:cs typeface="Tahoma" pitchFamily="34" charset="0"/>
              </a:rPr>
              <a:t>    SARS </a:t>
            </a:r>
            <a:r>
              <a:rPr lang="en-ZA" dirty="0">
                <a:solidFill>
                  <a:srgbClr val="003366"/>
                </a:solidFill>
                <a:latin typeface="Arial Narrow" panose="020B0606020202030204" pitchFamily="34" charset="0"/>
                <a:ea typeface="Times New Roman" pitchFamily="18" charset="0"/>
                <a:cs typeface="Tahoma" pitchFamily="34" charset="0"/>
              </a:rPr>
              <a:t>reserves the right to accept or reject any or all amendments or additions proposed by the </a:t>
            </a:r>
            <a:endParaRPr lang="en-ZA" dirty="0" smtClean="0">
              <a:solidFill>
                <a:srgbClr val="003366"/>
              </a:solidFill>
              <a:latin typeface="Arial Narrow" panose="020B0606020202030204" pitchFamily="34" charset="0"/>
              <a:ea typeface="Times New Roman" pitchFamily="18" charset="0"/>
              <a:cs typeface="Tahoma" pitchFamily="34" charset="0"/>
            </a:endParaRP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a:t>
            </a:r>
            <a:r>
              <a:rPr lang="en-ZA" dirty="0" smtClean="0">
                <a:solidFill>
                  <a:srgbClr val="003366"/>
                </a:solidFill>
                <a:latin typeface="Arial Narrow" panose="020B0606020202030204" pitchFamily="34" charset="0"/>
                <a:ea typeface="Times New Roman" pitchFamily="18" charset="0"/>
                <a:cs typeface="Tahoma" pitchFamily="34" charset="0"/>
              </a:rPr>
              <a:t>       successful </a:t>
            </a:r>
            <a:r>
              <a:rPr lang="en-ZA" dirty="0">
                <a:solidFill>
                  <a:srgbClr val="003366"/>
                </a:solidFill>
                <a:latin typeface="Arial Narrow" panose="020B0606020202030204" pitchFamily="34" charset="0"/>
                <a:ea typeface="Times New Roman" pitchFamily="18" charset="0"/>
                <a:cs typeface="Tahoma" pitchFamily="34" charset="0"/>
              </a:rPr>
              <a:t>bidder if such amendments or additions are unacceptable to SARS or pose a risk to the </a:t>
            </a:r>
            <a:r>
              <a:rPr lang="en-ZA" dirty="0" smtClean="0">
                <a:solidFill>
                  <a:srgbClr val="003366"/>
                </a:solidFill>
                <a:latin typeface="Arial Narrow" panose="020B0606020202030204" pitchFamily="34" charset="0"/>
                <a:ea typeface="Times New Roman" pitchFamily="18" charset="0"/>
                <a:cs typeface="Tahoma" pitchFamily="34" charset="0"/>
              </a:rPr>
              <a:t> </a:t>
            </a:r>
          </a:p>
          <a:p>
            <a:pPr algn="just">
              <a:lnSpc>
                <a:spcPct val="150000"/>
              </a:lnSpc>
            </a:pPr>
            <a:r>
              <a:rPr lang="en-ZA" dirty="0">
                <a:solidFill>
                  <a:srgbClr val="003366"/>
                </a:solidFill>
                <a:latin typeface="Arial Narrow" panose="020B0606020202030204" pitchFamily="34" charset="0"/>
                <a:ea typeface="Times New Roman" pitchFamily="18" charset="0"/>
                <a:cs typeface="Tahoma" pitchFamily="34" charset="0"/>
              </a:rPr>
              <a:t> </a:t>
            </a:r>
            <a:r>
              <a:rPr lang="en-ZA" dirty="0" smtClean="0">
                <a:solidFill>
                  <a:srgbClr val="003366"/>
                </a:solidFill>
                <a:latin typeface="Arial Narrow" panose="020B0606020202030204" pitchFamily="34" charset="0"/>
                <a:ea typeface="Times New Roman" pitchFamily="18" charset="0"/>
                <a:cs typeface="Tahoma" pitchFamily="34" charset="0"/>
              </a:rPr>
              <a:t>      organisation</a:t>
            </a:r>
            <a:r>
              <a:rPr lang="en-ZA" dirty="0">
                <a:solidFill>
                  <a:srgbClr val="003366"/>
                </a:solidFill>
                <a:latin typeface="Arial Narrow" panose="020B0606020202030204" pitchFamily="34" charset="0"/>
                <a:ea typeface="Times New Roman" pitchFamily="18" charset="0"/>
                <a:cs typeface="Tahoma" pitchFamily="34" charset="0"/>
              </a:rPr>
              <a:t>. </a:t>
            </a: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a:solidFill>
                <a:schemeClr val="tx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94507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22</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4. Bid Evaluation Process </a:t>
            </a:r>
            <a:endParaRPr lang="en-ZA"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b="1" dirty="0">
                <a:solidFill>
                  <a:schemeClr val="tx2"/>
                </a:solidFill>
              </a:rPr>
              <a:t>Services Agreements</a:t>
            </a:r>
          </a:p>
          <a:p>
            <a:pPr marL="228600" indent="-228600">
              <a:lnSpc>
                <a:spcPct val="135000"/>
              </a:lnSpc>
              <a:spcBef>
                <a:spcPct val="75000"/>
              </a:spcBef>
              <a:spcAft>
                <a:spcPct val="10000"/>
              </a:spcAft>
              <a:buClr>
                <a:schemeClr val="accent1"/>
              </a:buClr>
            </a:pPr>
            <a:r>
              <a:rPr lang="en-ZA" b="1" dirty="0">
                <a:solidFill>
                  <a:srgbClr val="FF0000"/>
                </a:solidFill>
              </a:rPr>
              <a:t>7</a:t>
            </a:r>
            <a:r>
              <a:rPr lang="en-ZA" sz="1800" b="1" dirty="0" smtClean="0">
                <a:solidFill>
                  <a:srgbClr val="FF0000"/>
                </a:solidFill>
              </a:rPr>
              <a:t>. </a:t>
            </a:r>
            <a:r>
              <a:rPr lang="en-ZA" sz="1800" b="1" dirty="0">
                <a:solidFill>
                  <a:srgbClr val="FF0000"/>
                </a:solidFill>
              </a:rPr>
              <a:t>RFP submission and contact details</a:t>
            </a:r>
          </a:p>
          <a:p>
            <a:pPr marL="228600" indent="-228600" algn="l">
              <a:lnSpc>
                <a:spcPct val="135000"/>
              </a:lnSpc>
              <a:spcBef>
                <a:spcPct val="75000"/>
              </a:spcBef>
              <a:spcAft>
                <a:spcPct val="10000"/>
              </a:spcAft>
              <a:buClr>
                <a:schemeClr val="accent1"/>
              </a:buClr>
            </a:pPr>
            <a:r>
              <a:rPr lang="en-ZA" b="1" dirty="0">
                <a:solidFill>
                  <a:schemeClr val="tx2"/>
                </a:solidFill>
              </a:rPr>
              <a:t>8</a:t>
            </a:r>
            <a:r>
              <a:rPr lang="en-ZA" sz="1800" b="1" dirty="0" smtClean="0">
                <a:solidFill>
                  <a:schemeClr val="tx2"/>
                </a:solidFill>
              </a:rPr>
              <a:t>. </a:t>
            </a:r>
            <a:r>
              <a:rPr lang="en-ZA" sz="1800" b="1" dirty="0">
                <a:solidFill>
                  <a:schemeClr val="tx2"/>
                </a:solidFill>
              </a:rPr>
              <a:t>Q&amp;A</a:t>
            </a:r>
            <a:endParaRPr lang="en-ZA" sz="1100" dirty="0">
              <a:solidFill>
                <a:schemeClr val="tx1"/>
              </a:solidFill>
            </a:endParaRPr>
          </a:p>
          <a:p>
            <a:endParaRPr lang="en-ZA" dirty="0"/>
          </a:p>
        </p:txBody>
      </p:sp>
    </p:spTree>
    <p:extLst>
      <p:ext uri="{BB962C8B-B14F-4D97-AF65-F5344CB8AC3E}">
        <p14:creationId xmlns:p14="http://schemas.microsoft.com/office/powerpoint/2010/main" val="16505496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23</a:t>
            </a:fld>
            <a:endParaRPr lang="en-ZA" dirty="0">
              <a:solidFill>
                <a:schemeClr val="tx1"/>
              </a:solidFill>
            </a:endParaRPr>
          </a:p>
        </p:txBody>
      </p:sp>
      <p:sp>
        <p:nvSpPr>
          <p:cNvPr id="11" name="Text Box 8"/>
          <p:cNvSpPr txBox="1">
            <a:spLocks noChangeArrowheads="1"/>
          </p:cNvSpPr>
          <p:nvPr/>
        </p:nvSpPr>
        <p:spPr bwMode="auto">
          <a:xfrm>
            <a:off x="4910919" y="270571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00279" y="3776799"/>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577794" y="4223625"/>
            <a:ext cx="5429250" cy="923330"/>
          </a:xfrm>
          <a:prstGeom prst="rect">
            <a:avLst/>
          </a:prstGeom>
          <a:noFill/>
          <a:ln w="9525">
            <a:noFill/>
            <a:miter lim="800000"/>
            <a:headEnd/>
            <a:tailEnd/>
          </a:ln>
        </p:spPr>
        <p:txBody>
          <a:bodyPr>
            <a:spAutoFit/>
          </a:bodyPr>
          <a:lstStyle/>
          <a:p>
            <a:pPr algn="ctr"/>
            <a:r>
              <a:rPr lang="en-ZA" dirty="0">
                <a:solidFill>
                  <a:schemeClr val="tx2"/>
                </a:solidFill>
              </a:rPr>
              <a:t>Tender Office SARS Procurement, </a:t>
            </a:r>
            <a:r>
              <a:rPr lang="en-ZA" dirty="0" err="1">
                <a:solidFill>
                  <a:schemeClr val="tx2"/>
                </a:solidFill>
              </a:rPr>
              <a:t>Lehae</a:t>
            </a:r>
            <a:r>
              <a:rPr lang="en-ZA" dirty="0">
                <a:solidFill>
                  <a:schemeClr val="tx2"/>
                </a:solidFill>
              </a:rPr>
              <a:t> La SARS Head Office,299 Bronkhorst Street </a:t>
            </a:r>
            <a:r>
              <a:rPr lang="en-ZA" dirty="0" err="1">
                <a:solidFill>
                  <a:schemeClr val="tx2"/>
                </a:solidFill>
              </a:rPr>
              <a:t>Niew</a:t>
            </a:r>
            <a:r>
              <a:rPr lang="en-ZA" dirty="0">
                <a:solidFill>
                  <a:schemeClr val="tx2"/>
                </a:solidFill>
              </a:rPr>
              <a:t> </a:t>
            </a:r>
            <a:r>
              <a:rPr lang="en-ZA" dirty="0" err="1">
                <a:solidFill>
                  <a:schemeClr val="tx2"/>
                </a:solidFill>
              </a:rPr>
              <a:t>Mucleneuk</a:t>
            </a:r>
            <a:r>
              <a:rPr lang="en-ZA" sz="1800" dirty="0">
                <a:solidFill>
                  <a:schemeClr val="tx2"/>
                </a:solidFill>
              </a:rPr>
              <a:t>, Pretoria</a:t>
            </a:r>
          </a:p>
        </p:txBody>
      </p:sp>
      <p:sp>
        <p:nvSpPr>
          <p:cNvPr id="14" name="TextBox 12"/>
          <p:cNvSpPr txBox="1">
            <a:spLocks noChangeArrowheads="1"/>
          </p:cNvSpPr>
          <p:nvPr/>
        </p:nvSpPr>
        <p:spPr bwMode="auto">
          <a:xfrm>
            <a:off x="730146" y="5070880"/>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email:</a:t>
            </a:r>
          </a:p>
          <a:p>
            <a:r>
              <a:rPr lang="en-ZA" dirty="0">
                <a:solidFill>
                  <a:schemeClr val="tx2"/>
                </a:solidFill>
                <a:hlinkClick r:id="rId3"/>
              </a:rPr>
              <a:t>tenderoffice@sars.gov.za</a:t>
            </a:r>
            <a:r>
              <a:rPr lang="en-ZA" dirty="0">
                <a:solidFill>
                  <a:schemeClr val="tx2"/>
                </a:solidFill>
              </a:rPr>
              <a:t> cc  </a:t>
            </a:r>
            <a:r>
              <a:rPr lang="en-ZA" dirty="0">
                <a:solidFill>
                  <a:schemeClr val="tx2"/>
                </a:solidFill>
                <a:hlinkClick r:id="rId4"/>
              </a:rPr>
              <a:t>rft-professionalservices@sars.gov.za</a:t>
            </a:r>
            <a:r>
              <a:rPr lang="en-ZA" dirty="0">
                <a:solidFill>
                  <a:schemeClr val="tx2"/>
                </a:solidFill>
              </a:rPr>
              <a:t>        </a:t>
            </a:r>
          </a:p>
        </p:txBody>
      </p:sp>
      <p:cxnSp>
        <p:nvCxnSpPr>
          <p:cNvPr id="15" name="Straight Connector 14"/>
          <p:cNvCxnSpPr/>
          <p:nvPr/>
        </p:nvCxnSpPr>
        <p:spPr>
          <a:xfrm rot="10800000">
            <a:off x="437969" y="5962698"/>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554574" y="2773134"/>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103520" y="2817877"/>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1583732" y="2212560"/>
            <a:ext cx="292100"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t>1</a:t>
            </a:r>
            <a:endParaRPr lang="en-GB" b="1" dirty="0"/>
          </a:p>
        </p:txBody>
      </p:sp>
      <p:sp>
        <p:nvSpPr>
          <p:cNvPr id="23" name="Text Box 17"/>
          <p:cNvSpPr txBox="1">
            <a:spLocks noChangeArrowheads="1"/>
          </p:cNvSpPr>
          <p:nvPr/>
        </p:nvSpPr>
        <p:spPr bwMode="auto">
          <a:xfrm>
            <a:off x="4000319" y="2122110"/>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6" name="TextBox 25"/>
          <p:cNvSpPr txBox="1"/>
          <p:nvPr/>
        </p:nvSpPr>
        <p:spPr>
          <a:xfrm>
            <a:off x="1479008" y="2572390"/>
            <a:ext cx="538930" cy="215444"/>
          </a:xfrm>
          <a:prstGeom prst="rect">
            <a:avLst/>
          </a:prstGeom>
          <a:noFill/>
        </p:spPr>
        <p:txBody>
          <a:bodyPr wrap="none" rtlCol="0">
            <a:spAutoFit/>
          </a:bodyPr>
          <a:lstStyle/>
          <a:p>
            <a:r>
              <a:rPr lang="en-ZA" sz="800" dirty="0"/>
              <a:t>Original</a:t>
            </a:r>
          </a:p>
        </p:txBody>
      </p:sp>
      <p:sp>
        <p:nvSpPr>
          <p:cNvPr id="27" name="TextBox 26"/>
          <p:cNvSpPr txBox="1"/>
          <p:nvPr/>
        </p:nvSpPr>
        <p:spPr>
          <a:xfrm>
            <a:off x="3831419" y="2496082"/>
            <a:ext cx="614271" cy="215444"/>
          </a:xfrm>
          <a:prstGeom prst="rect">
            <a:avLst/>
          </a:prstGeom>
          <a:noFill/>
        </p:spPr>
        <p:txBody>
          <a:bodyPr wrap="none" rtlCol="0">
            <a:spAutoFit/>
          </a:bodyPr>
          <a:lstStyle/>
          <a:p>
            <a:r>
              <a:rPr lang="en-ZA" sz="800" dirty="0"/>
              <a:t>Duplicate</a:t>
            </a:r>
          </a:p>
        </p:txBody>
      </p:sp>
      <p:sp>
        <p:nvSpPr>
          <p:cNvPr id="30" name="Right Brace 29"/>
          <p:cNvSpPr/>
          <p:nvPr/>
        </p:nvSpPr>
        <p:spPr bwMode="auto">
          <a:xfrm flipV="1">
            <a:off x="6532884" y="2366371"/>
            <a:ext cx="377952" cy="983359"/>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a:ln>
                <a:noFill/>
              </a:ln>
              <a:solidFill>
                <a:schemeClr val="tx1"/>
              </a:solidFill>
              <a:effectLst/>
              <a:latin typeface="Arial" charset="0"/>
            </a:endParaRPr>
          </a:p>
        </p:txBody>
      </p:sp>
      <p:sp>
        <p:nvSpPr>
          <p:cNvPr id="33" name="Text Box 8"/>
          <p:cNvSpPr txBox="1">
            <a:spLocks noChangeArrowheads="1"/>
          </p:cNvSpPr>
          <p:nvPr/>
        </p:nvSpPr>
        <p:spPr bwMode="auto">
          <a:xfrm flipV="1">
            <a:off x="2683239" y="2683239"/>
            <a:ext cx="397238" cy="379890"/>
          </a:xfrm>
          <a:prstGeom prst="rect">
            <a:avLst/>
          </a:prstGeom>
          <a:noFill/>
          <a:ln w="9525">
            <a:noFill/>
            <a:miter lim="800000"/>
            <a:headEnd/>
            <a:tailEnd/>
          </a:ln>
        </p:spPr>
        <p:txBody>
          <a:bodyPr wrap="square">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928461" y="2392914"/>
            <a:ext cx="1859280" cy="677108"/>
          </a:xfrm>
          <a:prstGeom prst="rect">
            <a:avLst/>
          </a:prstGeom>
          <a:noFill/>
        </p:spPr>
        <p:txBody>
          <a:bodyPr wrap="square" rtlCol="0">
            <a:spAutoFit/>
          </a:bodyPr>
          <a:lstStyle/>
          <a:p>
            <a:endParaRPr lang="en-ZA" sz="1000" b="1" dirty="0"/>
          </a:p>
          <a:p>
            <a:pPr algn="ctr"/>
            <a:r>
              <a:rPr lang="en-ZA" sz="1400" b="1" dirty="0">
                <a:solidFill>
                  <a:srgbClr val="FF0000"/>
                </a:solidFill>
              </a:rPr>
              <a:t>Content of File 1 and 2</a:t>
            </a:r>
            <a:endParaRPr lang="en-ZA" sz="1400" b="1" dirty="0"/>
          </a:p>
        </p:txBody>
      </p:sp>
      <p:pic>
        <p:nvPicPr>
          <p:cNvPr id="3" name="Picture 2"/>
          <p:cNvPicPr>
            <a:picLocks noChangeAspect="1"/>
          </p:cNvPicPr>
          <p:nvPr/>
        </p:nvPicPr>
        <p:blipFill>
          <a:blip r:embed="rId6"/>
          <a:stretch>
            <a:fillRect/>
          </a:stretch>
        </p:blipFill>
        <p:spPr>
          <a:xfrm>
            <a:off x="5425747" y="2515767"/>
            <a:ext cx="1009650" cy="737391"/>
          </a:xfrm>
          <a:prstGeom prst="rect">
            <a:avLst/>
          </a:prstGeom>
        </p:spPr>
      </p:pic>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52500" lnSpcReduction="200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sz="7700" dirty="0">
                <a:solidFill>
                  <a:schemeClr val="accent1">
                    <a:lumMod val="75000"/>
                  </a:schemeClr>
                </a:solidFill>
                <a:effectLst>
                  <a:outerShdw blurRad="38100" dist="38100" dir="2700000" algn="tl">
                    <a:srgbClr val="000000">
                      <a:alpha val="43137"/>
                    </a:srgbClr>
                  </a:outerShdw>
                </a:effectLst>
                <a:latin typeface="+mn-lt"/>
                <a:ea typeface="+mn-ea"/>
                <a:cs typeface="+mn-cs"/>
              </a:rPr>
              <a:t>BID SUBMISSION</a:t>
            </a:r>
            <a:endParaRPr lang="en-ZA" dirty="0"/>
          </a:p>
        </p:txBody>
      </p:sp>
      <p:sp>
        <p:nvSpPr>
          <p:cNvPr id="24" name="Rectangle 21">
            <a:extLst>
              <a:ext uri="{FF2B5EF4-FFF2-40B4-BE49-F238E27FC236}">
                <a16:creationId xmlns:a16="http://schemas.microsoft.com/office/drawing/2014/main" id="{3C706C4C-E5CD-4B5D-B5D6-DAD3D3F4BFF8}"/>
              </a:ext>
            </a:extLst>
          </p:cNvPr>
          <p:cNvSpPr>
            <a:spLocks noChangeArrowheads="1"/>
          </p:cNvSpPr>
          <p:nvPr/>
        </p:nvSpPr>
        <p:spPr bwMode="auto">
          <a:xfrm>
            <a:off x="-1" y="614736"/>
            <a:ext cx="9143999" cy="1631216"/>
          </a:xfrm>
          <a:prstGeom prst="rect">
            <a:avLst/>
          </a:prstGeom>
          <a:noFill/>
          <a:ln w="9525">
            <a:noFill/>
            <a:miter lim="800000"/>
            <a:headEnd/>
            <a:tailEnd/>
          </a:ln>
        </p:spPr>
        <p:txBody>
          <a:bodyPr wrap="square">
            <a:spAutoFit/>
          </a:bodyPr>
          <a:lstStyle/>
          <a:p>
            <a:pPr algn="ctr"/>
            <a:r>
              <a:rPr lang="en-ZA" sz="1400" dirty="0">
                <a:solidFill>
                  <a:schemeClr val="tx2"/>
                </a:solidFill>
              </a:rPr>
              <a:t>  Bidders must submit copies of each file (Original and Duplicate) and a CD-ROM or USB with content of each file by the </a:t>
            </a:r>
            <a:r>
              <a:rPr lang="en-ZA" sz="1400" b="1" dirty="0" smtClean="0">
                <a:solidFill>
                  <a:schemeClr val="tx2"/>
                </a:solidFill>
              </a:rPr>
              <a:t>19 </a:t>
            </a:r>
            <a:r>
              <a:rPr lang="en-ZA" sz="1400" b="1" dirty="0">
                <a:solidFill>
                  <a:schemeClr val="tx2"/>
                </a:solidFill>
              </a:rPr>
              <a:t>May 2022 at 11:00</a:t>
            </a:r>
          </a:p>
          <a:p>
            <a:pPr algn="ctr"/>
            <a:endParaRPr lang="en-ZA" b="1" dirty="0">
              <a:solidFill>
                <a:schemeClr val="tx2"/>
              </a:solidFill>
            </a:endParaRPr>
          </a:p>
          <a:p>
            <a:pPr marR="0" lvl="0" indent="0" algn="ctr" fontAlgn="base">
              <a:lnSpc>
                <a:spcPct val="100000"/>
              </a:lnSpc>
              <a:spcBef>
                <a:spcPct val="0"/>
              </a:spcBef>
              <a:spcAft>
                <a:spcPct val="0"/>
              </a:spcAft>
              <a:buClrTx/>
              <a:buSzTx/>
              <a:buFontTx/>
              <a:buNone/>
              <a:tabLst/>
              <a:defRPr/>
            </a:pPr>
            <a:r>
              <a:rPr lang="en-ZA" sz="1200" dirty="0">
                <a:solidFill>
                  <a:schemeClr val="tx2"/>
                </a:solidFill>
              </a:rPr>
              <a:t>Bid documents will only be considered if received by SARS before the Closing Date and time, regardless of the method used to send or deliver such documents to SARS and Bid documents must also be uploaded on the SARS e-Sourcing portal, go to the SARS website to access the link and register on https://www.sars.gov.za/procurement/esourcing/</a:t>
            </a:r>
          </a:p>
          <a:p>
            <a:pPr algn="ctr"/>
            <a:endParaRPr lang="en-ZA" b="1" dirty="0">
              <a:solidFill>
                <a:schemeClr val="tx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24</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FILE 1: 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270715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986360" y="1226077"/>
            <a:ext cx="4850537" cy="74339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200" b="1" u="sng" dirty="0">
                <a:solidFill>
                  <a:schemeClr val="tx2"/>
                </a:solidFill>
                <a:latin typeface="Arial Narrow" panose="020B0606020202030204" pitchFamily="34" charset="0"/>
              </a:rPr>
              <a:t>Pre-qualification documents </a:t>
            </a:r>
          </a:p>
          <a:p>
            <a:pPr marL="266700" indent="-171450" fontAlgn="auto">
              <a:lnSpc>
                <a:spcPct val="150000"/>
              </a:lnSpc>
              <a:spcBef>
                <a:spcPts val="0"/>
              </a:spcBef>
              <a:spcAft>
                <a:spcPts val="0"/>
              </a:spcAft>
              <a:buFont typeface="Arial" pitchFamily="34" charset="0"/>
              <a:buChar char="•"/>
              <a:tabLst>
                <a:tab pos="273050" algn="l"/>
              </a:tabLst>
              <a:defRPr/>
            </a:pPr>
            <a:r>
              <a:rPr lang="en-US" sz="1200" dirty="0">
                <a:solidFill>
                  <a:schemeClr val="tx2"/>
                </a:solidFill>
                <a:latin typeface="Arial Narrow" panose="020B0606020202030204" pitchFamily="34" charset="0"/>
              </a:rPr>
              <a:t>SBD documents and others</a:t>
            </a:r>
          </a:p>
          <a:p>
            <a:pPr marL="266700" indent="-171450" fontAlgn="auto">
              <a:lnSpc>
                <a:spcPct val="150000"/>
              </a:lnSpc>
              <a:spcBef>
                <a:spcPts val="0"/>
              </a:spcBef>
              <a:spcAft>
                <a:spcPts val="0"/>
              </a:spcAft>
              <a:buFont typeface="Arial" pitchFamily="34" charset="0"/>
              <a:buChar char="•"/>
              <a:tabLst>
                <a:tab pos="273050" algn="l"/>
              </a:tabLst>
              <a:defRPr/>
            </a:pPr>
            <a:r>
              <a:rPr lang="en-US" sz="1200" dirty="0">
                <a:solidFill>
                  <a:schemeClr val="tx2"/>
                </a:solidFill>
                <a:latin typeface="Arial Narrow" panose="020B0606020202030204" pitchFamily="34" charset="0"/>
              </a:rPr>
              <a:t>3 years audited Financial Statements</a:t>
            </a: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984371" y="2161926"/>
            <a:ext cx="4850537" cy="1882242"/>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95250">
              <a:lnSpc>
                <a:spcPct val="150000"/>
              </a:lnSpc>
              <a:defRPr/>
            </a:pPr>
            <a:r>
              <a:rPr lang="en-ZA" sz="1200" b="1" u="sng" dirty="0" smtClean="0">
                <a:solidFill>
                  <a:schemeClr val="tx2"/>
                </a:solidFill>
              </a:rPr>
              <a:t>Technical Response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Bidders technical response to Annexure A 1</a:t>
            </a:r>
          </a:p>
          <a:p>
            <a:pPr marL="266700" indent="-171450" fontAlgn="auto">
              <a:lnSpc>
                <a:spcPct val="150000"/>
              </a:lnSpc>
              <a:spcBef>
                <a:spcPts val="0"/>
              </a:spcBef>
              <a:spcAft>
                <a:spcPts val="0"/>
              </a:spcAft>
              <a:buFont typeface="Arial" pitchFamily="34" charset="0"/>
              <a:buChar char="•"/>
              <a:defRPr/>
            </a:pPr>
            <a:r>
              <a:rPr lang="en-ZA" sz="1200" dirty="0">
                <a:solidFill>
                  <a:schemeClr val="tx2"/>
                </a:solidFill>
                <a:latin typeface="Arial Narrow" panose="020B0606020202030204" pitchFamily="34" charset="0"/>
              </a:rPr>
              <a:t>Bidders compliance checklist Annexure A2</a:t>
            </a:r>
          </a:p>
          <a:p>
            <a:pPr algn="l" fontAlgn="auto">
              <a:lnSpc>
                <a:spcPct val="150000"/>
              </a:lnSpc>
              <a:spcBef>
                <a:spcPts val="0"/>
              </a:spcBef>
              <a:spcAft>
                <a:spcPts val="0"/>
              </a:spcAft>
              <a:defRPr/>
            </a:pPr>
            <a:endParaRPr lang="en-US" sz="1200" kern="0" dirty="0">
              <a:solidFill>
                <a:schemeClr val="tx2"/>
              </a:solidFill>
            </a:endParaRP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373725" y="1205850"/>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88171" y="270715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550814" y="1211045"/>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77990" y="274648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2"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4807511"/>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a:t>
            </a:r>
            <a:r>
              <a:rPr lang="en-US" sz="1400" dirty="0" smtClean="0">
                <a:solidFill>
                  <a:schemeClr val="tx2"/>
                </a:solidFill>
              </a:rPr>
              <a:t>3</a:t>
            </a:r>
            <a:endParaRPr lang="en-US" sz="1400" dirty="0">
              <a:solidFill>
                <a:schemeClr val="tx2"/>
              </a:solidFill>
            </a:endParaRPr>
          </a:p>
        </p:txBody>
      </p:sp>
      <p:sp>
        <p:nvSpPr>
          <p:cNvPr id="13" name="44 CuadroTexto">
            <a:extLst>
              <a:ext uri="{FF2B5EF4-FFF2-40B4-BE49-F238E27FC236}">
                <a16:creationId xmlns:a16="http://schemas.microsoft.com/office/drawing/2014/main" id="{FF51C635-8628-47A9-BA7B-273E0B0D34C3}"/>
              </a:ext>
            </a:extLst>
          </p:cNvPr>
          <p:cNvSpPr txBox="1"/>
          <p:nvPr/>
        </p:nvSpPr>
        <p:spPr>
          <a:xfrm>
            <a:off x="1986361" y="4236619"/>
            <a:ext cx="4850537" cy="1882242"/>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95250" fontAlgn="auto">
              <a:lnSpc>
                <a:spcPct val="150000"/>
              </a:lnSpc>
              <a:spcBef>
                <a:spcPts val="0"/>
              </a:spcBef>
              <a:spcAft>
                <a:spcPts val="0"/>
              </a:spcAft>
              <a:tabLst>
                <a:tab pos="273050" algn="l"/>
              </a:tabLst>
              <a:defRPr/>
            </a:pPr>
            <a:r>
              <a:rPr lang="en-US" sz="1200" b="1" u="sng" dirty="0">
                <a:solidFill>
                  <a:schemeClr val="tx2"/>
                </a:solidFill>
                <a:latin typeface="Arial Narrow" panose="020B0606020202030204" pitchFamily="34" charset="0"/>
              </a:rPr>
              <a:t>Agreements</a:t>
            </a:r>
          </a:p>
          <a:p>
            <a:pPr marL="266700" indent="-171450" fontAlgn="auto">
              <a:lnSpc>
                <a:spcPct val="150000"/>
              </a:lnSpc>
              <a:spcBef>
                <a:spcPts val="0"/>
              </a:spcBef>
              <a:spcAft>
                <a:spcPts val="0"/>
              </a:spcAft>
              <a:buFont typeface="Arial" pitchFamily="34" charset="0"/>
              <a:buChar char="•"/>
              <a:tabLst>
                <a:tab pos="273050" algn="l"/>
              </a:tabLst>
              <a:defRPr/>
            </a:pPr>
            <a:r>
              <a:rPr lang="en-ZA" sz="1200" dirty="0">
                <a:solidFill>
                  <a:schemeClr val="tx2"/>
                </a:solidFill>
                <a:latin typeface="Arial Narrow" panose="020B0606020202030204" pitchFamily="34" charset="0"/>
              </a:rPr>
              <a:t>General Conditions of Contract (GCC)</a:t>
            </a:r>
          </a:p>
          <a:p>
            <a:pPr marL="266700" indent="-171450" fontAlgn="auto">
              <a:lnSpc>
                <a:spcPct val="150000"/>
              </a:lnSpc>
              <a:spcBef>
                <a:spcPts val="0"/>
              </a:spcBef>
              <a:spcAft>
                <a:spcPts val="0"/>
              </a:spcAft>
              <a:buFont typeface="Arial" pitchFamily="34" charset="0"/>
              <a:buChar char="•"/>
              <a:tabLst>
                <a:tab pos="273050" algn="l"/>
              </a:tabLst>
              <a:defRPr/>
            </a:pPr>
            <a:r>
              <a:rPr lang="en-ZA" sz="1200" dirty="0">
                <a:solidFill>
                  <a:schemeClr val="tx2"/>
                </a:solidFill>
                <a:latin typeface="Arial Narrow" panose="020B0606020202030204" pitchFamily="34" charset="0"/>
              </a:rPr>
              <a:t>Draft Services Agreement  </a:t>
            </a:r>
            <a:endParaRPr lang="en-US" sz="1200" dirty="0">
              <a:solidFill>
                <a:schemeClr val="tx2"/>
              </a:solidFill>
              <a:latin typeface="Arial Narrow" panose="020B0606020202030204" pitchFamily="34" charset="0"/>
            </a:endParaRPr>
          </a:p>
          <a:p>
            <a:pPr algn="l" fontAlgn="auto">
              <a:lnSpc>
                <a:spcPct val="150000"/>
              </a:lnSpc>
              <a:spcBef>
                <a:spcPts val="0"/>
              </a:spcBef>
              <a:spcAft>
                <a:spcPts val="0"/>
              </a:spcAft>
              <a:defRPr/>
            </a:pPr>
            <a:endParaRPr lang="en-US" sz="1200" kern="0" dirty="0">
              <a:solidFill>
                <a:schemeClr val="tx2"/>
              </a:solidFill>
            </a:endParaRPr>
          </a:p>
        </p:txBody>
      </p:sp>
      <p:sp>
        <p:nvSpPr>
          <p:cNvPr id="14"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60994" y="4730262"/>
            <a:ext cx="774700" cy="575590"/>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15" name="Freeform 23">
            <a:extLst>
              <a:ext uri="{FF2B5EF4-FFF2-40B4-BE49-F238E27FC236}">
                <a16:creationId xmlns:a16="http://schemas.microsoft.com/office/drawing/2014/main" id="{096873FC-2805-41FD-A154-7C988F728069}"/>
              </a:ext>
            </a:extLst>
          </p:cNvPr>
          <p:cNvSpPr>
            <a:spLocks/>
          </p:cNvSpPr>
          <p:nvPr/>
        </p:nvSpPr>
        <p:spPr bwMode="auto">
          <a:xfrm>
            <a:off x="7532859" y="4742082"/>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15196438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25</a:t>
            </a:fld>
            <a:endParaRPr lang="en-ZA" dirty="0">
              <a:solidFill>
                <a:schemeClr val="tx1"/>
              </a:solidFill>
            </a:endParaRPr>
          </a:p>
        </p:txBody>
      </p:sp>
      <p:sp>
        <p:nvSpPr>
          <p:cNvPr id="22" name="Title 1">
            <a:extLst>
              <a:ext uri="{FF2B5EF4-FFF2-40B4-BE49-F238E27FC236}">
                <a16:creationId xmlns:a16="http://schemas.microsoft.com/office/drawing/2014/main" id="{763043F0-AAC7-462F-9E3D-E4809DE55843}"/>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smtClean="0"/>
              <a:t>FILE 2: </a:t>
            </a:r>
            <a:r>
              <a:rPr lang="en-ZA" dirty="0"/>
              <a:t>ORIGINAL / DUPLICATE </a:t>
            </a:r>
          </a:p>
        </p:txBody>
      </p:sp>
      <p:sp>
        <p:nvSpPr>
          <p:cNvPr id="28" name="Rectangle 43">
            <a:extLst>
              <a:ext uri="{FF2B5EF4-FFF2-40B4-BE49-F238E27FC236}">
                <a16:creationId xmlns:a16="http://schemas.microsoft.com/office/drawing/2014/main" id="{714B64CD-5972-40F8-A590-60ACA66D798A}"/>
              </a:ext>
            </a:extLst>
          </p:cNvPr>
          <p:cNvSpPr>
            <a:spLocks noChangeArrowheads="1"/>
          </p:cNvSpPr>
          <p:nvPr/>
        </p:nvSpPr>
        <p:spPr bwMode="auto">
          <a:xfrm>
            <a:off x="487938" y="1205850"/>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1</a:t>
            </a:r>
          </a:p>
        </p:txBody>
      </p:sp>
      <p:sp>
        <p:nvSpPr>
          <p:cNvPr id="29" name="Rectangle 43">
            <a:extLst>
              <a:ext uri="{FF2B5EF4-FFF2-40B4-BE49-F238E27FC236}">
                <a16:creationId xmlns:a16="http://schemas.microsoft.com/office/drawing/2014/main" id="{435D2BF5-F767-43A8-8751-90EE20818EF8}"/>
              </a:ext>
            </a:extLst>
          </p:cNvPr>
          <p:cNvSpPr>
            <a:spLocks noChangeArrowheads="1"/>
          </p:cNvSpPr>
          <p:nvPr/>
        </p:nvSpPr>
        <p:spPr bwMode="auto">
          <a:xfrm>
            <a:off x="415834" y="270715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a:solidFill>
                  <a:schemeClr val="tx2"/>
                </a:solidFill>
              </a:rPr>
              <a:t>Exhibit  2</a:t>
            </a:r>
          </a:p>
        </p:txBody>
      </p:sp>
      <p:sp>
        <p:nvSpPr>
          <p:cNvPr id="32" name="44 CuadroTexto">
            <a:extLst>
              <a:ext uri="{FF2B5EF4-FFF2-40B4-BE49-F238E27FC236}">
                <a16:creationId xmlns:a16="http://schemas.microsoft.com/office/drawing/2014/main" id="{BE195651-A829-4763-8C09-461513DC2916}"/>
              </a:ext>
            </a:extLst>
          </p:cNvPr>
          <p:cNvSpPr txBox="1"/>
          <p:nvPr/>
        </p:nvSpPr>
        <p:spPr>
          <a:xfrm>
            <a:off x="1986360" y="1226077"/>
            <a:ext cx="4850537" cy="74339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200" b="1" u="sng" dirty="0" smtClean="0">
                <a:solidFill>
                  <a:schemeClr val="tx2"/>
                </a:solidFill>
                <a:latin typeface="Arial Narrow" panose="020B0606020202030204" pitchFamily="34" charset="0"/>
              </a:rPr>
              <a:t>B-BBBEE Certificate</a:t>
            </a:r>
            <a:endParaRPr lang="en-US" sz="1200" b="1" u="sng" dirty="0">
              <a:solidFill>
                <a:schemeClr val="tx2"/>
              </a:solidFill>
              <a:latin typeface="Arial Narrow" panose="020B0606020202030204" pitchFamily="34" charset="0"/>
            </a:endParaRPr>
          </a:p>
          <a:p>
            <a:pPr marL="266700" indent="-171450" fontAlgn="auto">
              <a:lnSpc>
                <a:spcPct val="150000"/>
              </a:lnSpc>
              <a:spcBef>
                <a:spcPts val="0"/>
              </a:spcBef>
              <a:spcAft>
                <a:spcPts val="0"/>
              </a:spcAft>
              <a:buFont typeface="Arial" pitchFamily="34" charset="0"/>
              <a:buChar char="•"/>
              <a:tabLst>
                <a:tab pos="273050" algn="l"/>
              </a:tabLst>
              <a:defRPr/>
            </a:pPr>
            <a:r>
              <a:rPr lang="en-US" sz="1200" dirty="0">
                <a:solidFill>
                  <a:schemeClr val="tx2"/>
                </a:solidFill>
                <a:latin typeface="Arial Narrow" panose="020B0606020202030204" pitchFamily="34" charset="0"/>
              </a:rPr>
              <a:t>SBD documents and others</a:t>
            </a:r>
          </a:p>
          <a:p>
            <a:pPr marL="266700" indent="-171450" fontAlgn="auto">
              <a:lnSpc>
                <a:spcPct val="150000"/>
              </a:lnSpc>
              <a:spcBef>
                <a:spcPts val="0"/>
              </a:spcBef>
              <a:spcAft>
                <a:spcPts val="0"/>
              </a:spcAft>
              <a:buFont typeface="Arial" pitchFamily="34" charset="0"/>
              <a:buChar char="•"/>
              <a:tabLst>
                <a:tab pos="273050" algn="l"/>
              </a:tabLst>
              <a:defRPr/>
            </a:pPr>
            <a:r>
              <a:rPr lang="en-US" sz="1200" dirty="0">
                <a:solidFill>
                  <a:schemeClr val="tx2"/>
                </a:solidFill>
                <a:latin typeface="Arial Narrow" panose="020B0606020202030204" pitchFamily="34" charset="0"/>
              </a:rPr>
              <a:t>3 years audited Financial Statements</a:t>
            </a:r>
          </a:p>
        </p:txBody>
      </p:sp>
      <p:sp>
        <p:nvSpPr>
          <p:cNvPr id="34" name="44 CuadroTexto">
            <a:extLst>
              <a:ext uri="{FF2B5EF4-FFF2-40B4-BE49-F238E27FC236}">
                <a16:creationId xmlns:a16="http://schemas.microsoft.com/office/drawing/2014/main" id="{FF51C635-8628-47A9-BA7B-273E0B0D34C3}"/>
              </a:ext>
            </a:extLst>
          </p:cNvPr>
          <p:cNvSpPr txBox="1"/>
          <p:nvPr/>
        </p:nvSpPr>
        <p:spPr>
          <a:xfrm>
            <a:off x="1984371" y="2746484"/>
            <a:ext cx="4850537" cy="647348"/>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a:solidFill>
                <a:schemeClr val="tx2"/>
              </a:solidFill>
            </a:endParaRPr>
          </a:p>
          <a:p>
            <a:pPr marL="266700" indent="-171450">
              <a:lnSpc>
                <a:spcPct val="150000"/>
              </a:lnSpc>
              <a:buFont typeface="Arial" panose="020B0604020202020204" pitchFamily="34" charset="0"/>
              <a:buChar char="•"/>
              <a:defRPr/>
            </a:pPr>
            <a:r>
              <a:rPr lang="en-US" sz="1200" dirty="0" smtClean="0">
                <a:solidFill>
                  <a:schemeClr val="tx2"/>
                </a:solidFill>
              </a:rPr>
              <a:t>Pricing Schedule </a:t>
            </a:r>
            <a:endParaRPr lang="en-US" sz="1200" dirty="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36" name="Rectangle 43">
            <a:extLst>
              <a:ext uri="{FF2B5EF4-FFF2-40B4-BE49-F238E27FC236}">
                <a16:creationId xmlns:a16="http://schemas.microsoft.com/office/drawing/2014/main" id="{ACDA7F4E-D40E-44DC-976B-BE83827DA7F6}"/>
              </a:ext>
            </a:extLst>
          </p:cNvPr>
          <p:cNvSpPr>
            <a:spLocks noChangeArrowheads="1"/>
          </p:cNvSpPr>
          <p:nvPr/>
        </p:nvSpPr>
        <p:spPr bwMode="auto">
          <a:xfrm>
            <a:off x="7373725" y="1205850"/>
            <a:ext cx="774700" cy="474411"/>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7" name="Rectangle 43">
            <a:extLst>
              <a:ext uri="{FF2B5EF4-FFF2-40B4-BE49-F238E27FC236}">
                <a16:creationId xmlns:a16="http://schemas.microsoft.com/office/drawing/2014/main" id="{35A67E93-89FE-4CA4-9A07-2D9CE71EC367}"/>
              </a:ext>
            </a:extLst>
          </p:cNvPr>
          <p:cNvSpPr>
            <a:spLocks noChangeArrowheads="1"/>
          </p:cNvSpPr>
          <p:nvPr/>
        </p:nvSpPr>
        <p:spPr bwMode="auto">
          <a:xfrm>
            <a:off x="7388171" y="270715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39" name="Freeform 23">
            <a:extLst>
              <a:ext uri="{FF2B5EF4-FFF2-40B4-BE49-F238E27FC236}">
                <a16:creationId xmlns:a16="http://schemas.microsoft.com/office/drawing/2014/main" id="{3ADE4F14-9795-4FB8-8541-33FD9F47F697}"/>
              </a:ext>
            </a:extLst>
          </p:cNvPr>
          <p:cNvSpPr>
            <a:spLocks/>
          </p:cNvSpPr>
          <p:nvPr/>
        </p:nvSpPr>
        <p:spPr bwMode="auto">
          <a:xfrm>
            <a:off x="7550814" y="1211045"/>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0" name="Freeform 23">
            <a:extLst>
              <a:ext uri="{FF2B5EF4-FFF2-40B4-BE49-F238E27FC236}">
                <a16:creationId xmlns:a16="http://schemas.microsoft.com/office/drawing/2014/main" id="{096873FC-2805-41FD-A154-7C988F728069}"/>
              </a:ext>
            </a:extLst>
          </p:cNvPr>
          <p:cNvSpPr>
            <a:spLocks/>
          </p:cNvSpPr>
          <p:nvPr/>
        </p:nvSpPr>
        <p:spPr bwMode="auto">
          <a:xfrm>
            <a:off x="7577990" y="274648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Rectangle 1"/>
          <p:cNvSpPr/>
          <p:nvPr/>
        </p:nvSpPr>
        <p:spPr>
          <a:xfrm rot="10800000" flipV="1">
            <a:off x="316523" y="3980344"/>
            <a:ext cx="8537330" cy="923330"/>
          </a:xfrm>
          <a:prstGeom prst="rect">
            <a:avLst/>
          </a:prstGeom>
        </p:spPr>
        <p:txBody>
          <a:bodyPr wrap="square">
            <a:spAutoFit/>
          </a:bodyPr>
          <a:lstStyle/>
          <a:p>
            <a:pPr marL="95250">
              <a:lnSpc>
                <a:spcPct val="150000"/>
              </a:lnSpc>
              <a:defRPr/>
            </a:pPr>
            <a:r>
              <a:rPr lang="en-US" dirty="0" smtClean="0">
                <a:solidFill>
                  <a:srgbClr val="FF0000"/>
                </a:solidFill>
              </a:rPr>
              <a:t>NB ! Each file must be marked correctly and sealed separately for easy reference during the evaluation process.CD-ROM/USB marked with Bidder Name  </a:t>
            </a:r>
            <a:endParaRPr lang="en-US" dirty="0">
              <a:solidFill>
                <a:srgbClr val="FF0000"/>
              </a:solidFill>
            </a:endParaRPr>
          </a:p>
        </p:txBody>
      </p:sp>
    </p:spTree>
    <p:extLst>
      <p:ext uri="{BB962C8B-B14F-4D97-AF65-F5344CB8AC3E}">
        <p14:creationId xmlns:p14="http://schemas.microsoft.com/office/powerpoint/2010/main" val="28693302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26</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b="1" dirty="0">
                <a:solidFill>
                  <a:schemeClr val="tx2"/>
                </a:solidFill>
              </a:rPr>
              <a:t>4. Bid Evaluation Process </a:t>
            </a:r>
            <a:endParaRPr lang="en-ZA"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b="1" dirty="0">
                <a:solidFill>
                  <a:schemeClr val="tx2"/>
                </a:solidFill>
              </a:rPr>
              <a:t>Services Agreements</a:t>
            </a:r>
          </a:p>
          <a:p>
            <a:pPr marL="228600" indent="-228600">
              <a:lnSpc>
                <a:spcPct val="135000"/>
              </a:lnSpc>
              <a:spcBef>
                <a:spcPct val="75000"/>
              </a:spcBef>
              <a:spcAft>
                <a:spcPct val="10000"/>
              </a:spcAft>
              <a:buClr>
                <a:schemeClr val="accent1"/>
              </a:buClr>
            </a:pPr>
            <a:r>
              <a:rPr lang="en-ZA" b="1" dirty="0">
                <a:solidFill>
                  <a:schemeClr val="tx2"/>
                </a:solidFill>
              </a:rPr>
              <a:t>7</a:t>
            </a:r>
            <a:r>
              <a:rPr lang="en-ZA" b="1" dirty="0" smtClean="0">
                <a:solidFill>
                  <a:schemeClr val="tx2"/>
                </a:solidFill>
              </a:rPr>
              <a:t>. </a:t>
            </a:r>
            <a:r>
              <a:rPr lang="en-ZA"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b="1" dirty="0">
                <a:solidFill>
                  <a:srgbClr val="FF0000"/>
                </a:solidFill>
              </a:rPr>
              <a:t>8</a:t>
            </a:r>
            <a:r>
              <a:rPr lang="en-ZA" b="1" dirty="0" smtClean="0">
                <a:solidFill>
                  <a:srgbClr val="FF0000"/>
                </a:solidFill>
              </a:rPr>
              <a:t>. </a:t>
            </a:r>
            <a:r>
              <a:rPr lang="en-ZA" b="1" dirty="0">
                <a:solidFill>
                  <a:srgbClr val="FF0000"/>
                </a:solidFill>
              </a:rPr>
              <a:t>Q&amp;A</a:t>
            </a:r>
          </a:p>
          <a:p>
            <a:endParaRPr lang="en-ZA" dirty="0"/>
          </a:p>
        </p:txBody>
      </p:sp>
    </p:spTree>
    <p:extLst>
      <p:ext uri="{BB962C8B-B14F-4D97-AF65-F5344CB8AC3E}">
        <p14:creationId xmlns:p14="http://schemas.microsoft.com/office/powerpoint/2010/main" val="21387179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DB16AAD-28D9-4239-80A4-1C112E13D977}"/>
              </a:ext>
            </a:extLst>
          </p:cNvPr>
          <p:cNvSpPr>
            <a:spLocks noGrp="1"/>
          </p:cNvSpPr>
          <p:nvPr>
            <p:ph type="sldNum" sz="quarter" idx="11"/>
          </p:nvPr>
        </p:nvSpPr>
        <p:spPr/>
        <p:txBody>
          <a:bodyPr/>
          <a:lstStyle/>
          <a:p>
            <a:pPr>
              <a:defRPr/>
            </a:pPr>
            <a:fld id="{1D46AC71-C261-4AF3-BFB1-CCAEF8821007}" type="slidenum">
              <a:rPr lang="en-ZA" smtClean="0"/>
              <a:pPr>
                <a:defRPr/>
              </a:pPr>
              <a:t>27</a:t>
            </a:fld>
            <a:endParaRPr lang="en-ZA" dirty="0"/>
          </a:p>
        </p:txBody>
      </p:sp>
      <p:pic>
        <p:nvPicPr>
          <p:cNvPr id="3" name="Picture 7" descr="Questions">
            <a:extLst>
              <a:ext uri="{FF2B5EF4-FFF2-40B4-BE49-F238E27FC236}">
                <a16:creationId xmlns:a16="http://schemas.microsoft.com/office/drawing/2014/main" id="{64C33304-783C-4CF5-BC6C-8861FE2C6566}"/>
              </a:ext>
            </a:extLst>
          </p:cNvPr>
          <p:cNvPicPr>
            <a:picLocks noChangeAspect="1" noChangeArrowheads="1"/>
          </p:cNvPicPr>
          <p:nvPr/>
        </p:nvPicPr>
        <p:blipFill>
          <a:blip r:embed="rId2"/>
          <a:srcRect/>
          <a:stretch>
            <a:fillRect/>
          </a:stretch>
        </p:blipFill>
        <p:spPr bwMode="auto">
          <a:xfrm>
            <a:off x="3132138" y="995729"/>
            <a:ext cx="2447925" cy="3956050"/>
          </a:xfrm>
          <a:prstGeom prst="rect">
            <a:avLst/>
          </a:prstGeom>
          <a:noFill/>
          <a:ln w="9525">
            <a:noFill/>
            <a:miter lim="800000"/>
            <a:headEnd/>
            <a:tailEnd/>
          </a:ln>
        </p:spPr>
      </p:pic>
      <p:sp>
        <p:nvSpPr>
          <p:cNvPr id="4" name="Title 1">
            <a:extLst>
              <a:ext uri="{FF2B5EF4-FFF2-40B4-BE49-F238E27FC236}">
                <a16:creationId xmlns:a16="http://schemas.microsoft.com/office/drawing/2014/main" id="{ABAEAC38-5362-462C-B5BA-BFC0F485D6B2}"/>
              </a:ext>
            </a:extLst>
          </p:cNvPr>
          <p:cNvSpPr txBox="1">
            <a:spLocks/>
          </p:cNvSpPr>
          <p:nvPr/>
        </p:nvSpPr>
        <p:spPr>
          <a:xfrm>
            <a:off x="114119" y="79124"/>
            <a:ext cx="9144000" cy="532606"/>
          </a:xfrm>
          <a:prstGeom prst="rect">
            <a:avLst/>
          </a:prstGeom>
        </p:spPr>
        <p:txBody>
          <a:bodyPr>
            <a:normAutofit fontScale="97500"/>
          </a:bodyPr>
          <a:lstStyle>
            <a:lvl1pPr algn="l" defTabSz="914400" rtl="0" eaLnBrk="1" latinLnBrk="0" hangingPunct="1">
              <a:lnSpc>
                <a:spcPct val="90000"/>
              </a:lnSpc>
              <a:spcBef>
                <a:spcPct val="0"/>
              </a:spcBef>
              <a:buNone/>
              <a:defRPr sz="3000" b="1" kern="1200">
                <a:solidFill>
                  <a:srgbClr val="004C85"/>
                </a:solidFill>
                <a:latin typeface="+mj-lt"/>
                <a:ea typeface="+mj-ea"/>
                <a:cs typeface="+mj-cs"/>
              </a:defRPr>
            </a:lvl1pPr>
          </a:lstStyle>
          <a:p>
            <a:r>
              <a:rPr lang="en-ZA" dirty="0"/>
              <a:t>QUESTION AND ANSWERS</a:t>
            </a:r>
          </a:p>
        </p:txBody>
      </p:sp>
    </p:spTree>
    <p:extLst>
      <p:ext uri="{BB962C8B-B14F-4D97-AF65-F5344CB8AC3E}">
        <p14:creationId xmlns:p14="http://schemas.microsoft.com/office/powerpoint/2010/main" val="1509928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EFDA22-6EA5-4844-BFEF-5AFC8C20B9F4}"/>
              </a:ext>
            </a:extLst>
          </p:cNvPr>
          <p:cNvPicPr>
            <a:picLocks noChangeAspect="1"/>
          </p:cNvPicPr>
          <p:nvPr/>
        </p:nvPicPr>
        <p:blipFill>
          <a:blip r:embed="rId3"/>
          <a:stretch>
            <a:fillRect/>
          </a:stretch>
        </p:blipFill>
        <p:spPr>
          <a:xfrm>
            <a:off x="372115" y="354061"/>
            <a:ext cx="1750145" cy="577489"/>
          </a:xfrm>
          <a:prstGeom prst="rect">
            <a:avLst/>
          </a:prstGeom>
        </p:spPr>
      </p:pic>
    </p:spTree>
    <p:extLst>
      <p:ext uri="{BB962C8B-B14F-4D97-AF65-F5344CB8AC3E}">
        <p14:creationId xmlns:p14="http://schemas.microsoft.com/office/powerpoint/2010/main" val="3431211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Bid Evaluation Committee</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2</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a:bodyPr>
          <a:lstStyle/>
          <a:p>
            <a:endParaRPr lang="en-ZA" dirty="0"/>
          </a:p>
        </p:txBody>
      </p:sp>
      <p:graphicFrame>
        <p:nvGraphicFramePr>
          <p:cNvPr id="7" name="Table 7">
            <a:extLst>
              <a:ext uri="{FF2B5EF4-FFF2-40B4-BE49-F238E27FC236}">
                <a16:creationId xmlns:a16="http://schemas.microsoft.com/office/drawing/2014/main" id="{9B514B89-6AAC-42EE-BEB3-A575E5F15288}"/>
              </a:ext>
            </a:extLst>
          </p:cNvPr>
          <p:cNvGraphicFramePr>
            <a:graphicFrameLocks noGrp="1"/>
          </p:cNvGraphicFramePr>
          <p:nvPr>
            <p:extLst>
              <p:ext uri="{D42A27DB-BD31-4B8C-83A1-F6EECF244321}">
                <p14:modId xmlns:p14="http://schemas.microsoft.com/office/powerpoint/2010/main" val="4126545934"/>
              </p:ext>
            </p:extLst>
          </p:nvPr>
        </p:nvGraphicFramePr>
        <p:xfrm>
          <a:off x="102842" y="632278"/>
          <a:ext cx="8699165" cy="5641911"/>
        </p:xfrm>
        <a:graphic>
          <a:graphicData uri="http://schemas.openxmlformats.org/drawingml/2006/table">
            <a:tbl>
              <a:tblPr firstRow="1" bandRow="1">
                <a:tableStyleId>{5C22544A-7EE6-4342-B048-85BDC9FD1C3A}</a:tableStyleId>
              </a:tblPr>
              <a:tblGrid>
                <a:gridCol w="8699165">
                  <a:extLst>
                    <a:ext uri="{9D8B030D-6E8A-4147-A177-3AD203B41FA5}">
                      <a16:colId xmlns:a16="http://schemas.microsoft.com/office/drawing/2014/main" val="847617628"/>
                    </a:ext>
                  </a:extLst>
                </a:gridCol>
              </a:tblGrid>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Procurement</a:t>
                      </a:r>
                    </a:p>
                  </a:txBody>
                  <a:tcPr/>
                </a:tc>
                <a:extLst>
                  <a:ext uri="{0D108BD9-81ED-4DB2-BD59-A6C34878D82A}">
                    <a16:rowId xmlns:a16="http://schemas.microsoft.com/office/drawing/2014/main" val="1161861201"/>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a:solidFill>
                            <a:schemeClr val="tx2"/>
                          </a:solidFill>
                          <a:latin typeface="+mn-lt"/>
                          <a:ea typeface="+mn-ea"/>
                          <a:cs typeface="+mn-cs"/>
                        </a:rPr>
                        <a:t>Sourcing Lead: Professional Services – Project Oversight</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282221393"/>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Governance, Compliance &amp; Risk Specialist – Audit</a:t>
                      </a:r>
                    </a:p>
                  </a:txBody>
                  <a:tcPr marL="84406" marR="84406"/>
                </a:tc>
                <a:extLst>
                  <a:ext uri="{0D108BD9-81ED-4DB2-BD59-A6C34878D82A}">
                    <a16:rowId xmlns:a16="http://schemas.microsoft.com/office/drawing/2014/main" val="563679810"/>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Tender</a:t>
                      </a:r>
                      <a:r>
                        <a:rPr lang="en-ZA" sz="1600" kern="1200" baseline="0" dirty="0">
                          <a:solidFill>
                            <a:schemeClr val="tx2"/>
                          </a:solidFill>
                          <a:latin typeface="+mn-lt"/>
                          <a:ea typeface="+mn-ea"/>
                          <a:cs typeface="+mn-cs"/>
                        </a:rPr>
                        <a:t> Office – Bid Opening</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782051094"/>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Value</a:t>
                      </a:r>
                      <a:r>
                        <a:rPr lang="en-ZA" sz="1600" kern="1200" baseline="0" dirty="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455642399"/>
                  </a:ext>
                </a:extLst>
              </a:tr>
              <a:tr h="51290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B-BBEE</a:t>
                      </a:r>
                      <a:r>
                        <a:rPr lang="en-ZA" sz="1600" kern="1200" baseline="0" dirty="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843596870"/>
                  </a:ext>
                </a:extLst>
              </a:tr>
              <a:tr h="512901">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ZA" sz="2000" b="1" kern="1200" dirty="0">
                          <a:solidFill>
                            <a:schemeClr val="bg1"/>
                          </a:solidFill>
                          <a:latin typeface="+mn-lt"/>
                          <a:ea typeface="+mn-ea"/>
                          <a:cs typeface="+mn-cs"/>
                        </a:rPr>
                        <a:t>SARS Business Unit</a:t>
                      </a:r>
                    </a:p>
                  </a:txBody>
                  <a:tcPr marL="84406" marR="84406">
                    <a:solidFill>
                      <a:srgbClr val="3882C6"/>
                    </a:solidFill>
                  </a:tcPr>
                </a:tc>
                <a:extLst>
                  <a:ext uri="{0D108BD9-81ED-4DB2-BD59-A6C34878D82A}">
                    <a16:rowId xmlns:a16="http://schemas.microsoft.com/office/drawing/2014/main" val="1503723046"/>
                  </a:ext>
                </a:extLst>
              </a:tr>
              <a:tr h="512901">
                <a:tc>
                  <a:txBody>
                    <a:bodyPr/>
                    <a:lstStyle/>
                    <a:p>
                      <a:pPr marL="0" algn="l" defTabSz="932962" rtl="0" eaLnBrk="1" latinLnBrk="0" hangingPunct="1"/>
                      <a:r>
                        <a:rPr lang="en-ZA" sz="1600" kern="1200" baseline="0" dirty="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32316146"/>
                  </a:ext>
                </a:extLst>
              </a:tr>
              <a:tr h="512901">
                <a:tc>
                  <a:txBody>
                    <a:bodyPr/>
                    <a:lstStyle/>
                    <a:p>
                      <a:pPr marL="0" algn="l" defTabSz="932962" rtl="0" eaLnBrk="1" latinLnBrk="0" hangingPunct="1"/>
                      <a:r>
                        <a:rPr lang="en-ZA" sz="1600" kern="1200" dirty="0">
                          <a:solidFill>
                            <a:schemeClr val="tx2"/>
                          </a:solidFill>
                          <a:latin typeface="+mn-lt"/>
                          <a:ea typeface="+mn-ea"/>
                          <a:cs typeface="+mn-cs"/>
                        </a:rPr>
                        <a:t>Technical</a:t>
                      </a:r>
                      <a:r>
                        <a:rPr lang="en-ZA" sz="1600" kern="1200" baseline="0" dirty="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3118149474"/>
                  </a:ext>
                </a:extLst>
              </a:tr>
              <a:tr h="512901">
                <a:tc>
                  <a:txBody>
                    <a:bodyPr/>
                    <a:lstStyle/>
                    <a:p>
                      <a:pPr algn="ctr"/>
                      <a:r>
                        <a:rPr lang="en-ZA" sz="2000" b="1" dirty="0">
                          <a:solidFill>
                            <a:schemeClr val="bg1"/>
                          </a:solidFill>
                        </a:rPr>
                        <a:t>Corporate Legal Services</a:t>
                      </a:r>
                    </a:p>
                  </a:txBody>
                  <a:tcPr marL="84406" marR="84406">
                    <a:solidFill>
                      <a:srgbClr val="3882C6"/>
                    </a:solidFill>
                  </a:tcPr>
                </a:tc>
                <a:extLst>
                  <a:ext uri="{0D108BD9-81ED-4DB2-BD59-A6C34878D82A}">
                    <a16:rowId xmlns:a16="http://schemas.microsoft.com/office/drawing/2014/main" val="3223802594"/>
                  </a:ext>
                </a:extLst>
              </a:tr>
              <a:tr h="512901">
                <a:tc>
                  <a:txBody>
                    <a:bodyPr/>
                    <a:lstStyle/>
                    <a:p>
                      <a:r>
                        <a:rPr lang="en-ZA" sz="1600" baseline="0" dirty="0">
                          <a:solidFill>
                            <a:schemeClr val="tx2"/>
                          </a:solidFill>
                        </a:rPr>
                        <a:t>Legal Specialist</a:t>
                      </a:r>
                      <a:endParaRPr lang="en-ZA" sz="1600" dirty="0">
                        <a:solidFill>
                          <a:schemeClr val="tx2"/>
                        </a:solidFill>
                      </a:endParaRPr>
                    </a:p>
                  </a:txBody>
                  <a:tcPr marL="84406" marR="84406"/>
                </a:tc>
                <a:extLst>
                  <a:ext uri="{0D108BD9-81ED-4DB2-BD59-A6C34878D82A}">
                    <a16:rowId xmlns:a16="http://schemas.microsoft.com/office/drawing/2014/main" val="4166394977"/>
                  </a:ext>
                </a:extLst>
              </a:tr>
            </a:tbl>
          </a:graphicData>
        </a:graphic>
      </p:graphicFrame>
    </p:spTree>
    <p:extLst>
      <p:ext uri="{BB962C8B-B14F-4D97-AF65-F5344CB8AC3E}">
        <p14:creationId xmlns:p14="http://schemas.microsoft.com/office/powerpoint/2010/main" val="2041414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3</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1800" b="1" dirty="0">
                <a:solidFill>
                  <a:srgbClr val="FF0000"/>
                </a:solidFill>
              </a:rPr>
              <a:t>2. RFP Timelines</a:t>
            </a:r>
          </a:p>
          <a:p>
            <a:pPr marL="228600" indent="-228600">
              <a:lnSpc>
                <a:spcPct val="135000"/>
              </a:lnSpc>
              <a:spcBef>
                <a:spcPct val="75000"/>
              </a:spcBef>
              <a:spcAft>
                <a:spcPct val="10000"/>
              </a:spcAft>
              <a:buClr>
                <a:schemeClr val="accent1"/>
              </a:buClr>
            </a:pPr>
            <a:r>
              <a:rPr lang="en-ZA" sz="1800"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sz="1800" b="1" dirty="0">
                <a:solidFill>
                  <a:schemeClr val="tx2"/>
                </a:solidFill>
              </a:rPr>
              <a:t>4. Bid Evaluation Process </a:t>
            </a:r>
            <a:endParaRPr lang="en-ZA" sz="1800"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b="1" dirty="0">
                <a:solidFill>
                  <a:schemeClr val="tx2"/>
                </a:solidFill>
              </a:rPr>
              <a:t>Services Agreements</a:t>
            </a:r>
          </a:p>
          <a:p>
            <a:pPr marL="228600" indent="-228600">
              <a:lnSpc>
                <a:spcPct val="135000"/>
              </a:lnSpc>
              <a:spcBef>
                <a:spcPct val="75000"/>
              </a:spcBef>
              <a:spcAft>
                <a:spcPct val="10000"/>
              </a:spcAft>
              <a:buClr>
                <a:schemeClr val="accent1"/>
              </a:buClr>
            </a:pPr>
            <a:r>
              <a:rPr lang="en-ZA" b="1" dirty="0">
                <a:solidFill>
                  <a:schemeClr val="tx2"/>
                </a:solidFill>
              </a:rPr>
              <a:t>7</a:t>
            </a:r>
            <a:r>
              <a:rPr lang="en-ZA" sz="1800" b="1" dirty="0" smtClean="0">
                <a:solidFill>
                  <a:schemeClr val="tx2"/>
                </a:solidFill>
              </a:rPr>
              <a:t>. </a:t>
            </a:r>
            <a:r>
              <a:rPr lang="en-ZA" sz="18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1800" b="1" dirty="0" smtClean="0">
                <a:solidFill>
                  <a:schemeClr val="tx2"/>
                </a:solidFill>
              </a:rPr>
              <a:t>8. </a:t>
            </a:r>
            <a:r>
              <a:rPr lang="en-ZA" sz="1800" b="1" dirty="0">
                <a:solidFill>
                  <a:schemeClr val="tx2"/>
                </a:solidFill>
              </a:rPr>
              <a:t>Q&amp;A</a:t>
            </a:r>
            <a:endParaRPr lang="en-ZA" sz="1100" dirty="0">
              <a:solidFill>
                <a:schemeClr val="tx1"/>
              </a:solidFill>
            </a:endParaRPr>
          </a:p>
          <a:p>
            <a:endParaRPr lang="en-ZA" dirty="0"/>
          </a:p>
        </p:txBody>
      </p:sp>
    </p:spTree>
    <p:extLst>
      <p:ext uri="{BB962C8B-B14F-4D97-AF65-F5344CB8AC3E}">
        <p14:creationId xmlns:p14="http://schemas.microsoft.com/office/powerpoint/2010/main" val="351115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j-lt"/>
                <a:ea typeface="+mj-ea"/>
                <a:cs typeface="+mj-cs"/>
              </a:rPr>
              <a:t>RFP TIMELINES</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4</a:t>
            </a:fld>
            <a:endParaRPr lang="en-US" dirty="0"/>
          </a:p>
        </p:txBody>
      </p:sp>
      <p:graphicFrame>
        <p:nvGraphicFramePr>
          <p:cNvPr id="5" name="Table 5">
            <a:extLst>
              <a:ext uri="{FF2B5EF4-FFF2-40B4-BE49-F238E27FC236}">
                <a16:creationId xmlns:a16="http://schemas.microsoft.com/office/drawing/2014/main" id="{AA133F07-979D-4386-873F-62B1BA3EFEE4}"/>
              </a:ext>
            </a:extLst>
          </p:cNvPr>
          <p:cNvGraphicFramePr>
            <a:graphicFrameLocks noGrp="1"/>
          </p:cNvGraphicFramePr>
          <p:nvPr>
            <p:extLst>
              <p:ext uri="{D42A27DB-BD31-4B8C-83A1-F6EECF244321}">
                <p14:modId xmlns:p14="http://schemas.microsoft.com/office/powerpoint/2010/main" val="4052845712"/>
              </p:ext>
            </p:extLst>
          </p:nvPr>
        </p:nvGraphicFramePr>
        <p:xfrm>
          <a:off x="140677" y="858128"/>
          <a:ext cx="8792308" cy="5317592"/>
        </p:xfrm>
        <a:graphic>
          <a:graphicData uri="http://schemas.openxmlformats.org/drawingml/2006/table">
            <a:tbl>
              <a:tblPr firstRow="1" bandRow="1">
                <a:tableStyleId>{5C22544A-7EE6-4342-B048-85BDC9FD1C3A}</a:tableStyleId>
              </a:tblPr>
              <a:tblGrid>
                <a:gridCol w="4740812">
                  <a:extLst>
                    <a:ext uri="{9D8B030D-6E8A-4147-A177-3AD203B41FA5}">
                      <a16:colId xmlns:a16="http://schemas.microsoft.com/office/drawing/2014/main" val="1945109945"/>
                    </a:ext>
                  </a:extLst>
                </a:gridCol>
                <a:gridCol w="4051496">
                  <a:extLst>
                    <a:ext uri="{9D8B030D-6E8A-4147-A177-3AD203B41FA5}">
                      <a16:colId xmlns:a16="http://schemas.microsoft.com/office/drawing/2014/main" val="3449785096"/>
                    </a:ext>
                  </a:extLst>
                </a:gridCol>
              </a:tblGrid>
              <a:tr h="723454">
                <a:tc>
                  <a:txBody>
                    <a:bodyPr/>
                    <a:lstStyle/>
                    <a:p>
                      <a:r>
                        <a:rPr lang="en-ZA" dirty="0"/>
                        <a:t>ACTIVITY</a:t>
                      </a:r>
                    </a:p>
                  </a:txBody>
                  <a:tcPr/>
                </a:tc>
                <a:tc>
                  <a:txBody>
                    <a:bodyPr/>
                    <a:lstStyle/>
                    <a:p>
                      <a:r>
                        <a:rPr lang="en-ZA" dirty="0"/>
                        <a:t>DATE DUE</a:t>
                      </a:r>
                    </a:p>
                  </a:txBody>
                  <a:tcPr/>
                </a:tc>
                <a:extLst>
                  <a:ext uri="{0D108BD9-81ED-4DB2-BD59-A6C34878D82A}">
                    <a16:rowId xmlns:a16="http://schemas.microsoft.com/office/drawing/2014/main" val="54260067"/>
                  </a:ext>
                </a:extLst>
              </a:tr>
              <a:tr h="95643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Advertisement of Bid in the:</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SARS eSourcing platform. </a:t>
                      </a:r>
                    </a:p>
                    <a:p>
                      <a:pPr marL="2857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600" kern="1200" dirty="0">
                          <a:solidFill>
                            <a:schemeClr val="tx2"/>
                          </a:solidFill>
                          <a:latin typeface="+mn-lt"/>
                          <a:ea typeface="+mn-ea"/>
                          <a:cs typeface="+mn-cs"/>
                        </a:rPr>
                        <a:t>National Treasury Tender Portal.</a:t>
                      </a:r>
                    </a:p>
                  </a:txBody>
                  <a:tcPr/>
                </a:tc>
                <a:tc>
                  <a:txBody>
                    <a:bodyPr/>
                    <a:lstStyle/>
                    <a:p>
                      <a:r>
                        <a:rPr lang="en-ZA" sz="1600" kern="1200" dirty="0" smtClean="0">
                          <a:solidFill>
                            <a:schemeClr val="tx2"/>
                          </a:solidFill>
                          <a:latin typeface="+mn-lt"/>
                          <a:ea typeface="+mn-ea"/>
                          <a:cs typeface="+mn-cs"/>
                        </a:rPr>
                        <a:t>29  </a:t>
                      </a:r>
                      <a:r>
                        <a:rPr lang="en-ZA" sz="1600" kern="1200" dirty="0">
                          <a:solidFill>
                            <a:schemeClr val="tx2"/>
                          </a:solidFill>
                          <a:latin typeface="+mn-lt"/>
                          <a:ea typeface="+mn-ea"/>
                          <a:cs typeface="+mn-cs"/>
                        </a:rPr>
                        <a:t>April 2022</a:t>
                      </a:r>
                    </a:p>
                  </a:txBody>
                  <a:tcPr/>
                </a:tc>
                <a:extLst>
                  <a:ext uri="{0D108BD9-81ED-4DB2-BD59-A6C34878D82A}">
                    <a16:rowId xmlns:a16="http://schemas.microsoft.com/office/drawing/2014/main" val="719324787"/>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Tender documents on SARS website </a:t>
                      </a:r>
                    </a:p>
                    <a:p>
                      <a:endParaRPr lang="en-ZA"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29 </a:t>
                      </a:r>
                      <a:r>
                        <a:rPr lang="en-ZA" sz="1600" kern="1200" dirty="0">
                          <a:solidFill>
                            <a:schemeClr val="tx2"/>
                          </a:solidFill>
                          <a:latin typeface="+mn-lt"/>
                          <a:ea typeface="+mn-ea"/>
                          <a:cs typeface="+mn-cs"/>
                        </a:rPr>
                        <a:t>April 2022</a:t>
                      </a:r>
                    </a:p>
                  </a:txBody>
                  <a:tcPr/>
                </a:tc>
                <a:extLst>
                  <a:ext uri="{0D108BD9-81ED-4DB2-BD59-A6C34878D82A}">
                    <a16:rowId xmlns:a16="http://schemas.microsoft.com/office/drawing/2014/main" val="3424055144"/>
                  </a:ext>
                </a:extLst>
              </a:tr>
              <a:tr h="743891">
                <a:tc>
                  <a:txBody>
                    <a:bodyPr/>
                    <a:lstStyle/>
                    <a:p>
                      <a:pPr marL="0" algn="l" defTabSz="932962" rtl="0" eaLnBrk="1" latinLnBrk="0" hangingPunct="1"/>
                      <a:r>
                        <a:rPr lang="en-ZA" sz="1800" b="1" kern="1200" baseline="0" dirty="0">
                          <a:solidFill>
                            <a:srgbClr val="FF0000"/>
                          </a:solidFill>
                          <a:latin typeface="+mn-lt"/>
                          <a:ea typeface="+mn-ea"/>
                          <a:cs typeface="+mn-cs"/>
                        </a:rPr>
                        <a:t>Non-compulsory virtual briefing session</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smtClean="0">
                          <a:solidFill>
                            <a:schemeClr val="tx2"/>
                          </a:solidFill>
                          <a:latin typeface="+mn-lt"/>
                          <a:ea typeface="+mn-ea"/>
                          <a:cs typeface="+mn-cs"/>
                        </a:rPr>
                        <a:t>10 May 2022</a:t>
                      </a:r>
                      <a:endParaRPr lang="en-ZA" sz="1600" kern="1200" noProof="0" dirty="0">
                        <a:solidFill>
                          <a:schemeClr val="tx2"/>
                        </a:solidFill>
                        <a:latin typeface="+mn-lt"/>
                        <a:ea typeface="+mn-ea"/>
                        <a:cs typeface="+mn-cs"/>
                      </a:endParaRPr>
                    </a:p>
                  </a:txBody>
                  <a:tcPr/>
                </a:tc>
                <a:extLst>
                  <a:ext uri="{0D108BD9-81ED-4DB2-BD59-A6C34878D82A}">
                    <a16:rowId xmlns:a16="http://schemas.microsoft.com/office/drawing/2014/main" val="3384964731"/>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Last date for questions relating to RFP</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smtClean="0">
                          <a:solidFill>
                            <a:schemeClr val="tx2"/>
                          </a:solidFill>
                          <a:latin typeface="+mn-lt"/>
                          <a:ea typeface="+mn-ea"/>
                          <a:cs typeface="+mn-cs"/>
                        </a:rPr>
                        <a:t>16  </a:t>
                      </a:r>
                      <a:r>
                        <a:rPr lang="en-ZA" sz="1600" kern="1200" noProof="0" dirty="0">
                          <a:solidFill>
                            <a:schemeClr val="tx2"/>
                          </a:solidFill>
                          <a:latin typeface="+mn-lt"/>
                          <a:ea typeface="+mn-ea"/>
                          <a:cs typeface="+mn-cs"/>
                        </a:rPr>
                        <a:t>May 2022</a:t>
                      </a:r>
                    </a:p>
                  </a:txBody>
                  <a:tcPr/>
                </a:tc>
                <a:extLst>
                  <a:ext uri="{0D108BD9-81ED-4DB2-BD59-A6C34878D82A}">
                    <a16:rowId xmlns:a16="http://schemas.microsoft.com/office/drawing/2014/main" val="1407839868"/>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Bid Closing Date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smtClean="0">
                          <a:solidFill>
                            <a:schemeClr val="tx2"/>
                          </a:solidFill>
                          <a:latin typeface="+mn-lt"/>
                          <a:ea typeface="+mn-ea"/>
                          <a:cs typeface="+mn-cs"/>
                        </a:rPr>
                        <a:t>19 </a:t>
                      </a:r>
                      <a:r>
                        <a:rPr lang="en-ZA" sz="1600" kern="1200" noProof="0" dirty="0">
                          <a:solidFill>
                            <a:schemeClr val="tx2"/>
                          </a:solidFill>
                          <a:latin typeface="+mn-lt"/>
                          <a:ea typeface="+mn-ea"/>
                          <a:cs typeface="+mn-cs"/>
                        </a:rPr>
                        <a:t>May 2022</a:t>
                      </a:r>
                    </a:p>
                  </a:txBody>
                  <a:tcPr/>
                </a:tc>
                <a:extLst>
                  <a:ext uri="{0D108BD9-81ED-4DB2-BD59-A6C34878D82A}">
                    <a16:rowId xmlns:a16="http://schemas.microsoft.com/office/drawing/2014/main" val="4268033793"/>
                  </a:ext>
                </a:extLst>
              </a:tr>
              <a:tr h="723454">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tx2"/>
                          </a:solidFill>
                          <a:latin typeface="+mn-lt"/>
                          <a:ea typeface="+mn-ea"/>
                          <a:cs typeface="+mn-cs"/>
                        </a:rPr>
                        <a:t>Notice to bidders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noProof="0" dirty="0">
                          <a:solidFill>
                            <a:schemeClr val="tx2"/>
                          </a:solidFill>
                          <a:latin typeface="+mn-lt"/>
                          <a:ea typeface="+mn-ea"/>
                          <a:cs typeface="+mn-cs"/>
                        </a:rPr>
                        <a:t>July/Aug 2022</a:t>
                      </a:r>
                    </a:p>
                  </a:txBody>
                  <a:tcPr/>
                </a:tc>
                <a:extLst>
                  <a:ext uri="{0D108BD9-81ED-4DB2-BD59-A6C34878D82A}">
                    <a16:rowId xmlns:a16="http://schemas.microsoft.com/office/drawing/2014/main" val="1773444724"/>
                  </a:ext>
                </a:extLst>
              </a:tr>
            </a:tbl>
          </a:graphicData>
        </a:graphic>
      </p:graphicFrame>
    </p:spTree>
    <p:extLst>
      <p:ext uri="{BB962C8B-B14F-4D97-AF65-F5344CB8AC3E}">
        <p14:creationId xmlns:p14="http://schemas.microsoft.com/office/powerpoint/2010/main" val="3945392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5</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sz="1800" b="1" dirty="0">
                <a:solidFill>
                  <a:srgbClr val="FF0000"/>
                </a:solidFill>
              </a:rPr>
              <a:t>3. Background and Scope of Work </a:t>
            </a:r>
          </a:p>
          <a:p>
            <a:pPr marL="228600" indent="-228600">
              <a:lnSpc>
                <a:spcPct val="135000"/>
              </a:lnSpc>
              <a:spcBef>
                <a:spcPct val="75000"/>
              </a:spcBef>
              <a:spcAft>
                <a:spcPct val="10000"/>
              </a:spcAft>
              <a:buClr>
                <a:schemeClr val="accent1"/>
              </a:buClr>
            </a:pPr>
            <a:r>
              <a:rPr lang="en-ZA" sz="1800" b="1" dirty="0">
                <a:solidFill>
                  <a:schemeClr val="tx2"/>
                </a:solidFill>
              </a:rPr>
              <a:t>4. Bid Evaluation Process </a:t>
            </a:r>
            <a:endParaRPr lang="en-ZA" sz="1800" b="1" dirty="0" smtClean="0">
              <a:solidFill>
                <a:schemeClr val="tx2"/>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b="1" dirty="0">
                <a:solidFill>
                  <a:schemeClr val="tx2"/>
                </a:solidFill>
              </a:rPr>
              <a:t>Services Agreements</a:t>
            </a:r>
          </a:p>
          <a:p>
            <a:pPr marL="228600" indent="-228600">
              <a:lnSpc>
                <a:spcPct val="135000"/>
              </a:lnSpc>
              <a:spcBef>
                <a:spcPct val="75000"/>
              </a:spcBef>
              <a:spcAft>
                <a:spcPct val="10000"/>
              </a:spcAft>
              <a:buClr>
                <a:schemeClr val="accent1"/>
              </a:buClr>
            </a:pPr>
            <a:r>
              <a:rPr lang="en-ZA" b="1" dirty="0">
                <a:solidFill>
                  <a:schemeClr val="tx2"/>
                </a:solidFill>
              </a:rPr>
              <a:t>8</a:t>
            </a:r>
            <a:r>
              <a:rPr lang="en-ZA" sz="1800" b="1" dirty="0" smtClean="0">
                <a:solidFill>
                  <a:schemeClr val="tx2"/>
                </a:solidFill>
              </a:rPr>
              <a:t>. </a:t>
            </a:r>
            <a:r>
              <a:rPr lang="en-ZA" sz="18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1800" b="1" dirty="0" smtClean="0">
                <a:solidFill>
                  <a:schemeClr val="tx2"/>
                </a:solidFill>
              </a:rPr>
              <a:t>9. </a:t>
            </a:r>
            <a:r>
              <a:rPr lang="en-ZA" sz="1800" b="1" dirty="0">
                <a:solidFill>
                  <a:schemeClr val="tx2"/>
                </a:solidFill>
              </a:rPr>
              <a:t>Q&amp;A</a:t>
            </a:r>
            <a:endParaRPr lang="en-ZA" sz="1100" dirty="0">
              <a:solidFill>
                <a:schemeClr val="tx1"/>
              </a:solidFill>
            </a:endParaRPr>
          </a:p>
          <a:p>
            <a:endParaRPr lang="en-ZA" dirty="0"/>
          </a:p>
        </p:txBody>
      </p:sp>
    </p:spTree>
    <p:extLst>
      <p:ext uri="{BB962C8B-B14F-4D97-AF65-F5344CB8AC3E}">
        <p14:creationId xmlns:p14="http://schemas.microsoft.com/office/powerpoint/2010/main" val="1220602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BACKGROUND &amp; SCOPE OF WORK </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6</a:t>
            </a:fld>
            <a:endParaRPr lang="en-US" dirty="0"/>
          </a:p>
        </p:txBody>
      </p:sp>
      <p:sp>
        <p:nvSpPr>
          <p:cNvPr id="6" name="TextBox 5">
            <a:extLst>
              <a:ext uri="{FF2B5EF4-FFF2-40B4-BE49-F238E27FC236}">
                <a16:creationId xmlns:a16="http://schemas.microsoft.com/office/drawing/2014/main" id="{8AEA6649-9520-496D-AD42-986D9C9D0CAE}"/>
              </a:ext>
            </a:extLst>
          </p:cNvPr>
          <p:cNvSpPr txBox="1"/>
          <p:nvPr/>
        </p:nvSpPr>
        <p:spPr>
          <a:xfrm>
            <a:off x="126609" y="643085"/>
            <a:ext cx="8468751" cy="4031873"/>
          </a:xfrm>
          <a:prstGeom prst="rect">
            <a:avLst/>
          </a:prstGeom>
          <a:noFill/>
        </p:spPr>
        <p:txBody>
          <a:bodyPr wrap="square">
            <a:spAutoFit/>
          </a:bodyPr>
          <a:lstStyle/>
          <a:p>
            <a:pPr marL="0" lvl="1" algn="just">
              <a:lnSpc>
                <a:spcPct val="200000"/>
              </a:lnSpc>
              <a:defRPr/>
            </a:pPr>
            <a:r>
              <a:rPr lang="en-US" sz="1600" dirty="0">
                <a:solidFill>
                  <a:schemeClr val="tx2"/>
                </a:solidFill>
              </a:rPr>
              <a:t>The appointment of the Chairperson to the SARS National Bargaining Forum (NBF) and sub-structures is governed by the constitution of the NBF which is a collective agreement entered into between SARS and the recognized trade unions namely, Public Servants Association of South Africa (PSA) and National Health and Allied Workers Union (NEHAWU), in 2012.</a:t>
            </a:r>
          </a:p>
          <a:p>
            <a:pPr marL="0" lvl="1" algn="just">
              <a:lnSpc>
                <a:spcPct val="200000"/>
              </a:lnSpc>
              <a:defRPr/>
            </a:pPr>
            <a:r>
              <a:rPr lang="en-US" sz="1600" dirty="0">
                <a:solidFill>
                  <a:schemeClr val="tx2"/>
                </a:solidFill>
              </a:rPr>
              <a:t>The Chairperson plays a critical and pivotal role in maintaining sound and conducive relationships between SARS and its recognized trade unions, whilst dealing with employment issues and issues of mutual interest.</a:t>
            </a:r>
            <a:endParaRPr lang="en-ZA" sz="1600" dirty="0">
              <a:solidFill>
                <a:schemeClr val="tx2"/>
              </a:solidFill>
            </a:endParaRPr>
          </a:p>
        </p:txBody>
      </p:sp>
    </p:spTree>
    <p:extLst>
      <p:ext uri="{BB962C8B-B14F-4D97-AF65-F5344CB8AC3E}">
        <p14:creationId xmlns:p14="http://schemas.microsoft.com/office/powerpoint/2010/main" val="3952987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0" y="110479"/>
            <a:ext cx="7886700" cy="532606"/>
          </a:xfrm>
        </p:spPr>
        <p:txBody>
          <a:bodyPr>
            <a:normAutofit fontScale="90000"/>
          </a:bodyPr>
          <a:lstStyle/>
          <a:p>
            <a:r>
              <a:rPr kumimoji="0" lang="en-ZA" sz="3200" b="1" i="0" u="none" strike="noStrike" kern="1200" cap="none" spc="0" normalizeH="0" baseline="0" noProof="0" dirty="0">
                <a:ln>
                  <a:noFill/>
                </a:ln>
                <a:solidFill>
                  <a:schemeClr val="accent1">
                    <a:lumMod val="75000"/>
                  </a:schemeClr>
                </a:solidFill>
                <a:effectLst>
                  <a:outerShdw blurRad="38100" dist="38100" dir="2700000" algn="tl">
                    <a:srgbClr val="000000">
                      <a:alpha val="43137"/>
                    </a:srgbClr>
                  </a:outerShdw>
                </a:effectLst>
                <a:uLnTx/>
                <a:uFillTx/>
                <a:latin typeface="+mn-lt"/>
                <a:ea typeface="+mn-ea"/>
                <a:cs typeface="+mn-cs"/>
              </a:rPr>
              <a:t>BACKGROUND &amp; SCOPE OF WORK </a:t>
            </a:r>
            <a: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t/>
            </a:r>
            <a:br>
              <a:rPr kumimoji="0" lang="en-ZA"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rPr>
            </a:b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7</a:t>
            </a:fld>
            <a:endParaRPr lang="en-US" dirty="0"/>
          </a:p>
        </p:txBody>
      </p:sp>
      <p:sp>
        <p:nvSpPr>
          <p:cNvPr id="6" name="TextBox 5">
            <a:extLst>
              <a:ext uri="{FF2B5EF4-FFF2-40B4-BE49-F238E27FC236}">
                <a16:creationId xmlns:a16="http://schemas.microsoft.com/office/drawing/2014/main" id="{8AEA6649-9520-496D-AD42-986D9C9D0CAE}"/>
              </a:ext>
            </a:extLst>
          </p:cNvPr>
          <p:cNvSpPr txBox="1"/>
          <p:nvPr/>
        </p:nvSpPr>
        <p:spPr>
          <a:xfrm>
            <a:off x="126609" y="665833"/>
            <a:ext cx="8468751" cy="785343"/>
          </a:xfrm>
          <a:prstGeom prst="rect">
            <a:avLst/>
          </a:prstGeom>
          <a:noFill/>
        </p:spPr>
        <p:txBody>
          <a:bodyPr wrap="square">
            <a:spAutoFit/>
          </a:bodyPr>
          <a:lstStyle/>
          <a:p>
            <a:pPr marL="0" lvl="1" algn="just">
              <a:lnSpc>
                <a:spcPct val="150000"/>
              </a:lnSpc>
              <a:defRPr/>
            </a:pPr>
            <a:r>
              <a:rPr lang="en-ZA" sz="1600" dirty="0"/>
              <a:t>Refer to section 9.2 of RFP document for scope of work and requirements </a:t>
            </a:r>
            <a:r>
              <a:rPr lang="en-ZA" sz="1600" dirty="0" smtClean="0"/>
              <a:t>for the appointment of a chairperson for the SARS National Bargaining Forum</a:t>
            </a:r>
            <a:endParaRPr lang="en-ZA" sz="1600" dirty="0">
              <a:solidFill>
                <a:schemeClr val="tx2"/>
              </a:solidFil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51155262"/>
              </p:ext>
            </p:extLst>
          </p:nvPr>
        </p:nvGraphicFramePr>
        <p:xfrm>
          <a:off x="4114800" y="3043238"/>
          <a:ext cx="914400" cy="771525"/>
        </p:xfrm>
        <a:graphic>
          <a:graphicData uri="http://schemas.openxmlformats.org/presentationml/2006/ole">
            <mc:AlternateContent xmlns:mc="http://schemas.openxmlformats.org/markup-compatibility/2006">
              <mc:Choice xmlns:v="urn:schemas-microsoft-com:vml" Requires="v">
                <p:oleObj spid="_x0000_s2064" name="Acrobat Document" showAsIcon="1" r:id="rId3" imgW="914400" imgH="771480" progId="AcroExch.Document.DC">
                  <p:embed/>
                </p:oleObj>
              </mc:Choice>
              <mc:Fallback>
                <p:oleObj name="Acrobat Document" showAsIcon="1" r:id="rId3" imgW="914400" imgH="771480" progId="AcroExch.Document.DC">
                  <p:embed/>
                  <p:pic>
                    <p:nvPicPr>
                      <p:cNvPr id="0" name=""/>
                      <p:cNvPicPr/>
                      <p:nvPr/>
                    </p:nvPicPr>
                    <p:blipFill>
                      <a:blip r:embed="rId4"/>
                      <a:stretch>
                        <a:fillRect/>
                      </a:stretch>
                    </p:blipFill>
                    <p:spPr>
                      <a:xfrm>
                        <a:off x="4114800" y="304323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1161834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F8370-1371-482B-9555-B7CD449F5247}"/>
              </a:ext>
            </a:extLst>
          </p:cNvPr>
          <p:cNvSpPr>
            <a:spLocks noGrp="1"/>
          </p:cNvSpPr>
          <p:nvPr>
            <p:ph type="title"/>
          </p:nvPr>
        </p:nvSpPr>
        <p:spPr>
          <a:xfrm>
            <a:off x="341993" y="175022"/>
            <a:ext cx="7886700" cy="532606"/>
          </a:xfrm>
        </p:spPr>
        <p:txBody>
          <a:bodyPr>
            <a:normAutofit fontScale="90000"/>
          </a:bodyPr>
          <a:lstStyle/>
          <a:p>
            <a:r>
              <a:rPr lang="en-ZA" sz="3200" dirty="0">
                <a:solidFill>
                  <a:schemeClr val="accent1">
                    <a:lumMod val="75000"/>
                  </a:schemeClr>
                </a:solidFill>
                <a:effectLst>
                  <a:outerShdw blurRad="38100" dist="38100" dir="2700000" algn="tl">
                    <a:srgbClr val="000000">
                      <a:alpha val="43137"/>
                    </a:srgbClr>
                  </a:outerShdw>
                </a:effectLst>
              </a:rPr>
              <a:t>Table of Content</a:t>
            </a:r>
            <a:r>
              <a:rPr lang="en-ZA" dirty="0"/>
              <a:t/>
            </a:r>
            <a:br>
              <a:rPr lang="en-ZA" dirty="0"/>
            </a:br>
            <a:endParaRPr lang="en-ZA" dirty="0"/>
          </a:p>
        </p:txBody>
      </p:sp>
      <p:sp>
        <p:nvSpPr>
          <p:cNvPr id="3" name="Slide Number Placeholder 2">
            <a:extLst>
              <a:ext uri="{FF2B5EF4-FFF2-40B4-BE49-F238E27FC236}">
                <a16:creationId xmlns:a16="http://schemas.microsoft.com/office/drawing/2014/main" id="{DD53E922-F8CB-450F-ADCE-D24CD57ABC3B}"/>
              </a:ext>
            </a:extLst>
          </p:cNvPr>
          <p:cNvSpPr>
            <a:spLocks noGrp="1"/>
          </p:cNvSpPr>
          <p:nvPr>
            <p:ph type="sldNum" sz="quarter" idx="10"/>
          </p:nvPr>
        </p:nvSpPr>
        <p:spPr/>
        <p:txBody>
          <a:bodyPr/>
          <a:lstStyle/>
          <a:p>
            <a:fld id="{B540B12B-D968-2643-8E7F-238A3C456CC9}" type="slidenum">
              <a:rPr lang="en-US" smtClean="0"/>
              <a:pPr/>
              <a:t>8</a:t>
            </a:fld>
            <a:endParaRPr lang="en-US" dirty="0"/>
          </a:p>
        </p:txBody>
      </p:sp>
      <p:sp>
        <p:nvSpPr>
          <p:cNvPr id="4" name="Text Placeholder 3">
            <a:extLst>
              <a:ext uri="{FF2B5EF4-FFF2-40B4-BE49-F238E27FC236}">
                <a16:creationId xmlns:a16="http://schemas.microsoft.com/office/drawing/2014/main" id="{C9AC161C-A544-4499-B9AC-84A54B02EABA}"/>
              </a:ext>
            </a:extLst>
          </p:cNvPr>
          <p:cNvSpPr>
            <a:spLocks noGrp="1"/>
          </p:cNvSpPr>
          <p:nvPr>
            <p:ph type="body" sz="quarter" idx="11"/>
          </p:nvPr>
        </p:nvSpPr>
        <p:spPr>
          <a:xfrm>
            <a:off x="341993" y="973931"/>
            <a:ext cx="8370887" cy="4248151"/>
          </a:xfrm>
        </p:spPr>
        <p:txBody>
          <a:bodyPr>
            <a:normAutofit fontScale="92500" lnSpcReduction="20000"/>
          </a:bodyPr>
          <a:lstStyle/>
          <a:p>
            <a:pPr marL="228600" indent="-228600">
              <a:lnSpc>
                <a:spcPct val="135000"/>
              </a:lnSpc>
              <a:spcBef>
                <a:spcPct val="75000"/>
              </a:spcBef>
              <a:spcAft>
                <a:spcPct val="10000"/>
              </a:spcAft>
              <a:buClr>
                <a:schemeClr val="accent1"/>
              </a:buClr>
            </a:pPr>
            <a:r>
              <a:rPr lang="en-US"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b="1" dirty="0">
                <a:solidFill>
                  <a:schemeClr val="tx2"/>
                </a:solidFill>
              </a:rPr>
              <a:t>2. RFP Timelines</a:t>
            </a:r>
          </a:p>
          <a:p>
            <a:pPr marL="228600" indent="-228600">
              <a:lnSpc>
                <a:spcPct val="135000"/>
              </a:lnSpc>
              <a:spcBef>
                <a:spcPct val="75000"/>
              </a:spcBef>
              <a:spcAft>
                <a:spcPct val="10000"/>
              </a:spcAft>
              <a:buClr>
                <a:schemeClr val="accent1"/>
              </a:buClr>
            </a:pPr>
            <a:r>
              <a:rPr lang="en-ZA" b="1" dirty="0">
                <a:solidFill>
                  <a:schemeClr val="tx2"/>
                </a:solidFill>
              </a:rPr>
              <a:t>3. Background and Scope of Work </a:t>
            </a:r>
          </a:p>
          <a:p>
            <a:pPr marL="228600" indent="-228600">
              <a:lnSpc>
                <a:spcPct val="135000"/>
              </a:lnSpc>
              <a:spcBef>
                <a:spcPct val="75000"/>
              </a:spcBef>
              <a:spcAft>
                <a:spcPct val="10000"/>
              </a:spcAft>
              <a:buClr>
                <a:schemeClr val="accent1"/>
              </a:buClr>
            </a:pPr>
            <a:r>
              <a:rPr lang="en-ZA" sz="1800" b="1" dirty="0">
                <a:solidFill>
                  <a:srgbClr val="FF0000"/>
                </a:solidFill>
              </a:rPr>
              <a:t>4. Bid Evaluation Process </a:t>
            </a:r>
            <a:endParaRPr lang="en-ZA" sz="1800" b="1" dirty="0" smtClean="0">
              <a:solidFill>
                <a:srgbClr val="FF0000"/>
              </a:solidFill>
            </a:endParaRPr>
          </a:p>
          <a:p>
            <a:pPr marL="228600" indent="-228600">
              <a:lnSpc>
                <a:spcPct val="135000"/>
              </a:lnSpc>
              <a:spcBef>
                <a:spcPct val="75000"/>
              </a:spcBef>
              <a:spcAft>
                <a:spcPct val="10000"/>
              </a:spcAft>
              <a:buClr>
                <a:schemeClr val="accent1"/>
              </a:buClr>
            </a:pPr>
            <a:r>
              <a:rPr lang="en-US" b="1" dirty="0" smtClean="0">
                <a:solidFill>
                  <a:schemeClr val="tx2"/>
                </a:solidFill>
              </a:rPr>
              <a:t>5. Price </a:t>
            </a:r>
            <a:r>
              <a:rPr lang="en-US" b="1" dirty="0">
                <a:solidFill>
                  <a:schemeClr val="tx2"/>
                </a:solidFill>
              </a:rPr>
              <a:t>&amp; B-BBEE</a:t>
            </a:r>
          </a:p>
          <a:p>
            <a:pPr marL="228600" indent="-228600">
              <a:lnSpc>
                <a:spcPct val="135000"/>
              </a:lnSpc>
              <a:spcBef>
                <a:spcPct val="75000"/>
              </a:spcBef>
              <a:spcAft>
                <a:spcPct val="10000"/>
              </a:spcAft>
              <a:buClr>
                <a:schemeClr val="accent1"/>
              </a:buClr>
            </a:pPr>
            <a:r>
              <a:rPr lang="en-ZA" sz="1800" b="1" dirty="0" smtClean="0">
                <a:solidFill>
                  <a:schemeClr val="tx2"/>
                </a:solidFill>
              </a:rPr>
              <a:t>6. </a:t>
            </a:r>
            <a:r>
              <a:rPr lang="en-ZA" sz="1800" b="1" dirty="0">
                <a:solidFill>
                  <a:schemeClr val="tx2"/>
                </a:solidFill>
              </a:rPr>
              <a:t>Services Agreements</a:t>
            </a:r>
          </a:p>
          <a:p>
            <a:pPr marL="228600" indent="-228600">
              <a:lnSpc>
                <a:spcPct val="135000"/>
              </a:lnSpc>
              <a:spcBef>
                <a:spcPct val="75000"/>
              </a:spcBef>
              <a:spcAft>
                <a:spcPct val="10000"/>
              </a:spcAft>
              <a:buClr>
                <a:schemeClr val="accent1"/>
              </a:buClr>
            </a:pPr>
            <a:r>
              <a:rPr lang="en-ZA" sz="1800" b="1" dirty="0" smtClean="0">
                <a:solidFill>
                  <a:schemeClr val="tx2"/>
                </a:solidFill>
              </a:rPr>
              <a:t>7. </a:t>
            </a:r>
            <a:r>
              <a:rPr lang="en-ZA" sz="18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1800" b="1" dirty="0" smtClean="0">
                <a:solidFill>
                  <a:schemeClr val="tx2"/>
                </a:solidFill>
              </a:rPr>
              <a:t>8. </a:t>
            </a:r>
            <a:r>
              <a:rPr lang="en-ZA" sz="1800" b="1" dirty="0">
                <a:solidFill>
                  <a:schemeClr val="tx2"/>
                </a:solidFill>
              </a:rPr>
              <a:t>Q&amp;A</a:t>
            </a:r>
            <a:endParaRPr lang="en-ZA" sz="1100" dirty="0">
              <a:solidFill>
                <a:schemeClr val="tx1"/>
              </a:solidFill>
            </a:endParaRPr>
          </a:p>
          <a:p>
            <a:endParaRPr lang="en-ZA" dirty="0"/>
          </a:p>
        </p:txBody>
      </p:sp>
    </p:spTree>
    <p:extLst>
      <p:ext uri="{BB962C8B-B14F-4D97-AF65-F5344CB8AC3E}">
        <p14:creationId xmlns:p14="http://schemas.microsoft.com/office/powerpoint/2010/main" val="1979243098"/>
      </p:ext>
    </p:extLst>
  </p:cSld>
  <p:clrMapOvr>
    <a:masterClrMapping/>
  </p:clrMapOvr>
  <p:timing>
    <p:tnLst>
      <p:par>
        <p:cTn id="1" dur="indefinite" restart="never" nodeType="tmRoot"/>
      </p:par>
    </p:tnLst>
  </p:timing>
</p:sld>
</file>

<file path=ppt/theme/theme1.xml><?xml version="1.0" encoding="utf-8"?>
<a:theme xmlns:a="http://schemas.openxmlformats.org/drawingml/2006/main" name="Corporate Identity presentation_MANCO_2017 v1.3 S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5606_SARS_PLAIN_PPT.pptx" id="{6DB6358A-5B68-E44E-AD01-63344069B75A}" vid="{702AC70A-0333-DF4E-AA47-865E57494EE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A0F01450D51C248A13762FEF3653C9C" ma:contentTypeVersion="3" ma:contentTypeDescription="Create a new document." ma:contentTypeScope="" ma:versionID="8970a0fe6d3ad7727213c3d9a000550a">
  <xsd:schema xmlns:xsd="http://www.w3.org/2001/XMLSchema" xmlns:xs="http://www.w3.org/2001/XMLSchema" xmlns:p="http://schemas.microsoft.com/office/2006/metadata/properties" xmlns:ns1="http://schemas.microsoft.com/sharepoint/v3" xmlns:ns2="77346db6-4ad3-4091-ac3f-0d28eb710522" targetNamespace="http://schemas.microsoft.com/office/2006/metadata/properties" ma:root="true" ma:fieldsID="a4704b9bc4a014bdf33931594177159a" ns1:_="" ns2:_="">
    <xsd:import namespace="http://schemas.microsoft.com/sharepoint/v3"/>
    <xsd:import namespace="77346db6-4ad3-4091-ac3f-0d28eb710522"/>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7346db6-4ad3-4091-ac3f-0d28eb71052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A6FB1A-60FB-48D3-9433-0EC83991451A}">
  <ds:schemaRefs>
    <ds:schemaRef ds:uri="http://purl.org/dc/dcmitype/"/>
    <ds:schemaRef ds:uri="http://schemas.openxmlformats.org/package/2006/metadata/core-properties"/>
    <ds:schemaRef ds:uri="http://purl.org/dc/elements/1.1/"/>
    <ds:schemaRef ds:uri="http://schemas.microsoft.com/office/2006/documentManagement/types"/>
    <ds:schemaRef ds:uri="http://www.w3.org/XML/1998/namespace"/>
    <ds:schemaRef ds:uri="http://purl.org/dc/terms/"/>
    <ds:schemaRef ds:uri="http://schemas.microsoft.com/office/infopath/2007/PartnerControls"/>
    <ds:schemaRef ds:uri="77346db6-4ad3-4091-ac3f-0d28eb710522"/>
    <ds:schemaRef ds:uri="http://schemas.microsoft.com/sharepoint/v3"/>
    <ds:schemaRef ds:uri="http://schemas.microsoft.com/office/2006/metadata/properties"/>
  </ds:schemaRefs>
</ds:datastoreItem>
</file>

<file path=customXml/itemProps2.xml><?xml version="1.0" encoding="utf-8"?>
<ds:datastoreItem xmlns:ds="http://schemas.openxmlformats.org/officeDocument/2006/customXml" ds:itemID="{5B784F3A-BF70-4540-B7DA-EDED340FD4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7346db6-4ad3-4091-ac3f-0d28eb7105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E6FEF6F-3EDD-4CDA-96D1-84A754F6BC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TM03090430[[fn=Banded]]</Template>
  <TotalTime>1797</TotalTime>
  <Words>1985</Words>
  <Application>Microsoft Office PowerPoint</Application>
  <PresentationFormat>On-screen Show (4:3)</PresentationFormat>
  <Paragraphs>335</Paragraphs>
  <Slides>29</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8" baseType="lpstr">
      <vt:lpstr>SimSun</vt:lpstr>
      <vt:lpstr>Arial</vt:lpstr>
      <vt:lpstr>Arial Narrow</vt:lpstr>
      <vt:lpstr>Calibri</vt:lpstr>
      <vt:lpstr>Tahoma</vt:lpstr>
      <vt:lpstr>Times New Roman</vt:lpstr>
      <vt:lpstr>Wingdings</vt:lpstr>
      <vt:lpstr>Corporate Identity presentation_MANCO_2017 v1.3 SR</vt:lpstr>
      <vt:lpstr>Adobe Acrobat Document</vt:lpstr>
      <vt:lpstr>PowerPoint Presentation</vt:lpstr>
      <vt:lpstr>Table of Content </vt:lpstr>
      <vt:lpstr>Bid Evaluation Committee  </vt:lpstr>
      <vt:lpstr>Table of Content </vt:lpstr>
      <vt:lpstr>RFP TIMELINES  </vt:lpstr>
      <vt:lpstr>Table of Content </vt:lpstr>
      <vt:lpstr>BACKGROUND &amp; SCOPE OF WORK   </vt:lpstr>
      <vt:lpstr>BACKGROUND &amp; SCOPE OF WORK   </vt:lpstr>
      <vt:lpstr>Table of Content </vt:lpstr>
      <vt:lpstr>BID EVALUATION PROCESS   Refer to section 11 of the RFP doc  </vt:lpstr>
      <vt:lpstr>BID EVALUATION PROCESS   Refer to section 11 of the RFP doc  </vt:lpstr>
      <vt:lpstr>PowerPoint Presentation</vt:lpstr>
      <vt:lpstr>Bid Evaluation Process  Gate 2 – Price</vt:lpstr>
      <vt:lpstr>Bid Evaluation Process  Gate 2 – Price</vt:lpstr>
      <vt:lpstr> </vt:lpstr>
      <vt:lpstr>PowerPoint Presentation</vt:lpstr>
      <vt:lpstr>PowerPoint Presentation</vt:lpstr>
      <vt:lpstr> Joint Ventures and Consortiums </vt:lpstr>
      <vt:lpstr>Points Awarded for B-BBEE Status Level of Contributor and Goals South African Revenue Service will use the following preference points system when awarding to a bidder for attaining the B-BBEE status in accordance with the table below:</vt:lpstr>
      <vt:lpstr>PowerPoint Presentation</vt:lpstr>
      <vt:lpstr>Table of Content </vt:lpstr>
      <vt:lpstr>SERVICE AGREEMENTS  </vt:lpstr>
      <vt:lpstr>Table of Content </vt:lpstr>
      <vt:lpstr>PowerPoint Presentation</vt:lpstr>
      <vt:lpstr>PowerPoint Presentation</vt:lpstr>
      <vt:lpstr>PowerPoint Presentation</vt:lpstr>
      <vt:lpstr>Table of Content </vt:lpstr>
      <vt:lpstr>PowerPoint Presentation</vt:lpstr>
      <vt:lpstr>PowerPoint Presentation</vt:lpstr>
    </vt:vector>
  </TitlesOfParts>
  <Company>SARS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25 Year Anniversary Powerpoint Template A</dc:title>
  <dc:creator>Simangele Radebe</dc:creator>
  <cp:lastModifiedBy>Bethuel Sivhada</cp:lastModifiedBy>
  <cp:revision>81</cp:revision>
  <cp:lastPrinted>2019-07-22T09:05:08Z</cp:lastPrinted>
  <dcterms:created xsi:type="dcterms:W3CDTF">2017-08-25T14:16:48Z</dcterms:created>
  <dcterms:modified xsi:type="dcterms:W3CDTF">2022-05-10T10:25:19Z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0x010100CA0F01450D51C248A13762FEF3653C9C</vt:lpwstr>
  </property>
  <property fmtid="{D5CDD505-2E9C-101B-9397-08002B2CF9AE}" pid="3" name="_dlc_DocIdItemGuid">
    <vt:lpwstr>2143bd4b-7c40-4309-8067-dc47fc5ba370</vt:lpwstr>
  </property>
  <property fmtid="{D5CDD505-2E9C-101B-9397-08002B2CF9AE}" pid="4" name="SARS SuppServ Keywords">
    <vt:lpwstr>1889;#communications|99f118ec-bc8c-499e-90c2-01975f38d542</vt:lpwstr>
  </property>
  <property fmtid="{D5CDD505-2E9C-101B-9397-08002B2CF9AE}" pid="5" name="Place in SuppServ Navigation">
    <vt:lpwstr>1888;#Templates|b43f2ca6-37ed-425a-b6bf-873d5f19db93;#2024;#Communications|8fe426ae-a6ff-4e04-a79e-3995fc7c51fa</vt:lpwstr>
  </property>
  <property fmtid="{D5CDD505-2E9C-101B-9397-08002B2CF9AE}" pid="6" name="SARS SuppServ Function">
    <vt:lpwstr>1884;#Communications|2b378cf1-a46b-45a4-b05e-8c7d84352a5f</vt:lpwstr>
  </property>
  <property fmtid="{D5CDD505-2E9C-101B-9397-08002B2CF9AE}" pid="7" name="SARS SuppServ Function0">
    <vt:lpwstr>1884;#Communications|2b378cf1-a46b-45a4-b05e-8c7d84352a5f</vt:lpwstr>
  </property>
  <property fmtid="{D5CDD505-2E9C-101B-9397-08002B2CF9AE}" pid="8" name="Order">
    <vt:r8>7400</vt:r8>
  </property>
  <property fmtid="{D5CDD505-2E9C-101B-9397-08002B2CF9AE}" pid="9" name="xd_ProgID">
    <vt:lpwstr/>
  </property>
  <property fmtid="{D5CDD505-2E9C-101B-9397-08002B2CF9AE}" pid="10" name="_CopySource">
    <vt:lpwstr>http://sarsportal/ProdQMS/Supp/SARS SuppServ Doc Router/COMMS-CI-01-T47 - PowerPoint Presentation Template Plain - Internal Template.potx</vt:lpwstr>
  </property>
  <property fmtid="{D5CDD505-2E9C-101B-9397-08002B2CF9AE}" pid="11" name="TemplateUrl">
    <vt:lpwstr/>
  </property>
  <property fmtid="{D5CDD505-2E9C-101B-9397-08002B2CF9AE}" pid="12" name="Synopsis">
    <vt:lpwstr/>
  </property>
  <property fmtid="{D5CDD505-2E9C-101B-9397-08002B2CF9AE}" pid="13" name="Applicable Year">
    <vt:lpwstr/>
  </property>
  <property fmtid="{D5CDD505-2E9C-101B-9397-08002B2CF9AE}" pid="14" name="Tender Type">
    <vt:lpwstr/>
  </property>
  <property fmtid="{D5CDD505-2E9C-101B-9397-08002B2CF9AE}" pid="15" name="Tender Number">
    <vt:lpwstr/>
  </property>
  <property fmtid="{D5CDD505-2E9C-101B-9397-08002B2CF9AE}" pid="16" name="Scam Institution">
    <vt:lpwstr/>
  </property>
  <property fmtid="{D5CDD505-2E9C-101B-9397-08002B2CF9AE}" pid="17" name="Tender Doc Type">
    <vt:lpwstr/>
  </property>
  <property fmtid="{D5CDD505-2E9C-101B-9397-08002B2CF9AE}" pid="18" name="Scam Subject">
    <vt:lpwstr/>
  </property>
  <property fmtid="{D5CDD505-2E9C-101B-9397-08002B2CF9AE}" pid="19" name="Scam Source">
    <vt:lpwstr/>
  </property>
</Properties>
</file>